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83" r:id="rId4"/>
    <p:sldId id="285" r:id="rId5"/>
    <p:sldId id="303" r:id="rId6"/>
    <p:sldId id="308" r:id="rId7"/>
    <p:sldId id="309" r:id="rId8"/>
    <p:sldId id="294" r:id="rId9"/>
    <p:sldId id="295" r:id="rId10"/>
    <p:sldId id="305" r:id="rId11"/>
    <p:sldId id="280" r:id="rId12"/>
  </p:sldIdLst>
  <p:sldSz cx="18288000" cy="10287000"/>
  <p:notesSz cx="18288000" cy="10287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a:srgbClr val="1B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1032" y="-2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BCAAA70-9205-44D0-8F62-32005C9E59A6}" type="datetimeFigureOut">
              <a:rPr lang="fr-FR" smtClean="0"/>
              <a:t>08/11/2021</a:t>
            </a:fld>
            <a:endParaRPr lang="fr-FR"/>
          </a:p>
        </p:txBody>
      </p:sp>
      <p:sp>
        <p:nvSpPr>
          <p:cNvPr id="4" name="Espace réservé de l'image des diapositives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5D2B9975-E2F5-4CC9-B791-143CA92FD01D}" type="slidenum">
              <a:rPr lang="fr-FR" smtClean="0"/>
              <a:t>‹N°›</a:t>
            </a:fld>
            <a:endParaRPr lang="fr-FR"/>
          </a:p>
        </p:txBody>
      </p:sp>
    </p:spTree>
    <p:extLst>
      <p:ext uri="{BB962C8B-B14F-4D97-AF65-F5344CB8AC3E}">
        <p14:creationId xmlns:p14="http://schemas.microsoft.com/office/powerpoint/2010/main" val="224887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D2B9975-E2F5-4CC9-B791-143CA92FD01D}" type="slidenum">
              <a:rPr lang="fr-FR" smtClean="0"/>
              <a:t>1</a:t>
            </a:fld>
            <a:endParaRPr lang="fr-FR"/>
          </a:p>
        </p:txBody>
      </p:sp>
    </p:spTree>
    <p:extLst>
      <p:ext uri="{BB962C8B-B14F-4D97-AF65-F5344CB8AC3E}">
        <p14:creationId xmlns:p14="http://schemas.microsoft.com/office/powerpoint/2010/main" val="421277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2B9975-E2F5-4CC9-B791-143CA92FD01D}" type="slidenum">
              <a:rPr lang="fr-FR" smtClean="0"/>
              <a:t>11</a:t>
            </a:fld>
            <a:endParaRPr lang="fr-FR"/>
          </a:p>
        </p:txBody>
      </p:sp>
    </p:spTree>
    <p:extLst>
      <p:ext uri="{BB962C8B-B14F-4D97-AF65-F5344CB8AC3E}">
        <p14:creationId xmlns:p14="http://schemas.microsoft.com/office/powerpoint/2010/main" val="276312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rgbClr val="F1EFE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rgbClr val="F1EFEB"/>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rgbClr val="F1EFE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3879950"/>
            <a:ext cx="13716000" cy="1384995"/>
          </a:xfrm>
        </p:spPr>
        <p:txBody>
          <a:bodyPr anchor="b"/>
          <a:lstStyle>
            <a:lvl1pPr algn="ctr">
              <a:defRPr sz="9000"/>
            </a:lvl1pPr>
          </a:lstStyle>
          <a:p>
            <a:r>
              <a:rPr lang="fr-FR" smtClean="0"/>
              <a:t>Modifiez le style du titre</a:t>
            </a:r>
            <a:endParaRPr lang="fr-FR"/>
          </a:p>
        </p:txBody>
      </p:sp>
      <p:sp>
        <p:nvSpPr>
          <p:cNvPr id="3" name="Sous-titre 2"/>
          <p:cNvSpPr>
            <a:spLocks noGrp="1"/>
          </p:cNvSpPr>
          <p:nvPr>
            <p:ph type="subTitle" idx="1"/>
          </p:nvPr>
        </p:nvSpPr>
        <p:spPr>
          <a:xfrm>
            <a:off x="2286000" y="5403057"/>
            <a:ext cx="13716000" cy="553998"/>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914400" y="9566910"/>
            <a:ext cx="4206240" cy="276999"/>
          </a:xfrm>
        </p:spPr>
        <p:txBody>
          <a:bodyPr/>
          <a:lstStyle/>
          <a:p>
            <a:fld id="{2DD0B12B-BF4D-45C4-8DDC-7331F413A705}" type="datetimeFigureOut">
              <a:rPr lang="fr-FR" smtClean="0"/>
              <a:t>08/11/2021</a:t>
            </a:fld>
            <a:endParaRPr lang="fr-FR"/>
          </a:p>
        </p:txBody>
      </p:sp>
      <p:sp>
        <p:nvSpPr>
          <p:cNvPr id="5" name="Espace réservé du pied de page 4"/>
          <p:cNvSpPr>
            <a:spLocks noGrp="1"/>
          </p:cNvSpPr>
          <p:nvPr>
            <p:ph type="ftr" sz="quarter" idx="11"/>
          </p:nvPr>
        </p:nvSpPr>
        <p:spPr>
          <a:xfrm>
            <a:off x="6217920" y="9566910"/>
            <a:ext cx="5852160" cy="276999"/>
          </a:xfrm>
        </p:spPr>
        <p:txBody>
          <a:bodyPr/>
          <a:lstStyle/>
          <a:p>
            <a:endParaRPr lang="fr-FR"/>
          </a:p>
        </p:txBody>
      </p:sp>
      <p:sp>
        <p:nvSpPr>
          <p:cNvPr id="6" name="Espace réservé du numéro de diapositive 5"/>
          <p:cNvSpPr>
            <a:spLocks noGrp="1"/>
          </p:cNvSpPr>
          <p:nvPr>
            <p:ph type="sldNum" sz="quarter" idx="12"/>
          </p:nvPr>
        </p:nvSpPr>
        <p:spPr>
          <a:xfrm>
            <a:off x="13167361" y="9566910"/>
            <a:ext cx="4206240" cy="276999"/>
          </a:xfrm>
        </p:spPr>
        <p:txBody>
          <a:bodyPr/>
          <a:lstStyle/>
          <a:p>
            <a:fld id="{1A2F8059-DBE7-4226-AB22-B5A9B27D929D}" type="slidenum">
              <a:rPr lang="fr-FR" smtClean="0"/>
              <a:t>‹N°›</a:t>
            </a:fld>
            <a:endParaRPr lang="fr-FR"/>
          </a:p>
        </p:txBody>
      </p:sp>
    </p:spTree>
    <p:extLst>
      <p:ext uri="{BB962C8B-B14F-4D97-AF65-F5344CB8AC3E}">
        <p14:creationId xmlns:p14="http://schemas.microsoft.com/office/powerpoint/2010/main" val="645807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46327" y="3566570"/>
            <a:ext cx="10727055" cy="1691004"/>
          </a:xfrm>
          <a:prstGeom prst="rect">
            <a:avLst/>
          </a:prstGeom>
        </p:spPr>
        <p:txBody>
          <a:bodyPr wrap="square" lIns="0" tIns="0" rIns="0" bIns="0">
            <a:spAutoFit/>
          </a:bodyPr>
          <a:lstStyle>
            <a:lvl1pPr>
              <a:defRPr sz="5600" b="0" i="0">
                <a:solidFill>
                  <a:srgbClr val="F1EFEB"/>
                </a:solidFill>
                <a:latin typeface="Arial"/>
                <a:cs typeface="Arial"/>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11/8/2021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company/leprogres-evenements/" TargetMode="External"/><Relationship Id="rId13" Type="http://schemas.openxmlformats.org/officeDocument/2006/relationships/hyperlink" Target="mailto:emilie.philis@rhone.gouv.fr" TargetMode="External"/><Relationship Id="rId3" Type="http://schemas.openxmlformats.org/officeDocument/2006/relationships/image" Target="../media/image1.jpeg"/><Relationship Id="rId7" Type="http://schemas.openxmlformats.org/officeDocument/2006/relationships/hyperlink" Target="http://www.leprogres-evenements.fr/" TargetMode="External"/><Relationship Id="rId12" Type="http://schemas.openxmlformats.org/officeDocument/2006/relationships/hyperlink" Target="mailto:dominique.vandroz@rhone.gouv.fr"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hyperlink" Target="https://twitter.com/lprevenements" TargetMode="External"/><Relationship Id="rId5" Type="http://schemas.openxmlformats.org/officeDocument/2006/relationships/hyperlink" Target="mailto:laurent.kouyoumdjian@leprogres.fr" TargetMode="External"/><Relationship Id="rId10" Type="http://schemas.openxmlformats.org/officeDocument/2006/relationships/hyperlink" Target="https://www.instagram.com/leprogres_evenements/" TargetMode="External"/><Relationship Id="rId4" Type="http://schemas.openxmlformats.org/officeDocument/2006/relationships/hyperlink" Target="mailto:ophelie.chieppa@leprogres.fr" TargetMode="External"/><Relationship Id="rId9" Type="http://schemas.openxmlformats.org/officeDocument/2006/relationships/hyperlink" Target="https://www.facebook.com/leprogresevenements/" TargetMode="Externa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6858000" cy="10287000"/>
          </a:xfrm>
          <a:prstGeom prst="rect">
            <a:avLst/>
          </a:prstGeom>
        </p:spPr>
      </p:pic>
      <p:sp>
        <p:nvSpPr>
          <p:cNvPr id="10" name="object 10"/>
          <p:cNvSpPr txBox="1">
            <a:spLocks noGrp="1"/>
          </p:cNvSpPr>
          <p:nvPr>
            <p:ph type="title"/>
          </p:nvPr>
        </p:nvSpPr>
        <p:spPr>
          <a:xfrm>
            <a:off x="6866965" y="1866900"/>
            <a:ext cx="11430000" cy="1662635"/>
          </a:xfrm>
          <a:prstGeom prst="rect">
            <a:avLst/>
          </a:prstGeom>
        </p:spPr>
        <p:txBody>
          <a:bodyPr vert="horz" wrap="square" lIns="0" tIns="15875" rIns="0" bIns="0" rtlCol="0">
            <a:spAutoFit/>
          </a:bodyPr>
          <a:lstStyle/>
          <a:p>
            <a:pPr marL="12700" algn="ctr">
              <a:lnSpc>
                <a:spcPct val="100000"/>
              </a:lnSpc>
              <a:spcBef>
                <a:spcPts val="125"/>
              </a:spcBef>
            </a:pPr>
            <a:r>
              <a:rPr lang="fr-FR" sz="7200" dirty="0">
                <a:solidFill>
                  <a:srgbClr val="0070C0"/>
                </a:solidFill>
                <a:latin typeface="Arial" panose="020B0604020202020204" pitchFamily="34" charset="0"/>
                <a:cs typeface="Arial" panose="020B0604020202020204" pitchFamily="34" charset="0"/>
              </a:rPr>
              <a:t>Dialogue Social en Action </a:t>
            </a:r>
            <a:r>
              <a:rPr lang="fr-FR" sz="7200" dirty="0" smtClean="0">
                <a:solidFill>
                  <a:srgbClr val="0070C0"/>
                </a:solidFill>
                <a:latin typeface="Arial" panose="020B0604020202020204" pitchFamily="34" charset="0"/>
                <a:cs typeface="Arial" panose="020B0604020202020204" pitchFamily="34" charset="0"/>
              </a:rPr>
              <a:t/>
            </a:r>
            <a:br>
              <a:rPr lang="fr-FR" sz="7200" dirty="0" smtClean="0">
                <a:solidFill>
                  <a:srgbClr val="0070C0"/>
                </a:solidFill>
                <a:latin typeface="Arial" panose="020B0604020202020204" pitchFamily="34" charset="0"/>
                <a:cs typeface="Arial" panose="020B0604020202020204" pitchFamily="34" charset="0"/>
              </a:rPr>
            </a:br>
            <a:r>
              <a:rPr lang="fr-FR" sz="3500" spc="390" dirty="0" smtClean="0">
                <a:solidFill>
                  <a:srgbClr val="0070C0"/>
                </a:solidFill>
              </a:rPr>
              <a:t>en </a:t>
            </a:r>
            <a:r>
              <a:rPr lang="fr-FR" sz="3500" spc="390" dirty="0" err="1">
                <a:solidFill>
                  <a:srgbClr val="0070C0"/>
                </a:solidFill>
              </a:rPr>
              <a:t>co-branding</a:t>
            </a:r>
            <a:r>
              <a:rPr lang="fr-FR" sz="3500" spc="390" dirty="0">
                <a:solidFill>
                  <a:srgbClr val="0070C0"/>
                </a:solidFill>
              </a:rPr>
              <a:t> avec la </a:t>
            </a:r>
            <a:r>
              <a:rPr lang="fr-FR" sz="3500" spc="390" dirty="0" smtClean="0">
                <a:solidFill>
                  <a:srgbClr val="0070C0"/>
                </a:solidFill>
              </a:rPr>
              <a:t>DDETS</a:t>
            </a:r>
            <a:endParaRPr sz="3500" b="1" dirty="0">
              <a:solidFill>
                <a:srgbClr val="0070C0"/>
              </a:solidFill>
            </a:endParaRPr>
          </a:p>
        </p:txBody>
      </p:sp>
      <p:sp>
        <p:nvSpPr>
          <p:cNvPr id="16" name="ZoneTexte 15"/>
          <p:cNvSpPr txBox="1"/>
          <p:nvPr/>
        </p:nvSpPr>
        <p:spPr>
          <a:xfrm>
            <a:off x="6858000" y="5762452"/>
            <a:ext cx="11430000" cy="430887"/>
          </a:xfrm>
          <a:prstGeom prst="rect">
            <a:avLst/>
          </a:prstGeom>
          <a:noFill/>
        </p:spPr>
        <p:txBody>
          <a:bodyPr wrap="square" rtlCol="0">
            <a:spAutoFit/>
          </a:bodyPr>
          <a:lstStyle/>
          <a:p>
            <a:pPr algn="ctr"/>
            <a:r>
              <a:rPr lang="fr-FR" sz="2200" b="1" spc="390" dirty="0" smtClean="0">
                <a:solidFill>
                  <a:schemeClr val="bg1">
                    <a:lumMod val="65000"/>
                  </a:schemeClr>
                </a:solidFill>
              </a:rPr>
              <a:t>9 DECEMBRE 2021 | LYON</a:t>
            </a:r>
            <a:endParaRPr lang="fr-FR" sz="2200" dirty="0">
              <a:solidFill>
                <a:schemeClr val="bg1">
                  <a:lumMod val="65000"/>
                </a:schemeClr>
              </a:solidFill>
            </a:endParaRPr>
          </a:p>
        </p:txBody>
      </p:sp>
      <p:pic>
        <p:nvPicPr>
          <p:cNvPr id="18" name="Imag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01398" y="8736204"/>
            <a:ext cx="2657467" cy="1012368"/>
          </a:xfrm>
          <a:prstGeom prst="rect">
            <a:avLst/>
          </a:prstGeom>
        </p:spPr>
      </p:pic>
      <p:sp>
        <p:nvSpPr>
          <p:cNvPr id="9" name="ZoneTexte 8"/>
          <p:cNvSpPr txBox="1"/>
          <p:nvPr/>
        </p:nvSpPr>
        <p:spPr>
          <a:xfrm>
            <a:off x="10433797" y="6211217"/>
            <a:ext cx="4296335" cy="584775"/>
          </a:xfrm>
          <a:prstGeom prst="rect">
            <a:avLst/>
          </a:prstGeom>
          <a:noFill/>
        </p:spPr>
        <p:txBody>
          <a:bodyPr wrap="square" rtlCol="0">
            <a:spAutoFit/>
          </a:bodyPr>
          <a:lstStyle/>
          <a:p>
            <a:pPr algn="ctr"/>
            <a:r>
              <a:rPr lang="fr-FR" sz="3200" b="1" spc="390" dirty="0">
                <a:solidFill>
                  <a:schemeClr val="accent4">
                    <a:lumMod val="60000"/>
                    <a:lumOff val="40000"/>
                  </a:schemeClr>
                </a:solidFill>
              </a:rPr>
              <a:t>ESPACE TÊTE D’OR</a:t>
            </a:r>
            <a:endParaRPr lang="fr-FR" sz="3200" dirty="0">
              <a:solidFill>
                <a:schemeClr val="accent4">
                  <a:lumMod val="60000"/>
                  <a:lumOff val="40000"/>
                </a:schemeClr>
              </a:solidFill>
            </a:endParaRPr>
          </a:p>
        </p:txBody>
      </p:sp>
      <p:sp>
        <p:nvSpPr>
          <p:cNvPr id="11" name="ZoneTexte 10"/>
          <p:cNvSpPr txBox="1"/>
          <p:nvPr/>
        </p:nvSpPr>
        <p:spPr>
          <a:xfrm>
            <a:off x="9602321" y="3806119"/>
            <a:ext cx="6019800" cy="1077218"/>
          </a:xfrm>
          <a:prstGeom prst="rect">
            <a:avLst/>
          </a:prstGeom>
          <a:noFill/>
        </p:spPr>
        <p:txBody>
          <a:bodyPr wrap="square" rtlCol="0">
            <a:spAutoFit/>
          </a:bodyPr>
          <a:lstStyle/>
          <a:p>
            <a:pPr algn="ctr"/>
            <a:r>
              <a:rPr lang="fr-FR" sz="3200" b="1" spc="390" dirty="0">
                <a:solidFill>
                  <a:schemeClr val="accent4">
                    <a:lumMod val="60000"/>
                    <a:lumOff val="40000"/>
                  </a:schemeClr>
                </a:solidFill>
              </a:rPr>
              <a:t>Construire ensemble le monde du travail</a:t>
            </a:r>
            <a:r>
              <a:rPr lang="fr-FR" dirty="0"/>
              <a:t> </a:t>
            </a:r>
            <a:endParaRPr lang="fr-FR" sz="3200" dirty="0">
              <a:solidFill>
                <a:srgbClr val="FF0000"/>
              </a:solidFill>
            </a:endParaRP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0" y="8593217"/>
            <a:ext cx="3023366" cy="12983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711977" y="2057813"/>
            <a:ext cx="9543149" cy="7171194"/>
          </a:xfrm>
          <a:prstGeom prst="rect">
            <a:avLst/>
          </a:prstGeom>
          <a:noFill/>
        </p:spPr>
        <p:txBody>
          <a:bodyPr wrap="square" rtlCol="0">
            <a:spAutoFit/>
          </a:bodyPr>
          <a:lstStyle/>
          <a:p>
            <a:pPr lvl="0" algn="just"/>
            <a:r>
              <a:rPr lang="fr-FR" sz="2000" b="1" dirty="0">
                <a:solidFill>
                  <a:srgbClr val="0070C0"/>
                </a:solidFill>
                <a:latin typeface="Arial" panose="020B0604020202020204" pitchFamily="34" charset="0"/>
                <a:cs typeface="Arial" panose="020B0604020202020204" pitchFamily="34" charset="0"/>
              </a:rPr>
              <a:t>PRESSE</a:t>
            </a:r>
          </a:p>
          <a:p>
            <a:pPr marL="342917" indent="-342917" algn="just">
              <a:buFont typeface="Wingdings" panose="05000000000000000000" pitchFamily="2" charset="2"/>
              <a:buChar char="§"/>
            </a:pPr>
            <a:r>
              <a:rPr lang="fr-FR" sz="2000" b="1" dirty="0">
                <a:latin typeface="Arial" panose="020B0604020202020204" pitchFamily="34" charset="0"/>
                <a:cs typeface="Arial" panose="020B0604020202020204" pitchFamily="34" charset="0"/>
              </a:rPr>
              <a:t>Supplément rédactionnel </a:t>
            </a:r>
            <a:r>
              <a:rPr lang="fr-FR" sz="2000" dirty="0">
                <a:latin typeface="Arial" panose="020B0604020202020204" pitchFamily="34" charset="0"/>
                <a:cs typeface="Arial" panose="020B0604020202020204" pitchFamily="34" charset="0"/>
              </a:rPr>
              <a:t>dédié</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à </a:t>
            </a:r>
            <a:r>
              <a:rPr lang="fr-FR" sz="2000" dirty="0" smtClean="0">
                <a:latin typeface="Arial" panose="020B0604020202020204" pitchFamily="34" charset="0"/>
                <a:cs typeface="Arial" panose="020B0604020202020204" pitchFamily="34" charset="0"/>
              </a:rPr>
              <a:t>l’événement </a:t>
            </a:r>
            <a:r>
              <a:rPr lang="fr-FR" sz="2000" dirty="0">
                <a:latin typeface="Arial" panose="020B0604020202020204" pitchFamily="34" charset="0"/>
                <a:cs typeface="Arial" panose="020B0604020202020204" pitchFamily="34" charset="0"/>
              </a:rPr>
              <a:t>à paraître dans </a:t>
            </a:r>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Progrès (articles sur </a:t>
            </a:r>
            <a:r>
              <a:rPr lang="fr-FR" sz="2000" dirty="0" smtClean="0">
                <a:latin typeface="Arial" panose="020B0604020202020204" pitchFamily="34" charset="0"/>
                <a:cs typeface="Arial" panose="020B0604020202020204" pitchFamily="34" charset="0"/>
              </a:rPr>
              <a:t>l’événement</a:t>
            </a:r>
            <a:r>
              <a:rPr lang="fr-FR" sz="2000" dirty="0">
                <a:latin typeface="Arial" panose="020B0604020202020204" pitchFamily="34" charset="0"/>
                <a:cs typeface="Arial" panose="020B0604020202020204" pitchFamily="34" charset="0"/>
              </a:rPr>
              <a:t>, les co-organisateurs, les partenaires, les intervenants, le programme, etc</a:t>
            </a:r>
            <a:r>
              <a:rPr lang="fr-FR"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marL="342917" indent="-342917" algn="just">
              <a:buFont typeface="Wingdings" panose="05000000000000000000" pitchFamily="2" charset="2"/>
              <a:buChar char="§"/>
            </a:pPr>
            <a:r>
              <a:rPr lang="fr-FR" sz="2000" b="1" dirty="0">
                <a:latin typeface="Arial" panose="020B0604020202020204" pitchFamily="34" charset="0"/>
                <a:cs typeface="Arial" panose="020B0604020202020204" pitchFamily="34" charset="0"/>
              </a:rPr>
              <a:t>Insertions publicitaires </a:t>
            </a:r>
            <a:r>
              <a:rPr lang="fr-FR" sz="2000" dirty="0">
                <a:latin typeface="Arial" panose="020B0604020202020204" pitchFamily="34" charset="0"/>
                <a:cs typeface="Arial" panose="020B0604020202020204" pitchFamily="34" charset="0"/>
              </a:rPr>
              <a:t>dans </a:t>
            </a:r>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Progrès, Cahier Economie et CNEWS Lyon Plus (1/2 pages et pages complètes) dans le Rhône et les départements </a:t>
            </a:r>
            <a:r>
              <a:rPr lang="fr-FR" sz="2000" dirty="0" smtClean="0">
                <a:latin typeface="Arial" panose="020B0604020202020204" pitchFamily="34" charset="0"/>
                <a:cs typeface="Arial" panose="020B0604020202020204" pitchFamily="34" charset="0"/>
              </a:rPr>
              <a:t>limitrophes.</a:t>
            </a:r>
          </a:p>
          <a:p>
            <a:pPr marL="342917" indent="-342917" algn="just">
              <a:buFont typeface="Wingdings" panose="05000000000000000000" pitchFamily="2" charset="2"/>
              <a:buChar char="§"/>
            </a:pPr>
            <a:r>
              <a:rPr lang="fr-FR" sz="2000" dirty="0" smtClean="0">
                <a:latin typeface="Arial" panose="020B0604020202020204" pitchFamily="34" charset="0"/>
                <a:cs typeface="Arial" panose="020B0604020202020204" pitchFamily="34" charset="0"/>
              </a:rPr>
              <a:t>Annonce éditoriale de l’événement dans le supplément Economie du Progrès du Rhône.</a:t>
            </a:r>
            <a:endParaRPr lang="fr-FR" sz="2000" dirty="0">
              <a:latin typeface="Arial" panose="020B0604020202020204" pitchFamily="34" charset="0"/>
              <a:cs typeface="Arial" panose="020B0604020202020204" pitchFamily="34" charset="0"/>
            </a:endParaRPr>
          </a:p>
          <a:p>
            <a:pPr marL="342917" indent="-342917"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Changement de Une du </a:t>
            </a:r>
            <a:r>
              <a:rPr lang="fr-FR" sz="2000" b="1" dirty="0">
                <a:latin typeface="Arial" panose="020B0604020202020204" pitchFamily="34" charset="0"/>
                <a:cs typeface="Arial" panose="020B0604020202020204" pitchFamily="34" charset="0"/>
              </a:rPr>
              <a:t>TV </a:t>
            </a:r>
            <a:r>
              <a:rPr lang="fr-FR" sz="2000" b="1" dirty="0" smtClean="0">
                <a:latin typeface="Arial" panose="020B0604020202020204" pitchFamily="34" charset="0"/>
                <a:cs typeface="Arial" panose="020B0604020202020204" pitchFamily="34" charset="0"/>
              </a:rPr>
              <a:t>MAGAZINE.</a:t>
            </a:r>
            <a:endParaRPr lang="fr-FR" sz="2000" dirty="0">
              <a:latin typeface="Arial" panose="020B0604020202020204" pitchFamily="34" charset="0"/>
              <a:cs typeface="Arial" panose="020B0604020202020204" pitchFamily="34" charset="0"/>
            </a:endParaRPr>
          </a:p>
          <a:p>
            <a:pPr marL="342917" indent="-342917"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Couverture rédactionnelle de </a:t>
            </a:r>
            <a:r>
              <a:rPr lang="fr-FR" sz="2000" dirty="0" smtClean="0">
                <a:latin typeface="Arial" panose="020B0604020202020204" pitchFamily="34" charset="0"/>
                <a:cs typeface="Arial" panose="020B0604020202020204" pitchFamily="34" charset="0"/>
              </a:rPr>
              <a:t>l’événement </a:t>
            </a:r>
            <a:r>
              <a:rPr lang="fr-FR" sz="2000" dirty="0">
                <a:latin typeface="Arial" panose="020B0604020202020204" pitchFamily="34" charset="0"/>
                <a:cs typeface="Arial" panose="020B0604020202020204" pitchFamily="34" charset="0"/>
              </a:rPr>
              <a:t>dans </a:t>
            </a:r>
            <a:r>
              <a:rPr lang="fr-FR" sz="2000" b="1" dirty="0" smtClean="0">
                <a:latin typeface="Arial" panose="020B0604020202020204" pitchFamily="34" charset="0"/>
                <a:cs typeface="Arial" panose="020B0604020202020204" pitchFamily="34" charset="0"/>
              </a:rPr>
              <a:t>Le </a:t>
            </a:r>
            <a:r>
              <a:rPr lang="fr-FR" sz="2000" b="1" dirty="0">
                <a:latin typeface="Arial" panose="020B0604020202020204" pitchFamily="34" charset="0"/>
                <a:cs typeface="Arial" panose="020B0604020202020204" pitchFamily="34" charset="0"/>
              </a:rPr>
              <a:t>Progrès et sur </a:t>
            </a:r>
            <a:r>
              <a:rPr lang="fr-FR" sz="2000" b="1" dirty="0" smtClean="0">
                <a:latin typeface="Arial" panose="020B0604020202020204" pitchFamily="34" charset="0"/>
                <a:cs typeface="Arial" panose="020B0604020202020204" pitchFamily="34" charset="0"/>
              </a:rPr>
              <a:t>leprogres.fr</a:t>
            </a:r>
            <a:endParaRPr lang="fr-FR" sz="2000" b="1" dirty="0">
              <a:latin typeface="Arial" panose="020B0604020202020204" pitchFamily="34" charset="0"/>
              <a:cs typeface="Arial" panose="020B0604020202020204" pitchFamily="34" charset="0"/>
            </a:endParaRPr>
          </a:p>
          <a:p>
            <a:pPr marL="342917" indent="-342917"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Une page de compte-rendu deux jours après </a:t>
            </a:r>
            <a:r>
              <a:rPr lang="fr-FR" sz="2000" dirty="0" smtClean="0">
                <a:latin typeface="Arial" panose="020B0604020202020204" pitchFamily="34" charset="0"/>
                <a:cs typeface="Arial" panose="020B0604020202020204" pitchFamily="34" charset="0"/>
              </a:rPr>
              <a:t>l’événement </a:t>
            </a:r>
            <a:r>
              <a:rPr lang="fr-FR" sz="2000" dirty="0">
                <a:latin typeface="Arial" panose="020B0604020202020204" pitchFamily="34" charset="0"/>
                <a:cs typeface="Arial" panose="020B0604020202020204" pitchFamily="34" charset="0"/>
              </a:rPr>
              <a:t>dans </a:t>
            </a:r>
            <a:r>
              <a:rPr lang="fr-FR" sz="2000" b="1" dirty="0" smtClean="0">
                <a:latin typeface="Arial" panose="020B0604020202020204" pitchFamily="34" charset="0"/>
                <a:cs typeface="Arial" panose="020B0604020202020204" pitchFamily="34" charset="0"/>
              </a:rPr>
              <a:t>Le</a:t>
            </a:r>
            <a:r>
              <a:rPr lang="fr-FR" sz="2000" dirty="0" smtClean="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Progrès et dans CNEWS Lyon </a:t>
            </a:r>
            <a:r>
              <a:rPr lang="fr-FR" sz="2000" b="1" dirty="0" smtClean="0">
                <a:latin typeface="Arial" panose="020B0604020202020204" pitchFamily="34" charset="0"/>
                <a:cs typeface="Arial" panose="020B0604020202020204" pitchFamily="34" charset="0"/>
              </a:rPr>
              <a:t>Plus.</a:t>
            </a:r>
            <a:endParaRPr lang="fr-FR" sz="2000" b="1" dirty="0">
              <a:latin typeface="Arial" panose="020B0604020202020204" pitchFamily="34" charset="0"/>
              <a:cs typeface="Arial" panose="020B0604020202020204" pitchFamily="34" charset="0"/>
            </a:endParaRPr>
          </a:p>
          <a:p>
            <a:pPr lvl="0" algn="just"/>
            <a:endParaRPr lang="fr-FR" sz="2000" dirty="0">
              <a:latin typeface="Arial" panose="020B0604020202020204" pitchFamily="34" charset="0"/>
              <a:cs typeface="Arial" panose="020B0604020202020204" pitchFamily="34" charset="0"/>
            </a:endParaRPr>
          </a:p>
          <a:p>
            <a:pPr lvl="0" algn="just"/>
            <a:r>
              <a:rPr lang="fr-FR" sz="2000" b="1" dirty="0">
                <a:solidFill>
                  <a:srgbClr val="0070C0"/>
                </a:solidFill>
                <a:latin typeface="Arial" panose="020B0604020202020204" pitchFamily="34" charset="0"/>
                <a:cs typeface="Arial" panose="020B0604020202020204" pitchFamily="34" charset="0"/>
              </a:rPr>
              <a:t>DIGITAL</a:t>
            </a:r>
          </a:p>
          <a:p>
            <a:pPr marL="342917" indent="-342917" algn="just">
              <a:buFont typeface="Wingdings" panose="05000000000000000000" pitchFamily="2" charset="2"/>
              <a:buChar char="§"/>
            </a:pPr>
            <a:r>
              <a:rPr lang="fr-FR" sz="2000" b="1" dirty="0">
                <a:latin typeface="Arial" panose="020B0604020202020204" pitchFamily="34" charset="0"/>
                <a:cs typeface="Arial" panose="020B0604020202020204" pitchFamily="34" charset="0"/>
              </a:rPr>
              <a:t>Newsletters adressées </a:t>
            </a:r>
            <a:r>
              <a:rPr lang="fr-FR" sz="2000" dirty="0">
                <a:latin typeface="Arial" panose="020B0604020202020204" pitchFamily="34" charset="0"/>
                <a:cs typeface="Arial" panose="020B0604020202020204" pitchFamily="34" charset="0"/>
              </a:rPr>
              <a:t>au Grand Public et à nos fichiers </a:t>
            </a:r>
            <a:r>
              <a:rPr lang="fr-FR" sz="2000" dirty="0" err="1">
                <a:latin typeface="Arial" panose="020B0604020202020204" pitchFamily="34" charset="0"/>
                <a:cs typeface="Arial" panose="020B0604020202020204" pitchFamily="34" charset="0"/>
              </a:rPr>
              <a:t>BtoB</a:t>
            </a:r>
            <a:r>
              <a:rPr lang="fr-FR" sz="2000" dirty="0">
                <a:latin typeface="Arial" panose="020B0604020202020204" pitchFamily="34" charset="0"/>
                <a:cs typeface="Arial" panose="020B0604020202020204" pitchFamily="34" charset="0"/>
              </a:rPr>
              <a:t> pour annoncer </a:t>
            </a:r>
            <a:r>
              <a:rPr lang="fr-FR" sz="2000" dirty="0" smtClean="0">
                <a:latin typeface="Arial" panose="020B0604020202020204" pitchFamily="34" charset="0"/>
                <a:cs typeface="Arial" panose="020B0604020202020204" pitchFamily="34" charset="0"/>
              </a:rPr>
              <a:t>l’événement</a:t>
            </a:r>
            <a:r>
              <a:rPr lang="fr-FR" sz="2000" dirty="0">
                <a:latin typeface="Arial" panose="020B0604020202020204" pitchFamily="34" charset="0"/>
                <a:cs typeface="Arial" panose="020B0604020202020204" pitchFamily="34" charset="0"/>
              </a:rPr>
              <a:t>.</a:t>
            </a:r>
          </a:p>
          <a:p>
            <a:pPr marL="342917" indent="-342917" algn="just">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Campagne </a:t>
            </a:r>
            <a:r>
              <a:rPr lang="fr-FR" sz="2000" b="1" dirty="0">
                <a:latin typeface="Arial" panose="020B0604020202020204" pitchFamily="34" charset="0"/>
                <a:cs typeface="Arial" panose="020B0604020202020204" pitchFamily="34" charset="0"/>
              </a:rPr>
              <a:t>display : habillage web </a:t>
            </a:r>
            <a:r>
              <a:rPr lang="fr-FR" sz="2000" dirty="0">
                <a:latin typeface="Arial" panose="020B0604020202020204" pitchFamily="34" charset="0"/>
                <a:cs typeface="Arial" panose="020B0604020202020204" pitchFamily="34" charset="0"/>
              </a:rPr>
              <a:t>sur </a:t>
            </a:r>
            <a:r>
              <a:rPr lang="fr-FR" sz="2000" dirty="0" smtClean="0">
                <a:latin typeface="Arial" panose="020B0604020202020204" pitchFamily="34" charset="0"/>
                <a:cs typeface="Arial" panose="020B0604020202020204" pitchFamily="34" charset="0"/>
              </a:rPr>
              <a:t>leprogres.fr </a:t>
            </a:r>
            <a:r>
              <a:rPr lang="fr-FR" sz="2000" dirty="0">
                <a:latin typeface="Arial" panose="020B0604020202020204" pitchFamily="34" charset="0"/>
                <a:cs typeface="Arial" panose="020B0604020202020204" pitchFamily="34" charset="0"/>
              </a:rPr>
              <a:t>(visuel de publicité sur la page d’accueil du site web) + </a:t>
            </a:r>
            <a:r>
              <a:rPr lang="fr-FR" sz="2000" b="1" dirty="0">
                <a:latin typeface="Arial" panose="020B0604020202020204" pitchFamily="34" charset="0"/>
                <a:cs typeface="Arial" panose="020B0604020202020204" pitchFamily="34" charset="0"/>
              </a:rPr>
              <a:t>double </a:t>
            </a:r>
            <a:r>
              <a:rPr lang="fr-FR" sz="2000" b="1" dirty="0" smtClean="0">
                <a:latin typeface="Arial" panose="020B0604020202020204" pitchFamily="34" charset="0"/>
                <a:cs typeface="Arial" panose="020B0604020202020204" pitchFamily="34" charset="0"/>
              </a:rPr>
              <a:t>rectangle.</a:t>
            </a:r>
            <a:endParaRPr lang="fr-FR" sz="2000" b="1" dirty="0">
              <a:latin typeface="Arial" panose="020B0604020202020204" pitchFamily="34" charset="0"/>
              <a:cs typeface="Arial" panose="020B0604020202020204" pitchFamily="34" charset="0"/>
            </a:endParaRPr>
          </a:p>
          <a:p>
            <a:pPr marL="342917" indent="-342917" algn="just">
              <a:buFont typeface="Wingdings" panose="05000000000000000000" pitchFamily="2" charset="2"/>
              <a:buChar char="§"/>
            </a:pPr>
            <a:r>
              <a:rPr lang="fr-FR" sz="2000" b="1" dirty="0">
                <a:latin typeface="Arial" panose="020B0604020202020204" pitchFamily="34" charset="0"/>
                <a:cs typeface="Arial" panose="020B0604020202020204" pitchFamily="34" charset="0"/>
              </a:rPr>
              <a:t>Live </a:t>
            </a:r>
            <a:r>
              <a:rPr lang="fr-FR" sz="2000" b="1" dirty="0" smtClean="0">
                <a:latin typeface="Arial" panose="020B0604020202020204" pitchFamily="34" charset="0"/>
                <a:cs typeface="Arial" panose="020B0604020202020204" pitchFamily="34" charset="0"/>
              </a:rPr>
              <a:t>éditorial </a:t>
            </a:r>
            <a:r>
              <a:rPr lang="fr-FR" sz="2000" dirty="0">
                <a:latin typeface="Arial" panose="020B0604020202020204" pitchFamily="34" charset="0"/>
                <a:cs typeface="Arial" panose="020B0604020202020204" pitchFamily="34" charset="0"/>
              </a:rPr>
              <a:t>de la rédaction Le Progrès sur leprogres.fr : interviews, portraits…</a:t>
            </a:r>
          </a:p>
          <a:p>
            <a:pPr marL="342917" indent="-342917"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Galerie</a:t>
            </a:r>
            <a:r>
              <a:rPr lang="fr-FR" sz="2000" b="1" dirty="0">
                <a:latin typeface="Arial" panose="020B0604020202020204" pitchFamily="34" charset="0"/>
                <a:cs typeface="Arial" panose="020B0604020202020204" pitchFamily="34" charset="0"/>
              </a:rPr>
              <a:t> photos </a:t>
            </a:r>
            <a:r>
              <a:rPr lang="fr-FR" sz="2000" dirty="0">
                <a:latin typeface="Arial" panose="020B0604020202020204" pitchFamily="34" charset="0"/>
                <a:cs typeface="Arial" panose="020B0604020202020204" pitchFamily="34" charset="0"/>
              </a:rPr>
              <a:t>sur leprogres.fr des moments </a:t>
            </a:r>
            <a:r>
              <a:rPr lang="fr-FR" sz="2000" dirty="0" err="1" smtClean="0">
                <a:latin typeface="Arial" panose="020B0604020202020204" pitchFamily="34" charset="0"/>
                <a:cs typeface="Arial" panose="020B0604020202020204" pitchFamily="34" charset="0"/>
              </a:rPr>
              <a:t>BtoB</a:t>
            </a:r>
            <a:r>
              <a:rPr lang="fr-FR"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marL="342917" indent="-342917"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Mise en avant des lauréats dans un supplément numérique sur</a:t>
            </a:r>
            <a:r>
              <a:rPr lang="fr-FR" sz="2000" b="1" dirty="0">
                <a:latin typeface="Arial" panose="020B0604020202020204" pitchFamily="34" charset="0"/>
                <a:cs typeface="Arial" panose="020B0604020202020204" pitchFamily="34" charset="0"/>
              </a:rPr>
              <a:t> leprogres.fr</a:t>
            </a:r>
          </a:p>
        </p:txBody>
      </p:sp>
      <p:sp>
        <p:nvSpPr>
          <p:cNvPr id="9" name="ZoneTexte 8"/>
          <p:cNvSpPr txBox="1"/>
          <p:nvPr/>
        </p:nvSpPr>
        <p:spPr>
          <a:xfrm>
            <a:off x="5638800" y="475196"/>
            <a:ext cx="9898581" cy="584775"/>
          </a:xfrm>
          <a:prstGeom prst="rect">
            <a:avLst/>
          </a:prstGeom>
          <a:noFill/>
        </p:spPr>
        <p:txBody>
          <a:bodyPr wrap="square" rtlCol="0">
            <a:spAutoFit/>
          </a:bodyPr>
          <a:lstStyle/>
          <a:p>
            <a:r>
              <a:rPr lang="fr-FR" sz="3200" i="1" dirty="0" smtClean="0">
                <a:solidFill>
                  <a:srgbClr val="0070C0"/>
                </a:solidFill>
                <a:latin typeface="Arial" panose="020B0604020202020204" pitchFamily="34" charset="0"/>
                <a:cs typeface="Arial" panose="020B0604020202020204" pitchFamily="34" charset="0"/>
              </a:rPr>
              <a:t>Une </a:t>
            </a:r>
            <a:r>
              <a:rPr lang="fr-FR" sz="3200" i="1" dirty="0">
                <a:solidFill>
                  <a:srgbClr val="0070C0"/>
                </a:solidFill>
                <a:latin typeface="Arial" panose="020B0604020202020204" pitchFamily="34" charset="0"/>
                <a:cs typeface="Arial" panose="020B0604020202020204" pitchFamily="34" charset="0"/>
              </a:rPr>
              <a:t>communication large et </a:t>
            </a:r>
            <a:r>
              <a:rPr lang="fr-FR" sz="3200" i="1" dirty="0" err="1">
                <a:solidFill>
                  <a:srgbClr val="0070C0"/>
                </a:solidFill>
                <a:latin typeface="Arial" panose="020B0604020202020204" pitchFamily="34" charset="0"/>
                <a:cs typeface="Arial" panose="020B0604020202020204" pitchFamily="34" charset="0"/>
              </a:rPr>
              <a:t>impactante</a:t>
            </a:r>
            <a:endParaRPr lang="fr-FR" sz="3600" i="1" dirty="0">
              <a:solidFill>
                <a:srgbClr val="0070C0"/>
              </a:solidFill>
              <a:latin typeface="Arial" panose="020B0604020202020204" pitchFamily="34" charset="0"/>
              <a:cs typeface="Arial" panose="020B0604020202020204" pitchFamily="34" charset="0"/>
            </a:endParaRPr>
          </a:p>
        </p:txBody>
      </p:sp>
      <p:sp>
        <p:nvSpPr>
          <p:cNvPr id="6" name="ZoneTexte 5"/>
          <p:cNvSpPr txBox="1"/>
          <p:nvPr/>
        </p:nvSpPr>
        <p:spPr>
          <a:xfrm>
            <a:off x="11000792" y="2075984"/>
            <a:ext cx="6267221" cy="4093428"/>
          </a:xfrm>
          <a:prstGeom prst="rect">
            <a:avLst/>
          </a:prstGeom>
          <a:noFill/>
        </p:spPr>
        <p:txBody>
          <a:bodyPr wrap="square" rtlCol="0">
            <a:spAutoFit/>
          </a:bodyPr>
          <a:lstStyle/>
          <a:p>
            <a:pPr algn="just"/>
            <a:r>
              <a:rPr lang="fr-FR" sz="2000" b="1" dirty="0">
                <a:solidFill>
                  <a:srgbClr val="0070C0"/>
                </a:solidFill>
                <a:latin typeface="Arial" panose="020B0604020202020204" pitchFamily="34" charset="0"/>
                <a:cs typeface="Arial" panose="020B0604020202020204" pitchFamily="34" charset="0"/>
              </a:rPr>
              <a:t>RÉSEAUX SOCIAUX</a:t>
            </a:r>
            <a:endParaRPr lang="fr-FR" sz="2000" dirty="0">
              <a:solidFill>
                <a:srgbClr val="0070C0"/>
              </a:solidFill>
              <a:latin typeface="Arial" panose="020B0604020202020204" pitchFamily="34" charset="0"/>
              <a:cs typeface="Arial" panose="020B0604020202020204" pitchFamily="34" charset="0"/>
            </a:endParaRPr>
          </a:p>
          <a:p>
            <a:pPr marL="342917" indent="-342917" algn="just">
              <a:buFont typeface="Wingdings" panose="05000000000000000000" pitchFamily="2" charset="2"/>
              <a:buChar char="§"/>
            </a:pPr>
            <a:r>
              <a:rPr lang="fr-FR" sz="2000" b="1" dirty="0">
                <a:latin typeface="Arial" panose="020B0604020202020204" pitchFamily="34" charset="0"/>
                <a:cs typeface="Arial" panose="020B0604020202020204" pitchFamily="34" charset="0"/>
              </a:rPr>
              <a:t>Animations des réseaux sociaux</a:t>
            </a:r>
            <a:r>
              <a:rPr lang="fr-FR" sz="2000" dirty="0">
                <a:latin typeface="Arial" panose="020B0604020202020204" pitchFamily="34" charset="0"/>
                <a:cs typeface="Arial" panose="020B0604020202020204" pitchFamily="34" charset="0"/>
              </a:rPr>
              <a:t> Facebook, Twitter, LinkedIn et Instagram du Progrès évènements, du Progrès et des co-organisateurs.  </a:t>
            </a:r>
          </a:p>
          <a:p>
            <a:pPr marL="342917" indent="-342917"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Création d’un </a:t>
            </a:r>
            <a:r>
              <a:rPr lang="fr-FR" sz="2000" b="1" dirty="0">
                <a:latin typeface="Arial" panose="020B0604020202020204" pitchFamily="34" charset="0"/>
                <a:cs typeface="Arial" panose="020B0604020202020204" pitchFamily="34" charset="0"/>
              </a:rPr>
              <a:t>événement</a:t>
            </a: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Facebook et </a:t>
            </a:r>
            <a:r>
              <a:rPr lang="fr-FR" sz="2000" b="1" dirty="0" err="1">
                <a:latin typeface="Arial" panose="020B0604020202020204" pitchFamily="34" charset="0"/>
                <a:cs typeface="Arial" panose="020B0604020202020204" pitchFamily="34" charset="0"/>
              </a:rPr>
              <a:t>Linkedin</a:t>
            </a:r>
            <a:endParaRPr lang="fr-FR" sz="2000" b="1" dirty="0">
              <a:latin typeface="Arial" panose="020B0604020202020204" pitchFamily="34" charset="0"/>
              <a:cs typeface="Arial" panose="020B0604020202020204" pitchFamily="34" charset="0"/>
            </a:endParaRPr>
          </a:p>
          <a:p>
            <a:pPr marL="342917" indent="-342917"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Campagnes </a:t>
            </a:r>
            <a:r>
              <a:rPr lang="fr-FR" sz="2000" b="1" dirty="0">
                <a:latin typeface="Arial" panose="020B0604020202020204" pitchFamily="34" charset="0"/>
                <a:cs typeface="Arial" panose="020B0604020202020204" pitchFamily="34" charset="0"/>
              </a:rPr>
              <a:t>sponsorisées</a:t>
            </a:r>
            <a:r>
              <a:rPr lang="fr-FR" sz="2000" dirty="0">
                <a:latin typeface="Arial" panose="020B0604020202020204" pitchFamily="34" charset="0"/>
                <a:cs typeface="Arial" panose="020B0604020202020204" pitchFamily="34" charset="0"/>
              </a:rPr>
              <a:t> Facebook, Instagram et </a:t>
            </a:r>
            <a:r>
              <a:rPr lang="fr-FR" sz="2000" dirty="0" smtClean="0">
                <a:latin typeface="Arial" panose="020B0604020202020204" pitchFamily="34" charset="0"/>
                <a:cs typeface="Arial" panose="020B0604020202020204" pitchFamily="34" charset="0"/>
              </a:rPr>
              <a:t>LinkedIn.</a:t>
            </a:r>
            <a:endParaRPr lang="fr-FR" sz="2000" dirty="0">
              <a:latin typeface="Arial" panose="020B0604020202020204" pitchFamily="34" charset="0"/>
              <a:cs typeface="Arial" panose="020B0604020202020204" pitchFamily="34" charset="0"/>
            </a:endParaRPr>
          </a:p>
          <a:p>
            <a:pPr lvl="0" algn="just"/>
            <a:endParaRPr lang="fr-FR" sz="2000" dirty="0">
              <a:solidFill>
                <a:srgbClr val="00B0F0"/>
              </a:solidFill>
              <a:latin typeface="Arial" panose="020B0604020202020204" pitchFamily="34" charset="0"/>
              <a:cs typeface="Arial" panose="020B0604020202020204" pitchFamily="34" charset="0"/>
            </a:endParaRPr>
          </a:p>
          <a:p>
            <a:pPr lvl="0" algn="just"/>
            <a:r>
              <a:rPr lang="fr-FR" sz="2000" b="1" dirty="0">
                <a:solidFill>
                  <a:srgbClr val="0070C0"/>
                </a:solidFill>
                <a:latin typeface="Arial" panose="020B0604020202020204" pitchFamily="34" charset="0"/>
                <a:cs typeface="Arial" panose="020B0604020202020204" pitchFamily="34" charset="0"/>
              </a:rPr>
              <a:t>AUTRES MÉDIAS</a:t>
            </a:r>
          </a:p>
          <a:p>
            <a:pPr marL="342917" indent="-342917" algn="just">
              <a:buFont typeface="Wingdings" panose="05000000000000000000" pitchFamily="2" charset="2"/>
              <a:buChar char="§"/>
            </a:pPr>
            <a:r>
              <a:rPr lang="fr-FR" sz="2000" b="1" dirty="0">
                <a:latin typeface="Arial" panose="020B0604020202020204" pitchFamily="34" charset="0"/>
                <a:cs typeface="Arial" panose="020B0604020202020204" pitchFamily="34" charset="0"/>
              </a:rPr>
              <a:t>Campagne Radio : </a:t>
            </a:r>
            <a:r>
              <a:rPr lang="fr-FR" sz="2000" dirty="0">
                <a:latin typeface="Arial" panose="020B0604020202020204" pitchFamily="34" charset="0"/>
                <a:cs typeface="Arial" panose="020B0604020202020204" pitchFamily="34" charset="0"/>
              </a:rPr>
              <a:t>7 spots par jour pendant une </a:t>
            </a:r>
            <a:r>
              <a:rPr lang="fr-FR" sz="2000" dirty="0" smtClean="0">
                <a:latin typeface="Arial" panose="020B0604020202020204" pitchFamily="34" charset="0"/>
                <a:cs typeface="Arial" panose="020B0604020202020204" pitchFamily="34" charset="0"/>
              </a:rPr>
              <a:t>semaine.</a:t>
            </a:r>
            <a:endParaRPr lang="fr-FR" sz="2000" dirty="0">
              <a:latin typeface="Arial" panose="020B0604020202020204" pitchFamily="34" charset="0"/>
              <a:cs typeface="Arial" panose="020B0604020202020204" pitchFamily="34" charset="0"/>
            </a:endParaRPr>
          </a:p>
          <a:p>
            <a:pPr marL="342917" indent="-342917" algn="just">
              <a:buFont typeface="Wingdings" panose="05000000000000000000" pitchFamily="2" charset="2"/>
              <a:buChar char="§"/>
            </a:pPr>
            <a:r>
              <a:rPr lang="fr-FR" sz="2000" b="1" dirty="0">
                <a:latin typeface="Arial" panose="020B0604020202020204" pitchFamily="34" charset="0"/>
                <a:cs typeface="Arial" panose="020B0604020202020204" pitchFamily="34" charset="0"/>
              </a:rPr>
              <a:t>Relations presse : </a:t>
            </a:r>
            <a:r>
              <a:rPr lang="fr-FR" sz="2000" dirty="0">
                <a:latin typeface="Arial" panose="020B0604020202020204" pitchFamily="34" charset="0"/>
                <a:cs typeface="Arial" panose="020B0604020202020204" pitchFamily="34" charset="0"/>
              </a:rPr>
              <a:t>rédaction et envoi de communiqués de presse / dossier de presse</a:t>
            </a:r>
            <a:r>
              <a:rPr lang="fr-FR" sz="2000" dirty="0" smtClean="0">
                <a:latin typeface="Arial" panose="020B0604020202020204" pitchFamily="34" charset="0"/>
                <a:cs typeface="Arial" panose="020B0604020202020204" pitchFamily="34" charset="0"/>
              </a:rPr>
              <a:t>.</a:t>
            </a:r>
          </a:p>
        </p:txBody>
      </p:sp>
      <p:pic>
        <p:nvPicPr>
          <p:cNvPr id="10" name="Imag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83001" y="9414961"/>
            <a:ext cx="1433939" cy="546263"/>
          </a:xfrm>
          <a:prstGeom prst="rect">
            <a:avLst/>
          </a:prstGeom>
        </p:spPr>
      </p:pic>
      <p:sp>
        <p:nvSpPr>
          <p:cNvPr id="7" name="object 8"/>
          <p:cNvSpPr txBox="1">
            <a:spLocks/>
          </p:cNvSpPr>
          <p:nvPr/>
        </p:nvSpPr>
        <p:spPr>
          <a:xfrm>
            <a:off x="0" y="283189"/>
            <a:ext cx="5427224" cy="968791"/>
          </a:xfrm>
          <a:prstGeom prst="rect">
            <a:avLst/>
          </a:prstGeom>
          <a:solidFill>
            <a:srgbClr val="1B2020"/>
          </a:solidFill>
        </p:spPr>
        <p:txBody>
          <a:bodyPr vert="horz" wrap="square" lIns="0" tIns="252000" rIns="0" bIns="252000" rtlCol="0">
            <a:spAutoFit/>
          </a:bodyPr>
          <a:lstStyle>
            <a:lvl1pPr>
              <a:defRPr sz="5600" b="0" i="0">
                <a:solidFill>
                  <a:srgbClr val="F1EFEB"/>
                </a:solidFill>
                <a:latin typeface="Arial"/>
                <a:ea typeface="+mj-ea"/>
                <a:cs typeface="Arial"/>
              </a:defRPr>
            </a:lvl1pPr>
          </a:lstStyle>
          <a:p>
            <a:pPr marL="721360" marR="708660" indent="461645" algn="ctr">
              <a:lnSpc>
                <a:spcPct val="108300"/>
              </a:lnSpc>
            </a:pPr>
            <a:r>
              <a:rPr lang="fr-FR" sz="3000" b="1" kern="0" dirty="0" smtClean="0">
                <a:latin typeface="Arial" panose="020B0604020202020204" pitchFamily="34" charset="0"/>
                <a:cs typeface="Arial" panose="020B0604020202020204" pitchFamily="34" charset="0"/>
              </a:rPr>
              <a:t>MÉDIATISATION</a:t>
            </a:r>
            <a:endParaRPr lang="fr-FR" sz="3000" kern="0" dirty="0">
              <a:latin typeface="Tahoma"/>
              <a:cs typeface="Tahoma"/>
            </a:endParaRPr>
          </a:p>
        </p:txBody>
      </p:sp>
    </p:spTree>
    <p:extLst>
      <p:ext uri="{BB962C8B-B14F-4D97-AF65-F5344CB8AC3E}">
        <p14:creationId xmlns:p14="http://schemas.microsoft.com/office/powerpoint/2010/main" val="2370339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6858000" cy="10287000"/>
          </a:xfrm>
          <a:prstGeom prst="rect">
            <a:avLst/>
          </a:prstGeom>
        </p:spPr>
      </p:pic>
      <p:sp>
        <p:nvSpPr>
          <p:cNvPr id="2" name="object 2"/>
          <p:cNvSpPr/>
          <p:nvPr/>
        </p:nvSpPr>
        <p:spPr>
          <a:xfrm>
            <a:off x="7165180" y="2024990"/>
            <a:ext cx="10894220" cy="685231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1B2020"/>
          </a:solidFill>
        </p:spPr>
        <p:txBody>
          <a:bodyPr wrap="square" lIns="0" tIns="0" rIns="0" bIns="0" rtlCol="0"/>
          <a:lstStyle/>
          <a:p>
            <a:endParaRPr dirty="0"/>
          </a:p>
        </p:txBody>
      </p:sp>
      <p:sp>
        <p:nvSpPr>
          <p:cNvPr id="5" name="object 5"/>
          <p:cNvSpPr txBox="1"/>
          <p:nvPr/>
        </p:nvSpPr>
        <p:spPr>
          <a:xfrm>
            <a:off x="7165180" y="2773620"/>
            <a:ext cx="5301744" cy="4739759"/>
          </a:xfrm>
          <a:prstGeom prst="rect">
            <a:avLst/>
          </a:prstGeom>
          <a:noFill/>
          <a:ln w="62296">
            <a:noFill/>
          </a:ln>
        </p:spPr>
        <p:txBody>
          <a:bodyPr vert="horz" wrap="square" lIns="0" tIns="0" rIns="0" bIns="0" rtlCol="0">
            <a:spAutoFit/>
          </a:bodyPr>
          <a:lstStyle/>
          <a:p>
            <a:pPr algn="ctr"/>
            <a:r>
              <a:rPr lang="fr-FR" sz="2400" b="1" spc="75" dirty="0">
                <a:solidFill>
                  <a:srgbClr val="F1EFEB"/>
                </a:solidFill>
                <a:latin typeface="Arial" panose="020B0604020202020204" pitchFamily="34" charset="0"/>
                <a:cs typeface="Arial" panose="020B0604020202020204" pitchFamily="34" charset="0"/>
              </a:rPr>
              <a:t>Le PROGRES </a:t>
            </a:r>
            <a:r>
              <a:rPr lang="fr-FR" sz="2400" b="1" spc="75" dirty="0" smtClean="0">
                <a:solidFill>
                  <a:srgbClr val="F1EFEB"/>
                </a:solidFill>
                <a:latin typeface="Arial" panose="020B0604020202020204" pitchFamily="34" charset="0"/>
                <a:cs typeface="Arial" panose="020B0604020202020204" pitchFamily="34" charset="0"/>
              </a:rPr>
              <a:t>EVENEMENTS</a:t>
            </a:r>
          </a:p>
          <a:p>
            <a:pPr algn="ctr">
              <a:lnSpc>
                <a:spcPct val="100000"/>
              </a:lnSpc>
            </a:pPr>
            <a:endParaRPr lang="fr-FR" sz="2200" b="1" spc="75" dirty="0">
              <a:solidFill>
                <a:srgbClr val="F1EFEB"/>
              </a:solidFill>
              <a:latin typeface="Arial" panose="020B0604020202020204" pitchFamily="34" charset="0"/>
              <a:cs typeface="Arial" panose="020B0604020202020204" pitchFamily="34" charset="0"/>
            </a:endParaRPr>
          </a:p>
          <a:p>
            <a:pPr algn="ctr">
              <a:lnSpc>
                <a:spcPct val="100000"/>
              </a:lnSpc>
            </a:pPr>
            <a:r>
              <a:rPr lang="fr-FR" sz="2200" spc="75" dirty="0" smtClean="0">
                <a:solidFill>
                  <a:srgbClr val="F1EFEB"/>
                </a:solidFill>
                <a:latin typeface="Arial" panose="020B0604020202020204" pitchFamily="34" charset="0"/>
                <a:cs typeface="Arial" panose="020B0604020202020204" pitchFamily="34" charset="0"/>
              </a:rPr>
              <a:t>Ophélie CHIEPPA</a:t>
            </a:r>
            <a:endParaRPr lang="fr-FR" sz="2200" spc="75" dirty="0">
              <a:solidFill>
                <a:srgbClr val="F1EFEB"/>
              </a:solidFill>
              <a:latin typeface="Arial" panose="020B0604020202020204" pitchFamily="34" charset="0"/>
              <a:cs typeface="Arial" panose="020B0604020202020204" pitchFamily="34" charset="0"/>
            </a:endParaRPr>
          </a:p>
          <a:p>
            <a:pPr algn="ctr"/>
            <a:r>
              <a:rPr lang="fr-FR" sz="2200" spc="75" dirty="0" smtClean="0">
                <a:solidFill>
                  <a:srgbClr val="F1EFEB"/>
                </a:solidFill>
                <a:latin typeface="Arial" panose="020B0604020202020204" pitchFamily="34" charset="0"/>
                <a:cs typeface="Arial" panose="020B0604020202020204" pitchFamily="34" charset="0"/>
              </a:rPr>
              <a:t>Chef </a:t>
            </a:r>
            <a:r>
              <a:rPr lang="fr-FR" sz="2200" spc="75" dirty="0">
                <a:solidFill>
                  <a:srgbClr val="F1EFEB"/>
                </a:solidFill>
                <a:latin typeface="Arial" panose="020B0604020202020204" pitchFamily="34" charset="0"/>
                <a:cs typeface="Arial" panose="020B0604020202020204" pitchFamily="34" charset="0"/>
              </a:rPr>
              <a:t>de </a:t>
            </a:r>
            <a:r>
              <a:rPr lang="fr-FR" sz="2200" spc="75" dirty="0" smtClean="0">
                <a:solidFill>
                  <a:srgbClr val="F1EFEB"/>
                </a:solidFill>
                <a:latin typeface="Arial" panose="020B0604020202020204" pitchFamily="34" charset="0"/>
                <a:cs typeface="Arial" panose="020B0604020202020204" pitchFamily="34" charset="0"/>
              </a:rPr>
              <a:t>Projet événementiel</a:t>
            </a:r>
            <a:endParaRPr lang="fr-FR" sz="2200" spc="75" dirty="0">
              <a:solidFill>
                <a:srgbClr val="F1EFEB"/>
              </a:solidFill>
              <a:latin typeface="Arial" panose="020B0604020202020204" pitchFamily="34" charset="0"/>
              <a:cs typeface="Arial" panose="020B0604020202020204" pitchFamily="34" charset="0"/>
            </a:endParaRPr>
          </a:p>
          <a:p>
            <a:pPr algn="ctr"/>
            <a:r>
              <a:rPr lang="fr-FR" sz="2200" spc="75" dirty="0" smtClean="0">
                <a:solidFill>
                  <a:srgbClr val="F1EFEB"/>
                </a:solidFill>
                <a:latin typeface="Arial" panose="020B0604020202020204" pitchFamily="34" charset="0"/>
                <a:cs typeface="Arial" panose="020B0604020202020204" pitchFamily="34" charset="0"/>
              </a:rPr>
              <a:t>06 16 02 61 39</a:t>
            </a:r>
          </a:p>
          <a:p>
            <a:pPr algn="ctr"/>
            <a:r>
              <a:rPr lang="fr-FR" sz="2200" spc="75" dirty="0" smtClean="0">
                <a:solidFill>
                  <a:srgbClr val="F1EFEB"/>
                </a:solidFill>
                <a:latin typeface="Arial" panose="020B0604020202020204" pitchFamily="34" charset="0"/>
                <a:cs typeface="Arial" panose="020B0604020202020204" pitchFamily="34" charset="0"/>
                <a:hlinkClick r:id="rId4"/>
              </a:rPr>
              <a:t>ophelie.chieppa@leprogres.fr</a:t>
            </a:r>
            <a:endParaRPr lang="fr-FR" sz="2200" spc="75" dirty="0" smtClean="0">
              <a:solidFill>
                <a:srgbClr val="F1EFEB"/>
              </a:solidFill>
              <a:latin typeface="Arial" panose="020B0604020202020204" pitchFamily="34" charset="0"/>
              <a:cs typeface="Arial" panose="020B0604020202020204" pitchFamily="34" charset="0"/>
            </a:endParaRPr>
          </a:p>
          <a:p>
            <a:pPr algn="ctr"/>
            <a:endParaRPr lang="fr-FR" sz="2200" spc="75" dirty="0" smtClean="0">
              <a:solidFill>
                <a:srgbClr val="F1EFEB"/>
              </a:solidFill>
              <a:latin typeface="Arial" panose="020B0604020202020204" pitchFamily="34" charset="0"/>
              <a:cs typeface="Arial" panose="020B0604020202020204" pitchFamily="34" charset="0"/>
            </a:endParaRPr>
          </a:p>
          <a:p>
            <a:pPr algn="ctr"/>
            <a:endParaRPr lang="fr-FR" sz="2200" spc="75" dirty="0">
              <a:solidFill>
                <a:srgbClr val="F1EFEB"/>
              </a:solidFill>
              <a:latin typeface="Arial" panose="020B0604020202020204" pitchFamily="34" charset="0"/>
              <a:cs typeface="Arial" panose="020B0604020202020204" pitchFamily="34" charset="0"/>
            </a:endParaRPr>
          </a:p>
          <a:p>
            <a:pPr algn="ctr">
              <a:lnSpc>
                <a:spcPct val="100000"/>
              </a:lnSpc>
            </a:pPr>
            <a:r>
              <a:rPr lang="fr-FR" sz="2200" spc="75" dirty="0" smtClean="0">
                <a:solidFill>
                  <a:srgbClr val="F1EFEB"/>
                </a:solidFill>
                <a:latin typeface="Arial" panose="020B0604020202020204" pitchFamily="34" charset="0"/>
                <a:cs typeface="Arial" panose="020B0604020202020204" pitchFamily="34" charset="0"/>
              </a:rPr>
              <a:t>Laurent </a:t>
            </a:r>
            <a:r>
              <a:rPr lang="fr-FR" sz="2200" spc="75" dirty="0">
                <a:solidFill>
                  <a:srgbClr val="F1EFEB"/>
                </a:solidFill>
                <a:latin typeface="Arial" panose="020B0604020202020204" pitchFamily="34" charset="0"/>
                <a:cs typeface="Arial" panose="020B0604020202020204" pitchFamily="34" charset="0"/>
              </a:rPr>
              <a:t>KOUYOUMDJIAN</a:t>
            </a:r>
          </a:p>
          <a:p>
            <a:pPr algn="ctr"/>
            <a:r>
              <a:rPr lang="fr-FR" sz="2200" spc="75" dirty="0">
                <a:solidFill>
                  <a:srgbClr val="F1EFEB"/>
                </a:solidFill>
                <a:latin typeface="Arial" panose="020B0604020202020204" pitchFamily="34" charset="0"/>
                <a:cs typeface="Arial" panose="020B0604020202020204" pitchFamily="34" charset="0"/>
              </a:rPr>
              <a:t>Chef de Groupe Responsable des Partenariats</a:t>
            </a:r>
          </a:p>
          <a:p>
            <a:pPr algn="ctr"/>
            <a:r>
              <a:rPr lang="fr-FR" sz="2200" spc="75" dirty="0">
                <a:solidFill>
                  <a:srgbClr val="F1EFEB"/>
                </a:solidFill>
                <a:latin typeface="Arial" panose="020B0604020202020204" pitchFamily="34" charset="0"/>
                <a:cs typeface="Arial" panose="020B0604020202020204" pitchFamily="34" charset="0"/>
              </a:rPr>
              <a:t>06 88 46 68 08</a:t>
            </a:r>
          </a:p>
          <a:p>
            <a:pPr algn="ctr"/>
            <a:r>
              <a:rPr lang="fr-FR" sz="2200" spc="75" dirty="0">
                <a:solidFill>
                  <a:srgbClr val="F1EFEB"/>
                </a:solidFill>
                <a:latin typeface="Arial" panose="020B0604020202020204" pitchFamily="34" charset="0"/>
                <a:cs typeface="Arial" panose="020B0604020202020204" pitchFamily="34" charset="0"/>
                <a:hlinkClick r:id="rId5"/>
              </a:rPr>
              <a:t>laurent.kouyoumdjian@leprogres.fr</a:t>
            </a:r>
            <a:endParaRPr lang="fr-FR" sz="2200" spc="75" dirty="0">
              <a:solidFill>
                <a:srgbClr val="F1EFEB"/>
              </a:solidFill>
              <a:latin typeface="Arial" panose="020B0604020202020204" pitchFamily="34" charset="0"/>
              <a:cs typeface="Arial" panose="020B0604020202020204" pitchFamily="34" charset="0"/>
            </a:endParaRPr>
          </a:p>
          <a:p>
            <a:pPr algn="ctr"/>
            <a:endParaRPr lang="fr-FR" sz="2200" spc="75" dirty="0" smtClean="0">
              <a:solidFill>
                <a:srgbClr val="F1EFEB"/>
              </a:solidFill>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68599" y="9071943"/>
            <a:ext cx="2290763" cy="872671"/>
          </a:xfrm>
          <a:prstGeom prst="rect">
            <a:avLst/>
          </a:prstGeom>
        </p:spPr>
      </p:pic>
      <p:sp>
        <p:nvSpPr>
          <p:cNvPr id="10" name="ZoneTexte 9"/>
          <p:cNvSpPr txBox="1"/>
          <p:nvPr/>
        </p:nvSpPr>
        <p:spPr>
          <a:xfrm>
            <a:off x="9264144" y="7220296"/>
            <a:ext cx="7315200" cy="1754326"/>
          </a:xfrm>
          <a:prstGeom prst="rect">
            <a:avLst/>
          </a:prstGeom>
          <a:noFill/>
        </p:spPr>
        <p:txBody>
          <a:bodyPr wrap="square" rtlCol="0">
            <a:spAutoFit/>
          </a:bodyPr>
          <a:lstStyle/>
          <a:p>
            <a:pPr algn="ctr"/>
            <a:endParaRPr lang="fr-FR" spc="75" dirty="0">
              <a:solidFill>
                <a:srgbClr val="F1EFEB"/>
              </a:solidFill>
              <a:latin typeface="Arial" panose="020B0604020202020204" pitchFamily="34" charset="0"/>
              <a:cs typeface="Arial" panose="020B0604020202020204" pitchFamily="34" charset="0"/>
            </a:endParaRPr>
          </a:p>
          <a:p>
            <a:pPr algn="ctr"/>
            <a:r>
              <a:rPr lang="fr-FR" b="1" spc="75" dirty="0">
                <a:solidFill>
                  <a:srgbClr val="F1EFEB"/>
                </a:solidFill>
                <a:latin typeface="Arial" panose="020B0604020202020204" pitchFamily="34" charset="0"/>
                <a:cs typeface="Arial" panose="020B0604020202020204" pitchFamily="34" charset="0"/>
              </a:rPr>
              <a:t>En savoir </a:t>
            </a:r>
            <a:r>
              <a:rPr lang="fr-FR" b="1" spc="75" dirty="0" smtClean="0">
                <a:solidFill>
                  <a:srgbClr val="F1EFEB"/>
                </a:solidFill>
                <a:latin typeface="Arial" panose="020B0604020202020204" pitchFamily="34" charset="0"/>
                <a:cs typeface="Arial" panose="020B0604020202020204" pitchFamily="34" charset="0"/>
              </a:rPr>
              <a:t>plus</a:t>
            </a:r>
          </a:p>
          <a:p>
            <a:pPr algn="ctr"/>
            <a:endParaRPr lang="fr-FR" b="1" spc="75" dirty="0">
              <a:solidFill>
                <a:srgbClr val="F1EFEB"/>
              </a:solidFill>
              <a:latin typeface="Arial" panose="020B0604020202020204" pitchFamily="34" charset="0"/>
              <a:cs typeface="Arial" panose="020B0604020202020204" pitchFamily="34" charset="0"/>
            </a:endParaRPr>
          </a:p>
          <a:p>
            <a:pPr algn="ctr"/>
            <a:r>
              <a:rPr lang="fr-FR" spc="75" dirty="0">
                <a:solidFill>
                  <a:srgbClr val="F1EFEB"/>
                </a:solidFill>
                <a:latin typeface="Arial" panose="020B0604020202020204" pitchFamily="34" charset="0"/>
                <a:cs typeface="Arial" panose="020B0604020202020204" pitchFamily="34" charset="0"/>
                <a:hlinkClick r:id="rId7"/>
              </a:rPr>
              <a:t>www.leprogres-evenements.fr</a:t>
            </a:r>
            <a:endParaRPr lang="fr-FR" spc="75" dirty="0">
              <a:solidFill>
                <a:srgbClr val="F1EFEB"/>
              </a:solidFill>
              <a:latin typeface="Arial" panose="020B0604020202020204" pitchFamily="34" charset="0"/>
              <a:cs typeface="Arial" panose="020B0604020202020204" pitchFamily="34" charset="0"/>
            </a:endParaRPr>
          </a:p>
          <a:p>
            <a:pPr algn="ctr"/>
            <a:r>
              <a:rPr lang="fr-FR" spc="75" dirty="0" smtClean="0">
                <a:solidFill>
                  <a:srgbClr val="F1EFEB"/>
                </a:solidFill>
                <a:latin typeface="Arial" panose="020B0604020202020204" pitchFamily="34" charset="0"/>
                <a:cs typeface="Arial" panose="020B0604020202020204" pitchFamily="34" charset="0"/>
                <a:hlinkClick r:id="rId8"/>
              </a:rPr>
              <a:t>LinkedIn</a:t>
            </a:r>
            <a:r>
              <a:rPr lang="fr-FR" spc="75" dirty="0" smtClean="0">
                <a:solidFill>
                  <a:srgbClr val="F1EFEB"/>
                </a:solidFill>
                <a:latin typeface="Arial" panose="020B0604020202020204" pitchFamily="34" charset="0"/>
                <a:cs typeface="Arial" panose="020B0604020202020204" pitchFamily="34" charset="0"/>
              </a:rPr>
              <a:t> </a:t>
            </a:r>
            <a:r>
              <a:rPr lang="fr-FR" spc="75" dirty="0">
                <a:solidFill>
                  <a:srgbClr val="F1EFEB"/>
                </a:solidFill>
                <a:latin typeface="Arial" panose="020B0604020202020204" pitchFamily="34" charset="0"/>
                <a:cs typeface="Arial" panose="020B0604020202020204" pitchFamily="34" charset="0"/>
              </a:rPr>
              <a:t>| </a:t>
            </a:r>
            <a:r>
              <a:rPr lang="fr-FR" spc="75" dirty="0">
                <a:solidFill>
                  <a:srgbClr val="F1EFEB"/>
                </a:solidFill>
                <a:latin typeface="Arial" panose="020B0604020202020204" pitchFamily="34" charset="0"/>
                <a:cs typeface="Arial" panose="020B0604020202020204" pitchFamily="34" charset="0"/>
                <a:hlinkClick r:id="rId9"/>
              </a:rPr>
              <a:t>Facebook</a:t>
            </a:r>
            <a:r>
              <a:rPr lang="fr-FR" spc="75" dirty="0">
                <a:solidFill>
                  <a:srgbClr val="F1EFEB"/>
                </a:solidFill>
                <a:latin typeface="Arial" panose="020B0604020202020204" pitchFamily="34" charset="0"/>
                <a:cs typeface="Arial" panose="020B0604020202020204" pitchFamily="34" charset="0"/>
              </a:rPr>
              <a:t> | </a:t>
            </a:r>
            <a:r>
              <a:rPr lang="fr-FR" spc="75" dirty="0">
                <a:solidFill>
                  <a:srgbClr val="F1EFEB"/>
                </a:solidFill>
                <a:latin typeface="Arial" panose="020B0604020202020204" pitchFamily="34" charset="0"/>
                <a:cs typeface="Arial" panose="020B0604020202020204" pitchFamily="34" charset="0"/>
                <a:hlinkClick r:id="rId10"/>
              </a:rPr>
              <a:t>Instagram</a:t>
            </a:r>
            <a:r>
              <a:rPr lang="fr-FR" spc="75" dirty="0">
                <a:solidFill>
                  <a:srgbClr val="F1EFEB"/>
                </a:solidFill>
                <a:latin typeface="Arial" panose="020B0604020202020204" pitchFamily="34" charset="0"/>
                <a:cs typeface="Arial" panose="020B0604020202020204" pitchFamily="34" charset="0"/>
              </a:rPr>
              <a:t> | </a:t>
            </a:r>
            <a:r>
              <a:rPr lang="fr-FR" spc="75" dirty="0">
                <a:solidFill>
                  <a:srgbClr val="F1EFEB"/>
                </a:solidFill>
                <a:latin typeface="Arial" panose="020B0604020202020204" pitchFamily="34" charset="0"/>
                <a:cs typeface="Arial" panose="020B0604020202020204" pitchFamily="34" charset="0"/>
                <a:hlinkClick r:id="rId11"/>
              </a:rPr>
              <a:t>Twitter</a:t>
            </a:r>
            <a:endParaRPr lang="fr-FR" dirty="0">
              <a:latin typeface="Tahoma"/>
              <a:cs typeface="Tahoma"/>
            </a:endParaRPr>
          </a:p>
          <a:p>
            <a:pPr algn="ctr"/>
            <a:endParaRPr lang="fr-FR" dirty="0"/>
          </a:p>
        </p:txBody>
      </p:sp>
      <p:sp>
        <p:nvSpPr>
          <p:cNvPr id="7" name="object 5"/>
          <p:cNvSpPr txBox="1"/>
          <p:nvPr/>
        </p:nvSpPr>
        <p:spPr>
          <a:xfrm>
            <a:off x="14249400" y="1255837"/>
            <a:ext cx="4038600" cy="615553"/>
          </a:xfrm>
          <a:prstGeom prst="rect">
            <a:avLst/>
          </a:prstGeom>
          <a:noFill/>
          <a:ln w="62296">
            <a:noFill/>
          </a:ln>
        </p:spPr>
        <p:txBody>
          <a:bodyPr vert="horz" wrap="square" lIns="0" tIns="0" rIns="0" bIns="0" rtlCol="0">
            <a:spAutoFit/>
          </a:bodyPr>
          <a:lstStyle/>
          <a:p>
            <a:pPr>
              <a:lnSpc>
                <a:spcPct val="100000"/>
              </a:lnSpc>
            </a:pPr>
            <a:r>
              <a:rPr lang="fr-FR" sz="4000" b="1" spc="75" dirty="0" smtClean="0">
                <a:solidFill>
                  <a:srgbClr val="0070C0"/>
                </a:solidFill>
                <a:latin typeface="Arial" panose="020B0604020202020204" pitchFamily="34" charset="0"/>
                <a:cs typeface="Arial" panose="020B0604020202020204" pitchFamily="34" charset="0"/>
              </a:rPr>
              <a:t>CONTACTS</a:t>
            </a:r>
          </a:p>
        </p:txBody>
      </p:sp>
      <p:sp>
        <p:nvSpPr>
          <p:cNvPr id="3" name="ZoneTexte 2"/>
          <p:cNvSpPr txBox="1"/>
          <p:nvPr/>
        </p:nvSpPr>
        <p:spPr>
          <a:xfrm>
            <a:off x="13053362" y="2449759"/>
            <a:ext cx="5006038" cy="4801314"/>
          </a:xfrm>
          <a:prstGeom prst="rect">
            <a:avLst/>
          </a:prstGeom>
          <a:noFill/>
        </p:spPr>
        <p:txBody>
          <a:bodyPr wrap="square" rtlCol="0">
            <a:spAutoFit/>
          </a:bodyPr>
          <a:lstStyle/>
          <a:p>
            <a:pPr algn="ctr"/>
            <a:endParaRPr lang="fr-FR" spc="75" dirty="0">
              <a:solidFill>
                <a:srgbClr val="F1EFEB"/>
              </a:solidFill>
              <a:latin typeface="Arial" panose="020B0604020202020204" pitchFamily="34" charset="0"/>
              <a:cs typeface="Arial" panose="020B0604020202020204" pitchFamily="34" charset="0"/>
            </a:endParaRPr>
          </a:p>
          <a:p>
            <a:pPr algn="ctr"/>
            <a:r>
              <a:rPr lang="fr-FR" sz="2400" b="1" spc="75" dirty="0">
                <a:solidFill>
                  <a:srgbClr val="F1EFEB"/>
                </a:solidFill>
                <a:latin typeface="Arial" panose="020B0604020202020204" pitchFamily="34" charset="0"/>
                <a:cs typeface="Arial" panose="020B0604020202020204" pitchFamily="34" charset="0"/>
              </a:rPr>
              <a:t>DDETS 69</a:t>
            </a:r>
          </a:p>
          <a:p>
            <a:pPr algn="ctr"/>
            <a:endParaRPr lang="fr-FR" sz="2200" spc="75" dirty="0">
              <a:solidFill>
                <a:srgbClr val="F1EFEB"/>
              </a:solidFill>
              <a:latin typeface="Arial" panose="020B0604020202020204" pitchFamily="34" charset="0"/>
              <a:cs typeface="Arial" panose="020B0604020202020204" pitchFamily="34" charset="0"/>
            </a:endParaRPr>
          </a:p>
          <a:p>
            <a:pPr algn="ctr">
              <a:lnSpc>
                <a:spcPct val="100000"/>
              </a:lnSpc>
            </a:pPr>
            <a:r>
              <a:rPr lang="fr-FR" sz="2200" spc="75" dirty="0">
                <a:solidFill>
                  <a:srgbClr val="F1EFEB"/>
                </a:solidFill>
                <a:latin typeface="Arial" panose="020B0604020202020204" pitchFamily="34" charset="0"/>
                <a:cs typeface="Arial" panose="020B0604020202020204" pitchFamily="34" charset="0"/>
              </a:rPr>
              <a:t>Dominique VANDROZ</a:t>
            </a:r>
          </a:p>
          <a:p>
            <a:pPr algn="ctr">
              <a:lnSpc>
                <a:spcPct val="100000"/>
              </a:lnSpc>
            </a:pPr>
            <a:r>
              <a:rPr lang="fr-FR" sz="2200" spc="75" dirty="0">
                <a:solidFill>
                  <a:srgbClr val="F1EFEB"/>
                </a:solidFill>
                <a:latin typeface="Arial" panose="020B0604020202020204" pitchFamily="34" charset="0"/>
                <a:cs typeface="Arial" panose="020B0604020202020204" pitchFamily="34" charset="0"/>
              </a:rPr>
              <a:t>Directeur Adjoint DDETS 69</a:t>
            </a:r>
          </a:p>
          <a:p>
            <a:pPr algn="ctr">
              <a:lnSpc>
                <a:spcPct val="100000"/>
              </a:lnSpc>
            </a:pPr>
            <a:r>
              <a:rPr lang="fr-FR" sz="2200" spc="75" dirty="0">
                <a:solidFill>
                  <a:srgbClr val="F1EFEB"/>
                </a:solidFill>
                <a:latin typeface="Arial" panose="020B0604020202020204" pitchFamily="34" charset="0"/>
                <a:cs typeface="Arial" panose="020B0604020202020204" pitchFamily="34" charset="0"/>
              </a:rPr>
              <a:t>06 82 93 30 58</a:t>
            </a:r>
          </a:p>
          <a:p>
            <a:pPr algn="ctr"/>
            <a:r>
              <a:rPr lang="fr-FR" sz="2200" spc="75" dirty="0" smtClean="0">
                <a:solidFill>
                  <a:srgbClr val="F1EFEB"/>
                </a:solidFill>
                <a:latin typeface="Arial" panose="020B0604020202020204" pitchFamily="34" charset="0"/>
                <a:cs typeface="Arial" panose="020B0604020202020204" pitchFamily="34" charset="0"/>
                <a:hlinkClick r:id="rId12"/>
              </a:rPr>
              <a:t>dominique.vandroz@rhone.gouv.fr</a:t>
            </a:r>
            <a:r>
              <a:rPr lang="fr-FR" sz="2200" spc="75" dirty="0" smtClean="0">
                <a:solidFill>
                  <a:srgbClr val="F1EFEB"/>
                </a:solidFill>
                <a:latin typeface="Arial" panose="020B0604020202020204" pitchFamily="34" charset="0"/>
                <a:cs typeface="Arial" panose="020B0604020202020204" pitchFamily="34" charset="0"/>
              </a:rPr>
              <a:t> </a:t>
            </a:r>
            <a:endParaRPr lang="fr-FR" sz="2200" spc="75" dirty="0">
              <a:solidFill>
                <a:srgbClr val="F1EFEB"/>
              </a:solidFill>
              <a:latin typeface="Arial" panose="020B0604020202020204" pitchFamily="34" charset="0"/>
              <a:cs typeface="Arial" panose="020B0604020202020204" pitchFamily="34" charset="0"/>
            </a:endParaRPr>
          </a:p>
          <a:p>
            <a:pPr algn="ctr">
              <a:lnSpc>
                <a:spcPct val="100000"/>
              </a:lnSpc>
            </a:pPr>
            <a:endParaRPr lang="fr-FR" sz="2200" spc="75" dirty="0" smtClean="0">
              <a:solidFill>
                <a:srgbClr val="F1EFEB"/>
              </a:solidFill>
              <a:latin typeface="Arial" panose="020B0604020202020204" pitchFamily="34" charset="0"/>
              <a:cs typeface="Arial" panose="020B0604020202020204" pitchFamily="34" charset="0"/>
            </a:endParaRPr>
          </a:p>
          <a:p>
            <a:pPr algn="ctr">
              <a:lnSpc>
                <a:spcPct val="100000"/>
              </a:lnSpc>
            </a:pPr>
            <a:endParaRPr lang="fr-FR" sz="2200" spc="75" dirty="0" smtClean="0">
              <a:solidFill>
                <a:srgbClr val="F1EFEB"/>
              </a:solidFill>
              <a:latin typeface="Arial" panose="020B0604020202020204" pitchFamily="34" charset="0"/>
              <a:cs typeface="Arial" panose="020B0604020202020204" pitchFamily="34" charset="0"/>
            </a:endParaRPr>
          </a:p>
          <a:p>
            <a:pPr algn="ctr">
              <a:lnSpc>
                <a:spcPct val="100000"/>
              </a:lnSpc>
            </a:pPr>
            <a:r>
              <a:rPr lang="fr-FR" sz="2200" spc="75" dirty="0" smtClean="0">
                <a:solidFill>
                  <a:srgbClr val="F1EFEB"/>
                </a:solidFill>
                <a:latin typeface="Arial" panose="020B0604020202020204" pitchFamily="34" charset="0"/>
                <a:cs typeface="Arial" panose="020B0604020202020204" pitchFamily="34" charset="0"/>
              </a:rPr>
              <a:t>Emilie </a:t>
            </a:r>
            <a:r>
              <a:rPr lang="fr-FR" sz="2200" spc="75" dirty="0">
                <a:solidFill>
                  <a:srgbClr val="F1EFEB"/>
                </a:solidFill>
                <a:latin typeface="Arial" panose="020B0604020202020204" pitchFamily="34" charset="0"/>
                <a:cs typeface="Arial" panose="020B0604020202020204" pitchFamily="34" charset="0"/>
              </a:rPr>
              <a:t>PHILIS</a:t>
            </a:r>
          </a:p>
          <a:p>
            <a:pPr algn="ctr">
              <a:lnSpc>
                <a:spcPct val="100000"/>
              </a:lnSpc>
            </a:pPr>
            <a:r>
              <a:rPr lang="fr-FR" sz="2200" spc="75" dirty="0">
                <a:solidFill>
                  <a:srgbClr val="F1EFEB"/>
                </a:solidFill>
                <a:latin typeface="Arial" panose="020B0604020202020204" pitchFamily="34" charset="0"/>
                <a:cs typeface="Arial" panose="020B0604020202020204" pitchFamily="34" charset="0"/>
              </a:rPr>
              <a:t>Dialogue social et administration du travail</a:t>
            </a:r>
          </a:p>
          <a:p>
            <a:pPr algn="ctr">
              <a:lnSpc>
                <a:spcPct val="100000"/>
              </a:lnSpc>
            </a:pPr>
            <a:r>
              <a:rPr lang="fr-FR" sz="2200" spc="75" dirty="0">
                <a:solidFill>
                  <a:srgbClr val="F1EFEB"/>
                </a:solidFill>
                <a:latin typeface="Arial" panose="020B0604020202020204" pitchFamily="34" charset="0"/>
                <a:cs typeface="Arial" panose="020B0604020202020204" pitchFamily="34" charset="0"/>
              </a:rPr>
              <a:t>04 87 76 72 55</a:t>
            </a:r>
          </a:p>
          <a:p>
            <a:pPr algn="ctr"/>
            <a:r>
              <a:rPr lang="fr-FR" sz="2200" spc="75" dirty="0" smtClean="0">
                <a:solidFill>
                  <a:srgbClr val="F1EFEB"/>
                </a:solidFill>
                <a:latin typeface="Arial" panose="020B0604020202020204" pitchFamily="34" charset="0"/>
                <a:cs typeface="Arial" panose="020B0604020202020204" pitchFamily="34" charset="0"/>
                <a:hlinkClick r:id="rId13"/>
              </a:rPr>
              <a:t>emilie.philis@rhone.gouv.fr</a:t>
            </a:r>
            <a:r>
              <a:rPr lang="fr-FR" sz="2200" spc="75" dirty="0" smtClean="0">
                <a:solidFill>
                  <a:srgbClr val="F1EFEB"/>
                </a:solidFill>
                <a:latin typeface="Arial" panose="020B0604020202020204" pitchFamily="34" charset="0"/>
                <a:cs typeface="Arial" panose="020B0604020202020204" pitchFamily="34" charset="0"/>
              </a:rPr>
              <a:t> </a:t>
            </a:r>
            <a:endParaRPr lang="fr-FR" sz="2200" spc="75" dirty="0">
              <a:solidFill>
                <a:srgbClr val="F1EFEB"/>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96200" y="9103219"/>
            <a:ext cx="1066800" cy="10539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125088" y="952500"/>
            <a:ext cx="5427224" cy="1007520"/>
          </a:xfrm>
          <a:prstGeom prst="rect">
            <a:avLst/>
          </a:prstGeom>
          <a:solidFill>
            <a:srgbClr val="1B2020"/>
          </a:solidFill>
        </p:spPr>
        <p:txBody>
          <a:bodyPr vert="horz" wrap="square" lIns="0" tIns="252000" rIns="0" bIns="252000" rtlCol="0">
            <a:spAutoFit/>
          </a:bodyPr>
          <a:lstStyle/>
          <a:p>
            <a:pPr marL="721360" marR="708660" indent="461645" algn="ctr">
              <a:lnSpc>
                <a:spcPct val="108300"/>
              </a:lnSpc>
            </a:pPr>
            <a:r>
              <a:rPr lang="fr-FR" sz="3000" b="1" dirty="0" smtClean="0">
                <a:latin typeface="Arial" panose="020B0604020202020204" pitchFamily="34" charset="0"/>
                <a:cs typeface="Arial" panose="020B0604020202020204" pitchFamily="34" charset="0"/>
              </a:rPr>
              <a:t>Contexte</a:t>
            </a:r>
            <a:endParaRPr sz="3000" dirty="0">
              <a:latin typeface="Tahoma"/>
              <a:cs typeface="Tahoma"/>
            </a:endParaRPr>
          </a:p>
        </p:txBody>
      </p:sp>
      <p:sp>
        <p:nvSpPr>
          <p:cNvPr id="9" name="object 9"/>
          <p:cNvSpPr txBox="1"/>
          <p:nvPr/>
        </p:nvSpPr>
        <p:spPr>
          <a:xfrm>
            <a:off x="1371600" y="2644739"/>
            <a:ext cx="6934200" cy="5982407"/>
          </a:xfrm>
          <a:prstGeom prst="rect">
            <a:avLst/>
          </a:prstGeom>
        </p:spPr>
        <p:txBody>
          <a:bodyPr vert="horz" wrap="square" lIns="0" tIns="11430" rIns="0" bIns="0" rtlCol="0">
            <a:spAutoFit/>
          </a:bodyPr>
          <a:lstStyle/>
          <a:p>
            <a:r>
              <a:rPr lang="fr-FR" sz="2000" b="1" dirty="0" smtClean="0">
                <a:latin typeface="Arial" panose="020B0604020202020204" pitchFamily="34" charset="0"/>
                <a:cs typeface="Arial" panose="020B0604020202020204" pitchFamily="34" charset="0"/>
              </a:rPr>
              <a:t>Le dialogue social est plus que jamais un enjeu au cœur des organisations et un défi sociétal fort.</a:t>
            </a:r>
          </a:p>
          <a:p>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Créer un événement autour du dialogue social a du sens dans le contexte actuel et présage d’une forte résonnance auprès du grand public, des collectivités et des entreprises.</a:t>
            </a:r>
          </a:p>
          <a:p>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Avec la </a:t>
            </a:r>
            <a:r>
              <a:rPr lang="fr-FR" b="1" dirty="0" smtClean="0">
                <a:latin typeface="Arial" panose="020B0604020202020204" pitchFamily="34" charset="0"/>
                <a:cs typeface="Arial" panose="020B0604020202020204" pitchFamily="34" charset="0"/>
              </a:rPr>
              <a:t>DDETS</a:t>
            </a:r>
            <a:r>
              <a:rPr lang="fr-FR" dirty="0" smtClean="0">
                <a:latin typeface="Arial" panose="020B0604020202020204" pitchFamily="34" charset="0"/>
                <a:cs typeface="Arial" panose="020B0604020202020204" pitchFamily="34" charset="0"/>
              </a:rPr>
              <a:t>, nous souhaitons </a:t>
            </a:r>
            <a:r>
              <a:rPr lang="fr-FR" dirty="0" err="1" smtClean="0">
                <a:latin typeface="Arial" panose="020B0604020202020204" pitchFamily="34" charset="0"/>
                <a:cs typeface="Arial" panose="020B0604020202020204" pitchFamily="34" charset="0"/>
              </a:rPr>
              <a:t>co</a:t>
            </a:r>
            <a:r>
              <a:rPr lang="fr-FR" dirty="0" smtClean="0">
                <a:latin typeface="Arial" panose="020B0604020202020204" pitchFamily="34" charset="0"/>
                <a:cs typeface="Arial" panose="020B0604020202020204" pitchFamily="34" charset="0"/>
              </a:rPr>
              <a:t>-créer </a:t>
            </a:r>
            <a:r>
              <a:rPr lang="fr-FR" dirty="0">
                <a:latin typeface="Arial" panose="020B0604020202020204" pitchFamily="34" charset="0"/>
                <a:cs typeface="Arial" panose="020B0604020202020204" pitchFamily="34" charset="0"/>
              </a:rPr>
              <a:t>un événement fédérateur et apporteur de solutions autour du dialogue social et de </a:t>
            </a:r>
            <a:r>
              <a:rPr lang="fr-FR" dirty="0" smtClean="0">
                <a:latin typeface="Arial" panose="020B0604020202020204" pitchFamily="34" charset="0"/>
                <a:cs typeface="Arial" panose="020B0604020202020204" pitchFamily="34" charset="0"/>
              </a:rPr>
              <a:t>l’emploi.</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t>
            </a:r>
          </a:p>
          <a:p>
            <a:r>
              <a:rPr lang="fr-FR" sz="2000" b="1" dirty="0">
                <a:solidFill>
                  <a:srgbClr val="0070C0"/>
                </a:solidFill>
                <a:latin typeface="Arial" panose="020B0604020202020204" pitchFamily="34" charset="0"/>
                <a:cs typeface="Arial" panose="020B0604020202020204" pitchFamily="34" charset="0"/>
              </a:rPr>
              <a:t>POUR SENSIBILISER</a:t>
            </a:r>
          </a:p>
          <a:p>
            <a:r>
              <a:rPr lang="fr-FR" dirty="0">
                <a:latin typeface="Arial" panose="020B0604020202020204" pitchFamily="34" charset="0"/>
                <a:cs typeface="Arial" panose="020B0604020202020204" pitchFamily="34" charset="0"/>
              </a:rPr>
              <a:t>l</a:t>
            </a:r>
            <a:r>
              <a:rPr lang="fr-FR" dirty="0" smtClean="0">
                <a:latin typeface="Arial" panose="020B0604020202020204" pitchFamily="34" charset="0"/>
                <a:cs typeface="Arial" panose="020B0604020202020204" pitchFamily="34" charset="0"/>
              </a:rPr>
              <a:t>es entreprises, les institutionnels et le </a:t>
            </a:r>
            <a:r>
              <a:rPr lang="fr-FR" dirty="0">
                <a:latin typeface="Arial" panose="020B0604020202020204" pitchFamily="34" charset="0"/>
                <a:cs typeface="Arial" panose="020B0604020202020204" pitchFamily="34" charset="0"/>
              </a:rPr>
              <a:t>grand public </a:t>
            </a:r>
            <a:r>
              <a:rPr lang="fr-FR" dirty="0" smtClean="0">
                <a:latin typeface="Arial" panose="020B0604020202020204" pitchFamily="34" charset="0"/>
                <a:cs typeface="Arial" panose="020B0604020202020204" pitchFamily="34" charset="0"/>
              </a:rPr>
              <a:t>aux enjeux du dialogue social.</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t>
            </a:r>
          </a:p>
          <a:p>
            <a:r>
              <a:rPr lang="fr-FR" sz="2000" b="1" dirty="0">
                <a:solidFill>
                  <a:srgbClr val="0070C0"/>
                </a:solidFill>
                <a:latin typeface="Arial" panose="020B0604020202020204" pitchFamily="34" charset="0"/>
                <a:cs typeface="Arial" panose="020B0604020202020204" pitchFamily="34" charset="0"/>
              </a:rPr>
              <a:t>POUR MOBILISER</a:t>
            </a:r>
          </a:p>
          <a:p>
            <a:r>
              <a:rPr lang="fr-FR" dirty="0">
                <a:latin typeface="Arial" panose="020B0604020202020204" pitchFamily="34" charset="0"/>
                <a:cs typeface="Arial" panose="020B0604020202020204" pitchFamily="34" charset="0"/>
              </a:rPr>
              <a:t>les acteurs économiques et sociaux de la région Auvergne-Rhône-Alpes autour de problématiques </a:t>
            </a:r>
            <a:r>
              <a:rPr lang="fr-FR" dirty="0" smtClean="0">
                <a:latin typeface="Arial" panose="020B0604020202020204" pitchFamily="34" charset="0"/>
                <a:cs typeface="Arial" panose="020B0604020202020204" pitchFamily="34" charset="0"/>
              </a:rPr>
              <a:t>communes.</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t>
            </a:r>
          </a:p>
          <a:p>
            <a:r>
              <a:rPr lang="fr-FR" sz="2000" b="1" dirty="0">
                <a:solidFill>
                  <a:srgbClr val="0070C0"/>
                </a:solidFill>
                <a:latin typeface="Arial" panose="020B0604020202020204" pitchFamily="34" charset="0"/>
                <a:cs typeface="Arial" panose="020B0604020202020204" pitchFamily="34" charset="0"/>
              </a:rPr>
              <a:t>POUR CONVAINCRE</a:t>
            </a:r>
          </a:p>
          <a:p>
            <a:r>
              <a:rPr lang="fr-FR" dirty="0">
                <a:latin typeface="Arial" panose="020B0604020202020204" pitchFamily="34" charset="0"/>
                <a:cs typeface="Arial" panose="020B0604020202020204" pitchFamily="34" charset="0"/>
              </a:rPr>
              <a:t>les entreprises </a:t>
            </a:r>
            <a:r>
              <a:rPr lang="fr-FR" dirty="0" smtClean="0">
                <a:latin typeface="Arial" panose="020B0604020202020204" pitchFamily="34" charset="0"/>
                <a:cs typeface="Arial" panose="020B0604020202020204" pitchFamily="34" charset="0"/>
              </a:rPr>
              <a:t>d’adapter leur politique de dialogue social et de faire découvrir au </a:t>
            </a:r>
            <a:r>
              <a:rPr lang="fr-FR" dirty="0">
                <a:latin typeface="Arial" panose="020B0604020202020204" pitchFamily="34" charset="0"/>
                <a:cs typeface="Arial" panose="020B0604020202020204" pitchFamily="34" charset="0"/>
              </a:rPr>
              <a:t>grand public </a:t>
            </a:r>
            <a:r>
              <a:rPr lang="fr-FR" dirty="0" smtClean="0">
                <a:latin typeface="Arial" panose="020B0604020202020204" pitchFamily="34" charset="0"/>
                <a:cs typeface="Arial" panose="020B0604020202020204" pitchFamily="34" charset="0"/>
              </a:rPr>
              <a:t>des pratiques innovantes.</a:t>
            </a:r>
            <a:endParaRPr lang="fr-FR"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35400" y="9486900"/>
            <a:ext cx="1433938" cy="546262"/>
          </a:xfrm>
          <a:prstGeom prst="rect">
            <a:avLst/>
          </a:prstGeom>
        </p:spPr>
      </p:pic>
      <p:pic>
        <p:nvPicPr>
          <p:cNvPr id="2" name="Image 1"/>
          <p:cNvPicPr>
            <a:picLocks noChangeAspect="1"/>
          </p:cNvPicPr>
          <p:nvPr/>
        </p:nvPicPr>
        <p:blipFill rotWithShape="1">
          <a:blip r:embed="rId3"/>
          <a:srcRect l="59524" t="21047" r="9048" b="18125"/>
          <a:stretch/>
        </p:blipFill>
        <p:spPr>
          <a:xfrm>
            <a:off x="9783827" y="0"/>
            <a:ext cx="8504173" cy="1028700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2200" y="9295439"/>
            <a:ext cx="1757363" cy="75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23809" t="16475" r="8572" b="22442"/>
          <a:stretch/>
        </p:blipFill>
        <p:spPr>
          <a:xfrm>
            <a:off x="0" y="0"/>
            <a:ext cx="18288000" cy="10325100"/>
          </a:xfrm>
          <a:prstGeom prst="rect">
            <a:avLst/>
          </a:prstGeom>
        </p:spPr>
      </p:pic>
      <p:sp>
        <p:nvSpPr>
          <p:cNvPr id="5" name="object 5"/>
          <p:cNvSpPr txBox="1"/>
          <p:nvPr/>
        </p:nvSpPr>
        <p:spPr>
          <a:xfrm>
            <a:off x="1447800" y="2036220"/>
            <a:ext cx="6781800" cy="6832640"/>
          </a:xfrm>
          <a:prstGeom prst="rect">
            <a:avLst/>
          </a:prstGeom>
          <a:solidFill>
            <a:schemeClr val="bg1"/>
          </a:solidFill>
          <a:ln w="62340">
            <a:noFill/>
          </a:ln>
        </p:spPr>
        <p:txBody>
          <a:bodyPr vert="horz" wrap="square" lIns="252000" tIns="0" rIns="252000" bIns="0" rtlCol="0">
            <a:spAutoFit/>
          </a:bodyPr>
          <a:lstStyle/>
          <a:p>
            <a:pPr algn="just"/>
            <a:endParaRPr lang="fr-FR" sz="2200" dirty="0" smtClean="0">
              <a:latin typeface="Arial" panose="020B0604020202020204" pitchFamily="34" charset="0"/>
              <a:cs typeface="Arial" panose="020B0604020202020204" pitchFamily="34" charset="0"/>
            </a:endParaRPr>
          </a:p>
          <a:p>
            <a:pPr algn="just"/>
            <a:r>
              <a:rPr lang="fr-FR" sz="2000" dirty="0" smtClean="0">
                <a:latin typeface="Arial" panose="020B0604020202020204" pitchFamily="34" charset="0"/>
                <a:cs typeface="Arial" panose="020B0604020202020204" pitchFamily="34" charset="0"/>
              </a:rPr>
              <a:t>Valoriser </a:t>
            </a:r>
            <a:r>
              <a:rPr lang="fr-FR" sz="2000" dirty="0">
                <a:latin typeface="Arial" panose="020B0604020202020204" pitchFamily="34" charset="0"/>
                <a:cs typeface="Arial" panose="020B0604020202020204" pitchFamily="34" charset="0"/>
              </a:rPr>
              <a:t>le dialogue social et ses différentes </a:t>
            </a:r>
            <a:r>
              <a:rPr lang="fr-FR" sz="2000" dirty="0" smtClean="0">
                <a:latin typeface="Arial" panose="020B0604020202020204" pitchFamily="34" charset="0"/>
                <a:cs typeface="Arial" panose="020B0604020202020204" pitchFamily="34" charset="0"/>
              </a:rPr>
              <a:t>composantes </a:t>
            </a:r>
            <a:r>
              <a:rPr lang="fr-FR" sz="2000" dirty="0">
                <a:latin typeface="Arial" panose="020B0604020202020204" pitchFamily="34" charset="0"/>
                <a:cs typeface="Arial" panose="020B0604020202020204" pitchFamily="34" charset="0"/>
              </a:rPr>
              <a:t>en ayant une approche d’avenir : réfléchir sur l'entreprise de </a:t>
            </a:r>
            <a:r>
              <a:rPr lang="fr-FR" sz="2000" dirty="0" smtClean="0">
                <a:latin typeface="Arial" panose="020B0604020202020204" pitchFamily="34" charset="0"/>
                <a:cs typeface="Arial" panose="020B0604020202020204" pitchFamily="34" charset="0"/>
              </a:rPr>
              <a:t>demain (quel </a:t>
            </a:r>
            <a:r>
              <a:rPr lang="fr-FR" sz="2000" dirty="0">
                <a:latin typeface="Arial" panose="020B0604020202020204" pitchFamily="34" charset="0"/>
                <a:cs typeface="Arial" panose="020B0604020202020204" pitchFamily="34" charset="0"/>
              </a:rPr>
              <a:t>dialogue </a:t>
            </a:r>
            <a:r>
              <a:rPr lang="fr-FR" sz="2000" dirty="0" smtClean="0">
                <a:latin typeface="Arial" panose="020B0604020202020204" pitchFamily="34" charset="0"/>
                <a:cs typeface="Arial" panose="020B0604020202020204" pitchFamily="34" charset="0"/>
              </a:rPr>
              <a:t>social ? quel modèle ?).</a:t>
            </a:r>
            <a:endParaRPr lang="fr-FR" sz="2000" dirty="0">
              <a:latin typeface="Arial" panose="020B0604020202020204" pitchFamily="34" charset="0"/>
              <a:cs typeface="Arial" panose="020B0604020202020204" pitchFamily="34" charset="0"/>
            </a:endParaRPr>
          </a:p>
          <a:p>
            <a:pPr algn="just"/>
            <a:endParaRPr lang="fr-FR" sz="2000" dirty="0" smtClean="0">
              <a:latin typeface="Arial" panose="020B0604020202020204" pitchFamily="34" charset="0"/>
              <a:cs typeface="Arial" panose="020B0604020202020204" pitchFamily="34" charset="0"/>
            </a:endParaRPr>
          </a:p>
          <a:p>
            <a:pPr algn="just"/>
            <a:r>
              <a:rPr lang="fr-FR" sz="2000" dirty="0" smtClean="0">
                <a:latin typeface="Arial" panose="020B0604020202020204" pitchFamily="34" charset="0"/>
                <a:cs typeface="Arial" panose="020B0604020202020204" pitchFamily="34" charset="0"/>
              </a:rPr>
              <a:t>Mobiliser </a:t>
            </a:r>
            <a:r>
              <a:rPr lang="fr-FR" sz="2000" dirty="0">
                <a:latin typeface="Arial" panose="020B0604020202020204" pitchFamily="34" charset="0"/>
                <a:cs typeface="Arial" panose="020B0604020202020204" pitchFamily="34" charset="0"/>
              </a:rPr>
              <a:t>tout l'écosystème de l'entreprise et de l'emploi autour d'une problématique commune : l'entreprise de </a:t>
            </a:r>
            <a:r>
              <a:rPr lang="fr-FR" sz="2000" dirty="0" smtClean="0">
                <a:latin typeface="Arial" panose="020B0604020202020204" pitchFamily="34" charset="0"/>
                <a:cs typeface="Arial" panose="020B0604020202020204" pitchFamily="34" charset="0"/>
              </a:rPr>
              <a:t>demain.</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Valoriser les pratiques </a:t>
            </a:r>
            <a:r>
              <a:rPr lang="fr-FR" sz="2000" dirty="0" smtClean="0">
                <a:latin typeface="Arial" panose="020B0604020202020204" pitchFamily="34" charset="0"/>
                <a:cs typeface="Arial" panose="020B0604020202020204" pitchFamily="34" charset="0"/>
              </a:rPr>
              <a:t>innovantes et partager les expériences.</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Diffuser la culture du dialogue </a:t>
            </a:r>
            <a:r>
              <a:rPr lang="fr-FR" sz="2000" dirty="0" smtClean="0">
                <a:latin typeface="Arial" panose="020B0604020202020204" pitchFamily="34" charset="0"/>
                <a:cs typeface="Arial" panose="020B0604020202020204" pitchFamily="34" charset="0"/>
              </a:rPr>
              <a:t>social auprès des entreprises et des partenaires sociaux mais aussi du grand public.</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Réunir tous les acteurs autour d'une thématique </a:t>
            </a:r>
            <a:r>
              <a:rPr lang="fr-FR" sz="2000" dirty="0" smtClean="0">
                <a:latin typeface="Arial" panose="020B0604020202020204" pitchFamily="34" charset="0"/>
                <a:cs typeface="Arial" panose="020B0604020202020204" pitchFamily="34" charset="0"/>
              </a:rPr>
              <a:t>forte et d’actualité.</a:t>
            </a:r>
          </a:p>
          <a:p>
            <a:pPr algn="just"/>
            <a:endParaRPr lang="fr-FR" sz="2000" dirty="0">
              <a:latin typeface="Arial" panose="020B0604020202020204" pitchFamily="34" charset="0"/>
              <a:cs typeface="Arial" panose="020B0604020202020204" pitchFamily="34" charset="0"/>
            </a:endParaRPr>
          </a:p>
          <a:p>
            <a:pPr algn="just"/>
            <a:endParaRPr lang="fr-FR" sz="2000" dirty="0" smtClean="0">
              <a:latin typeface="Arial" panose="020B0604020202020204" pitchFamily="34" charset="0"/>
              <a:cs typeface="Arial" panose="020B0604020202020204" pitchFamily="34" charset="0"/>
            </a:endParaRPr>
          </a:p>
          <a:p>
            <a:pPr algn="just"/>
            <a:endParaRPr lang="fr-FR" sz="2200" dirty="0">
              <a:latin typeface="Arial" panose="020B0604020202020204" pitchFamily="34" charset="0"/>
              <a:cs typeface="Arial" panose="020B0604020202020204" pitchFamily="34" charset="0"/>
            </a:endParaRPr>
          </a:p>
        </p:txBody>
      </p:sp>
      <p:sp>
        <p:nvSpPr>
          <p:cNvPr id="7" name="object 8"/>
          <p:cNvSpPr txBox="1">
            <a:spLocks/>
          </p:cNvSpPr>
          <p:nvPr/>
        </p:nvSpPr>
        <p:spPr>
          <a:xfrm>
            <a:off x="1447800" y="1028700"/>
            <a:ext cx="5006146" cy="1007520"/>
          </a:xfrm>
          <a:prstGeom prst="rect">
            <a:avLst/>
          </a:prstGeom>
          <a:solidFill>
            <a:srgbClr val="1B2020"/>
          </a:solidFill>
        </p:spPr>
        <p:txBody>
          <a:bodyPr vert="horz" wrap="square" lIns="0" tIns="252000" rIns="0" bIns="252000" rtlCol="0">
            <a:spAutoFit/>
          </a:bodyPr>
          <a:lstStyle>
            <a:lvl1pPr>
              <a:defRPr>
                <a:latin typeface="+mj-lt"/>
                <a:ea typeface="+mj-ea"/>
                <a:cs typeface="+mj-cs"/>
              </a:defRPr>
            </a:lvl1pPr>
          </a:lstStyle>
          <a:p>
            <a:pPr marL="720725" marR="708660" indent="3175" algn="ctr">
              <a:lnSpc>
                <a:spcPct val="108300"/>
              </a:lnSpc>
            </a:pPr>
            <a:r>
              <a:rPr lang="fr-FR" sz="3000" b="1" kern="0" dirty="0" smtClean="0">
                <a:solidFill>
                  <a:schemeClr val="bg1"/>
                </a:solidFill>
                <a:latin typeface="Arial" panose="020B0604020202020204" pitchFamily="34" charset="0"/>
                <a:cs typeface="Arial" panose="020B0604020202020204" pitchFamily="34" charset="0"/>
              </a:rPr>
              <a:t>Objectifs</a:t>
            </a:r>
            <a:endParaRPr lang="fr-FR" sz="3000" kern="0" dirty="0">
              <a:solidFill>
                <a:schemeClr val="bg1"/>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8115300"/>
            <a:ext cx="1433938" cy="546262"/>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010606"/>
            <a:ext cx="17557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363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7" y="-3810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1B2020"/>
          </a:solidFill>
        </p:spPr>
        <p:txBody>
          <a:bodyPr wrap="square" lIns="0" tIns="0" rIns="0" bIns="0" rtlCol="0"/>
          <a:lstStyle/>
          <a:p>
            <a:endParaRPr/>
          </a:p>
        </p:txBody>
      </p:sp>
      <p:sp>
        <p:nvSpPr>
          <p:cNvPr id="3" name="object 3"/>
          <p:cNvSpPr txBox="1"/>
          <p:nvPr/>
        </p:nvSpPr>
        <p:spPr>
          <a:xfrm>
            <a:off x="1018494" y="2781300"/>
            <a:ext cx="4984750" cy="5057108"/>
          </a:xfrm>
          <a:prstGeom prst="rect">
            <a:avLst/>
          </a:prstGeom>
          <a:solidFill>
            <a:srgbClr val="1B2020"/>
          </a:solidFill>
          <a:ln w="58903">
            <a:solidFill>
              <a:srgbClr val="F1EFEB"/>
            </a:solidFill>
          </a:ln>
        </p:spPr>
        <p:txBody>
          <a:bodyPr vert="horz" wrap="square" lIns="180000" tIns="180000" rIns="180000" bIns="180000" rtlCol="0">
            <a:spAutoFit/>
          </a:bodyPr>
          <a:lstStyle/>
          <a:p>
            <a:pPr>
              <a:spcBef>
                <a:spcPts val="5"/>
              </a:spcBef>
            </a:pPr>
            <a:endParaRPr sz="2200" dirty="0">
              <a:solidFill>
                <a:schemeClr val="bg1"/>
              </a:solidFill>
              <a:latin typeface="Arial" panose="020B0604020202020204" pitchFamily="34" charset="0"/>
              <a:cs typeface="Arial" panose="020B0604020202020204" pitchFamily="34" charset="0"/>
            </a:endParaRPr>
          </a:p>
          <a:p>
            <a:r>
              <a:rPr lang="fr-FR" sz="3000" b="1" spc="-15" dirty="0" smtClean="0">
                <a:solidFill>
                  <a:schemeClr val="bg1"/>
                </a:solidFill>
                <a:latin typeface="Arial" panose="020B0604020202020204" pitchFamily="34" charset="0"/>
                <a:cs typeface="Arial" panose="020B0604020202020204" pitchFamily="34" charset="0"/>
              </a:rPr>
              <a:t>Type d’événement</a:t>
            </a:r>
            <a:endParaRPr sz="3000" b="1" dirty="0">
              <a:solidFill>
                <a:schemeClr val="bg1"/>
              </a:solidFill>
              <a:latin typeface="Arial" panose="020B0604020202020204" pitchFamily="34" charset="0"/>
              <a:cs typeface="Arial" panose="020B0604020202020204" pitchFamily="34" charset="0"/>
            </a:endParaRPr>
          </a:p>
          <a:p>
            <a:pPr marR="612775">
              <a:spcBef>
                <a:spcPts val="3275"/>
              </a:spcBef>
            </a:pPr>
            <a:r>
              <a:rPr lang="fr-FR" sz="2200" spc="40" dirty="0" smtClean="0">
                <a:solidFill>
                  <a:schemeClr val="bg1"/>
                </a:solidFill>
                <a:latin typeface="Arial" panose="020B0604020202020204" pitchFamily="34" charset="0"/>
                <a:cs typeface="Arial" panose="020B0604020202020204" pitchFamily="34" charset="0"/>
              </a:rPr>
              <a:t>Un événement fédérateur, mobilisateur créant un rendez-vous d’échanges plutôt qu’un salon.</a:t>
            </a:r>
            <a:br>
              <a:rPr lang="fr-FR" sz="2200" spc="40" dirty="0" smtClean="0">
                <a:solidFill>
                  <a:schemeClr val="bg1"/>
                </a:solidFill>
                <a:latin typeface="Arial" panose="020B0604020202020204" pitchFamily="34" charset="0"/>
                <a:cs typeface="Arial" panose="020B0604020202020204" pitchFamily="34" charset="0"/>
              </a:rPr>
            </a:br>
            <a:r>
              <a:rPr lang="fr-FR" sz="2200" dirty="0">
                <a:solidFill>
                  <a:schemeClr val="bg1"/>
                </a:solidFill>
                <a:latin typeface="Arial" panose="020B0604020202020204" pitchFamily="34" charset="0"/>
                <a:cs typeface="Arial" panose="020B0604020202020204" pitchFamily="34" charset="0"/>
              </a:rPr>
              <a:t/>
            </a:r>
            <a:br>
              <a:rPr lang="fr-FR" sz="2200" dirty="0">
                <a:solidFill>
                  <a:schemeClr val="bg1"/>
                </a:solidFill>
                <a:latin typeface="Arial" panose="020B0604020202020204" pitchFamily="34" charset="0"/>
                <a:cs typeface="Arial" panose="020B0604020202020204" pitchFamily="34" charset="0"/>
              </a:rPr>
            </a:br>
            <a:r>
              <a:rPr lang="fr-FR" sz="2200" dirty="0" smtClean="0">
                <a:solidFill>
                  <a:schemeClr val="bg1"/>
                </a:solidFill>
                <a:latin typeface="Arial" panose="020B0604020202020204" pitchFamily="34" charset="0"/>
                <a:cs typeface="Arial" panose="020B0604020202020204" pitchFamily="34" charset="0"/>
              </a:rPr>
              <a:t>Une journée dédiée à un public très large.</a:t>
            </a:r>
          </a:p>
          <a:p>
            <a:pPr marR="612775">
              <a:spcBef>
                <a:spcPts val="3275"/>
              </a:spcBef>
            </a:pPr>
            <a:r>
              <a:rPr lang="fr-FR" sz="2200" dirty="0" smtClean="0">
                <a:solidFill>
                  <a:schemeClr val="bg1"/>
                </a:solidFill>
                <a:latin typeface="Arial" panose="020B0604020202020204" pitchFamily="34" charset="0"/>
                <a:cs typeface="Arial" panose="020B0604020202020204" pitchFamily="34" charset="0"/>
              </a:rPr>
              <a:t>Une soirée réservée aux professionnels.</a:t>
            </a:r>
            <a:endParaRPr lang="fr-FR" sz="2200" spc="40" dirty="0" smtClean="0">
              <a:solidFill>
                <a:schemeClr val="bg1"/>
              </a:solidFill>
              <a:latin typeface="Arial" panose="020B0604020202020204" pitchFamily="34" charset="0"/>
              <a:cs typeface="Arial" panose="020B0604020202020204" pitchFamily="34" charset="0"/>
            </a:endParaRPr>
          </a:p>
        </p:txBody>
      </p:sp>
      <p:sp>
        <p:nvSpPr>
          <p:cNvPr id="8" name="object 8"/>
          <p:cNvSpPr txBox="1"/>
          <p:nvPr/>
        </p:nvSpPr>
        <p:spPr>
          <a:xfrm>
            <a:off x="6612212" y="2781300"/>
            <a:ext cx="4984750" cy="3995279"/>
          </a:xfrm>
          <a:prstGeom prst="rect">
            <a:avLst/>
          </a:prstGeom>
          <a:solidFill>
            <a:srgbClr val="1B2020"/>
          </a:solidFill>
          <a:ln w="58903">
            <a:solidFill>
              <a:srgbClr val="F1EFEB"/>
            </a:solidFill>
          </a:ln>
        </p:spPr>
        <p:txBody>
          <a:bodyPr vert="horz" wrap="square" lIns="180000" tIns="180000" rIns="180000" bIns="180000" rtlCol="0">
            <a:spAutoFit/>
          </a:bodyPr>
          <a:lstStyle/>
          <a:p>
            <a:pPr marL="342900" indent="-342900"/>
            <a:endParaRPr lang="fr-FR" sz="2200" dirty="0">
              <a:solidFill>
                <a:schemeClr val="bg1"/>
              </a:solidFill>
              <a:latin typeface="Arial" panose="020B0604020202020204" pitchFamily="34" charset="0"/>
              <a:cs typeface="Arial" panose="020B0604020202020204" pitchFamily="34" charset="0"/>
            </a:endParaRPr>
          </a:p>
          <a:p>
            <a:pPr marL="342900" indent="-342900"/>
            <a:r>
              <a:rPr lang="fr-FR" sz="3000" b="1" spc="-15" dirty="0" smtClean="0">
                <a:solidFill>
                  <a:schemeClr val="bg1"/>
                </a:solidFill>
                <a:latin typeface="Arial" panose="020B0604020202020204" pitchFamily="34" charset="0"/>
                <a:cs typeface="Arial" panose="020B0604020202020204" pitchFamily="34" charset="0"/>
              </a:rPr>
              <a:t>Cibles</a:t>
            </a:r>
          </a:p>
          <a:p>
            <a:pPr marL="342900" indent="-342900"/>
            <a:endParaRPr lang="fr-FR" sz="3000" b="1" spc="-15"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200" dirty="0" smtClean="0">
                <a:solidFill>
                  <a:schemeClr val="bg1"/>
                </a:solidFill>
                <a:latin typeface="Arial" panose="020B0604020202020204" pitchFamily="34" charset="0"/>
                <a:cs typeface="Arial" panose="020B0604020202020204" pitchFamily="34" charset="0"/>
              </a:rPr>
              <a:t>Grand public (salariés / demandeurs d’emploi / étudiants…)</a:t>
            </a:r>
          </a:p>
          <a:p>
            <a:pPr marL="342900" indent="-342900">
              <a:buFont typeface="Arial" panose="020B0604020202020204" pitchFamily="34" charset="0"/>
              <a:buChar char="•"/>
            </a:pPr>
            <a:r>
              <a:rPr lang="fr-FR" sz="2200" dirty="0" smtClean="0">
                <a:solidFill>
                  <a:schemeClr val="bg1"/>
                </a:solidFill>
                <a:latin typeface="Arial" panose="020B0604020202020204" pitchFamily="34" charset="0"/>
                <a:cs typeface="Arial" panose="020B0604020202020204" pitchFamily="34" charset="0"/>
              </a:rPr>
              <a:t>Collectivités / institutions.</a:t>
            </a:r>
          </a:p>
          <a:p>
            <a:pPr marL="342900" indent="-342900">
              <a:buFont typeface="Arial" panose="020B0604020202020204" pitchFamily="34" charset="0"/>
              <a:buChar char="•"/>
            </a:pPr>
            <a:r>
              <a:rPr lang="fr-FR" sz="2200" dirty="0" smtClean="0">
                <a:solidFill>
                  <a:schemeClr val="bg1"/>
                </a:solidFill>
                <a:latin typeface="Arial" panose="020B0604020202020204" pitchFamily="34" charset="0"/>
                <a:cs typeface="Arial" panose="020B0604020202020204" pitchFamily="34" charset="0"/>
              </a:rPr>
              <a:t>Entreprises / dirigeants / RH.</a:t>
            </a:r>
          </a:p>
          <a:p>
            <a:pPr marL="342900" indent="-342900">
              <a:buFont typeface="Arial" panose="020B0604020202020204" pitchFamily="34" charset="0"/>
              <a:buChar char="•"/>
            </a:pPr>
            <a:r>
              <a:rPr lang="fr-FR" sz="2200" dirty="0" smtClean="0">
                <a:solidFill>
                  <a:schemeClr val="bg1"/>
                </a:solidFill>
                <a:latin typeface="Arial" panose="020B0604020202020204" pitchFamily="34" charset="0"/>
                <a:cs typeface="Arial" panose="020B0604020202020204" pitchFamily="34" charset="0"/>
              </a:rPr>
              <a:t>Organisations syndicales.</a:t>
            </a:r>
          </a:p>
          <a:p>
            <a:pPr marL="342900" indent="-342900"/>
            <a:endParaRPr sz="2200" dirty="0">
              <a:solidFill>
                <a:schemeClr val="bg1"/>
              </a:solidFill>
              <a:latin typeface="Arial" panose="020B0604020202020204" pitchFamily="34" charset="0"/>
              <a:cs typeface="Arial" panose="020B0604020202020204" pitchFamily="34" charset="0"/>
            </a:endParaRPr>
          </a:p>
        </p:txBody>
      </p:sp>
      <p:sp>
        <p:nvSpPr>
          <p:cNvPr id="9" name="object 9"/>
          <p:cNvSpPr txBox="1"/>
          <p:nvPr/>
        </p:nvSpPr>
        <p:spPr>
          <a:xfrm>
            <a:off x="12192000" y="2819400"/>
            <a:ext cx="5257800" cy="3779835"/>
          </a:xfrm>
          <a:prstGeom prst="rect">
            <a:avLst/>
          </a:prstGeom>
          <a:solidFill>
            <a:srgbClr val="1B2020"/>
          </a:solidFill>
          <a:ln w="58903">
            <a:solidFill>
              <a:srgbClr val="F1EFEB"/>
            </a:solidFill>
          </a:ln>
        </p:spPr>
        <p:txBody>
          <a:bodyPr vert="horz" wrap="square" lIns="180000" tIns="180000" rIns="180000" bIns="180000" rtlCol="0">
            <a:spAutoFit/>
          </a:bodyPr>
          <a:lstStyle/>
          <a:p>
            <a:pPr>
              <a:spcBef>
                <a:spcPts val="5"/>
              </a:spcBef>
            </a:pPr>
            <a:endParaRPr sz="2200" dirty="0">
              <a:solidFill>
                <a:schemeClr val="bg1"/>
              </a:solidFill>
              <a:latin typeface="Arial" panose="020B0604020202020204" pitchFamily="34" charset="0"/>
              <a:cs typeface="Arial" panose="020B0604020202020204" pitchFamily="34" charset="0"/>
            </a:endParaRPr>
          </a:p>
          <a:p>
            <a:r>
              <a:rPr lang="fr-FR" sz="3000" b="1" spc="-15" dirty="0" smtClean="0">
                <a:solidFill>
                  <a:schemeClr val="bg1"/>
                </a:solidFill>
                <a:latin typeface="Arial" panose="020B0604020202020204" pitchFamily="34" charset="0"/>
                <a:cs typeface="Arial" panose="020B0604020202020204" pitchFamily="34" charset="0"/>
              </a:rPr>
              <a:t>Temps forts de l’événement</a:t>
            </a:r>
          </a:p>
          <a:p>
            <a:endParaRPr sz="3000" b="1" spc="-15" dirty="0">
              <a:solidFill>
                <a:schemeClr val="bg1"/>
              </a:solidFill>
              <a:latin typeface="Arial" panose="020B0604020202020204" pitchFamily="34" charset="0"/>
              <a:cs typeface="Arial" panose="020B0604020202020204" pitchFamily="34" charset="0"/>
            </a:endParaRPr>
          </a:p>
          <a:p>
            <a:pPr marL="342900" marR="618490" indent="-342900">
              <a:buFont typeface="Arial" panose="020B0604020202020204" pitchFamily="34" charset="0"/>
              <a:buChar char="•"/>
            </a:pPr>
            <a:r>
              <a:rPr lang="fr-FR" sz="2200" dirty="0" smtClean="0">
                <a:solidFill>
                  <a:schemeClr val="bg1"/>
                </a:solidFill>
                <a:latin typeface="Arial" panose="020B0604020202020204" pitchFamily="34" charset="0"/>
                <a:cs typeface="Arial" panose="020B0604020202020204" pitchFamily="34" charset="0"/>
              </a:rPr>
              <a:t>Tables rondes</a:t>
            </a:r>
          </a:p>
          <a:p>
            <a:pPr marL="342900" marR="618490" indent="-342900">
              <a:buFont typeface="Arial" panose="020B0604020202020204" pitchFamily="34" charset="0"/>
              <a:buChar char="•"/>
            </a:pPr>
            <a:r>
              <a:rPr lang="fr-FR" sz="2200" dirty="0" smtClean="0">
                <a:solidFill>
                  <a:schemeClr val="bg1"/>
                </a:solidFill>
                <a:latin typeface="Arial" panose="020B0604020202020204" pitchFamily="34" charset="0"/>
                <a:cs typeface="Arial" panose="020B0604020202020204" pitchFamily="34" charset="0"/>
              </a:rPr>
              <a:t>Stands</a:t>
            </a:r>
          </a:p>
          <a:p>
            <a:pPr marL="342900" marR="618490" indent="-342900">
              <a:buFont typeface="Arial" panose="020B0604020202020204" pitchFamily="34" charset="0"/>
              <a:buChar char="•"/>
            </a:pPr>
            <a:r>
              <a:rPr lang="fr-FR" sz="2200" dirty="0" smtClean="0">
                <a:solidFill>
                  <a:schemeClr val="bg1"/>
                </a:solidFill>
                <a:latin typeface="Arial" panose="020B0604020202020204" pitchFamily="34" charset="0"/>
                <a:cs typeface="Arial" panose="020B0604020202020204" pitchFamily="34" charset="0"/>
              </a:rPr>
              <a:t>Rencontres d’experts </a:t>
            </a:r>
          </a:p>
          <a:p>
            <a:pPr marL="342900" marR="618490" indent="-342900">
              <a:buFont typeface="Arial" panose="020B0604020202020204" pitchFamily="34" charset="0"/>
              <a:buChar char="•"/>
            </a:pPr>
            <a:r>
              <a:rPr lang="fr-FR" sz="2200" dirty="0" smtClean="0">
                <a:solidFill>
                  <a:schemeClr val="bg1"/>
                </a:solidFill>
                <a:latin typeface="Arial" panose="020B0604020202020204" pitchFamily="34" charset="0"/>
                <a:cs typeface="Arial" panose="020B0604020202020204" pitchFamily="34" charset="0"/>
              </a:rPr>
              <a:t>Remise de trophées</a:t>
            </a:r>
            <a:r>
              <a:rPr lang="fr-FR" sz="2200" dirty="0">
                <a:solidFill>
                  <a:schemeClr val="bg1"/>
                </a:solidFill>
                <a:latin typeface="Arial" panose="020B0604020202020204" pitchFamily="34" charset="0"/>
                <a:cs typeface="Arial" panose="020B0604020202020204" pitchFamily="34" charset="0"/>
              </a:rPr>
              <a:t/>
            </a:r>
            <a:br>
              <a:rPr lang="fr-FR" sz="2200" dirty="0">
                <a:solidFill>
                  <a:schemeClr val="bg1"/>
                </a:solidFill>
                <a:latin typeface="Arial" panose="020B0604020202020204" pitchFamily="34" charset="0"/>
                <a:cs typeface="Arial" panose="020B0604020202020204" pitchFamily="34" charset="0"/>
              </a:rPr>
            </a:br>
            <a:endParaRPr lang="fr-FR" sz="2200" dirty="0" smtClean="0">
              <a:solidFill>
                <a:schemeClr val="bg1"/>
              </a:solidFill>
              <a:latin typeface="Arial" panose="020B0604020202020204" pitchFamily="34" charset="0"/>
              <a:cs typeface="Arial" panose="020B0604020202020204" pitchFamily="34" charset="0"/>
            </a:endParaRPr>
          </a:p>
        </p:txBody>
      </p:sp>
      <p:sp>
        <p:nvSpPr>
          <p:cNvPr id="12" name="object 8"/>
          <p:cNvSpPr txBox="1">
            <a:spLocks/>
          </p:cNvSpPr>
          <p:nvPr/>
        </p:nvSpPr>
        <p:spPr>
          <a:xfrm>
            <a:off x="-36609" y="711082"/>
            <a:ext cx="6934200" cy="961866"/>
          </a:xfrm>
          <a:prstGeom prst="rect">
            <a:avLst/>
          </a:prstGeom>
          <a:solidFill>
            <a:schemeClr val="bg1"/>
          </a:solidFill>
          <a:effectLst>
            <a:outerShdw blurRad="50800" dist="38100" dir="13500000" algn="br" rotWithShape="0">
              <a:prstClr val="black">
                <a:alpha val="40000"/>
              </a:prstClr>
            </a:outerShdw>
          </a:effectLst>
        </p:spPr>
        <p:txBody>
          <a:bodyPr vert="horz" wrap="square" lIns="0" tIns="252000" rIns="0" bIns="252000" rtlCol="0">
            <a:spAutoFit/>
          </a:bodyPr>
          <a:lstStyle>
            <a:lvl1pPr>
              <a:defRPr>
                <a:latin typeface="+mj-lt"/>
                <a:ea typeface="+mj-ea"/>
                <a:cs typeface="+mj-cs"/>
              </a:defRPr>
            </a:lvl1pPr>
          </a:lstStyle>
          <a:p>
            <a:pPr marL="720725" marR="708660" indent="3175" algn="ctr">
              <a:lnSpc>
                <a:spcPct val="108300"/>
              </a:lnSpc>
            </a:pPr>
            <a:r>
              <a:rPr lang="fr-FR" sz="3000" b="1" kern="0" dirty="0" smtClean="0">
                <a:latin typeface="Arial" panose="020B0604020202020204" pitchFamily="34" charset="0"/>
                <a:cs typeface="Arial" panose="020B0604020202020204" pitchFamily="34" charset="0"/>
              </a:rPr>
              <a:t>Construction de l’événement</a:t>
            </a:r>
            <a:endParaRPr lang="fr-FR" sz="3000" kern="0" dirty="0">
              <a:latin typeface="Arial" panose="020B0604020202020204" pitchFamily="34" charset="0"/>
              <a:cs typeface="Arial" panose="020B0604020202020204" pitchFamily="34" charset="0"/>
            </a:endParaRPr>
          </a:p>
        </p:txBody>
      </p:sp>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87800" y="9639300"/>
            <a:ext cx="1433938" cy="546262"/>
          </a:xfrm>
          <a:prstGeom prst="rect">
            <a:avLst/>
          </a:prstGeom>
        </p:spPr>
      </p:pic>
      <p:sp>
        <p:nvSpPr>
          <p:cNvPr id="10" name="ZoneTexte 9"/>
          <p:cNvSpPr txBox="1"/>
          <p:nvPr/>
        </p:nvSpPr>
        <p:spPr>
          <a:xfrm>
            <a:off x="7735431" y="711082"/>
            <a:ext cx="9653296" cy="1754326"/>
          </a:xfrm>
          <a:prstGeom prst="rect">
            <a:avLst/>
          </a:prstGeom>
          <a:noFill/>
        </p:spPr>
        <p:txBody>
          <a:bodyPr wrap="square" rtlCol="0">
            <a:spAutoFit/>
          </a:bodyPr>
          <a:lstStyle/>
          <a:p>
            <a:pPr algn="ctr"/>
            <a:r>
              <a:rPr lang="fr-FR" sz="3600" dirty="0" smtClean="0">
                <a:solidFill>
                  <a:srgbClr val="0070C0"/>
                </a:solidFill>
                <a:latin typeface="Arial" panose="020B0604020202020204" pitchFamily="34" charset="0"/>
                <a:cs typeface="Arial" panose="020B0604020202020204" pitchFamily="34" charset="0"/>
              </a:rPr>
              <a:t>Des tables-rondes en journée, avec des stands et une remise</a:t>
            </a:r>
          </a:p>
          <a:p>
            <a:pPr algn="ctr"/>
            <a:r>
              <a:rPr lang="fr-FR" sz="3600" dirty="0" smtClean="0">
                <a:solidFill>
                  <a:srgbClr val="0070C0"/>
                </a:solidFill>
                <a:latin typeface="Arial" panose="020B0604020202020204" pitchFamily="34" charset="0"/>
                <a:cs typeface="Arial" panose="020B0604020202020204" pitchFamily="34" charset="0"/>
              </a:rPr>
              <a:t>de prix en soirée</a:t>
            </a:r>
            <a:endParaRPr lang="fr-FR" sz="2400" dirty="0">
              <a:solidFill>
                <a:srgbClr val="0070C0"/>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309476"/>
            <a:ext cx="1757363" cy="75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59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7"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1B2020"/>
          </a:solidFill>
        </p:spPr>
        <p:txBody>
          <a:bodyPr wrap="square" lIns="0" tIns="0" rIns="0" bIns="0" rtlCol="0"/>
          <a:lstStyle/>
          <a:p>
            <a:endParaRPr/>
          </a:p>
        </p:txBody>
      </p:sp>
      <p:sp>
        <p:nvSpPr>
          <p:cNvPr id="3" name="object 3"/>
          <p:cNvSpPr txBox="1"/>
          <p:nvPr/>
        </p:nvSpPr>
        <p:spPr>
          <a:xfrm>
            <a:off x="1018494" y="1866900"/>
            <a:ext cx="4984750" cy="7473154"/>
          </a:xfrm>
          <a:prstGeom prst="rect">
            <a:avLst/>
          </a:prstGeom>
          <a:solidFill>
            <a:srgbClr val="1B2020"/>
          </a:solidFill>
          <a:ln w="58903">
            <a:solidFill>
              <a:srgbClr val="F1EFEB"/>
            </a:solidFill>
          </a:ln>
        </p:spPr>
        <p:txBody>
          <a:bodyPr vert="horz" wrap="square" lIns="180000" tIns="180000" rIns="180000" bIns="180000" rtlCol="0">
            <a:spAutoFit/>
          </a:bodyPr>
          <a:lstStyle/>
          <a:p>
            <a:pPr>
              <a:spcBef>
                <a:spcPts val="5"/>
              </a:spcBef>
            </a:pPr>
            <a:endParaRPr sz="2200" dirty="0">
              <a:solidFill>
                <a:schemeClr val="bg1"/>
              </a:solidFill>
              <a:latin typeface="Arial" panose="020B0604020202020204" pitchFamily="34" charset="0"/>
              <a:cs typeface="Arial" panose="020B0604020202020204" pitchFamily="34" charset="0"/>
            </a:endParaRPr>
          </a:p>
          <a:p>
            <a:pPr algn="ctr"/>
            <a:r>
              <a:rPr lang="fr-FR" sz="3000" b="1" spc="-15" dirty="0" smtClean="0">
                <a:solidFill>
                  <a:schemeClr val="bg1"/>
                </a:solidFill>
                <a:latin typeface="Arial" panose="020B0604020202020204" pitchFamily="34" charset="0"/>
                <a:cs typeface="Arial" panose="020B0604020202020204" pitchFamily="34" charset="0"/>
              </a:rPr>
              <a:t>ANALYSONS !</a:t>
            </a:r>
            <a:endParaRPr sz="3000" b="1" dirty="0">
              <a:solidFill>
                <a:schemeClr val="bg1"/>
              </a:solidFill>
              <a:latin typeface="Arial" panose="020B0604020202020204" pitchFamily="34" charset="0"/>
              <a:cs typeface="Arial" panose="020B0604020202020204" pitchFamily="34" charset="0"/>
            </a:endParaRPr>
          </a:p>
          <a:p>
            <a:pPr marR="612775"/>
            <a:endParaRPr lang="fr-FR" sz="3000" b="1" spc="40" dirty="0" smtClean="0">
              <a:solidFill>
                <a:srgbClr val="0070C0"/>
              </a:solidFill>
              <a:latin typeface="Arial" panose="020B0604020202020204" pitchFamily="34" charset="0"/>
              <a:cs typeface="Arial" panose="020B0604020202020204" pitchFamily="34" charset="0"/>
            </a:endParaRPr>
          </a:p>
          <a:p>
            <a:pPr marR="612775"/>
            <a:r>
              <a:rPr lang="fr-FR" sz="2000" b="1" spc="40" dirty="0" smtClean="0">
                <a:solidFill>
                  <a:srgbClr val="0070C0"/>
                </a:solidFill>
                <a:latin typeface="Arial" panose="020B0604020202020204" pitchFamily="34" charset="0"/>
                <a:cs typeface="Arial" panose="020B0604020202020204" pitchFamily="34" charset="0"/>
              </a:rPr>
              <a:t>Objectifs </a:t>
            </a:r>
            <a:r>
              <a:rPr lang="fr-FR" sz="2000" b="1" spc="40" dirty="0">
                <a:solidFill>
                  <a:srgbClr val="0070C0"/>
                </a:solidFill>
                <a:latin typeface="Arial" panose="020B0604020202020204" pitchFamily="34" charset="0"/>
                <a:cs typeface="Arial" panose="020B0604020202020204" pitchFamily="34" charset="0"/>
              </a:rPr>
              <a:t>: </a:t>
            </a:r>
            <a:r>
              <a:rPr lang="fr-FR" sz="2000" spc="40" dirty="0" smtClean="0">
                <a:solidFill>
                  <a:srgbClr val="FFFFFF"/>
                </a:solidFill>
                <a:latin typeface="Arial" panose="020B0604020202020204" pitchFamily="34" charset="0"/>
                <a:cs typeface="Arial" panose="020B0604020202020204" pitchFamily="34" charset="0"/>
              </a:rPr>
              <a:t>M</a:t>
            </a:r>
            <a:r>
              <a:rPr lang="fr-FR" sz="2000" spc="40" dirty="0" smtClean="0">
                <a:solidFill>
                  <a:schemeClr val="bg1"/>
                </a:solidFill>
                <a:latin typeface="Arial" panose="020B0604020202020204" pitchFamily="34" charset="0"/>
                <a:cs typeface="Arial" panose="020B0604020202020204" pitchFamily="34" charset="0"/>
              </a:rPr>
              <a:t>ettre </a:t>
            </a:r>
            <a:r>
              <a:rPr lang="fr-FR" sz="2000" spc="40" dirty="0">
                <a:solidFill>
                  <a:schemeClr val="bg1"/>
                </a:solidFill>
                <a:latin typeface="Arial" panose="020B0604020202020204" pitchFamily="34" charset="0"/>
                <a:cs typeface="Arial" panose="020B0604020202020204" pitchFamily="34" charset="0"/>
              </a:rPr>
              <a:t>en avant l’expérience et l’expertise des entreprises, échanger </a:t>
            </a:r>
            <a:r>
              <a:rPr lang="fr-FR" sz="2000" spc="40" dirty="0" smtClean="0">
                <a:solidFill>
                  <a:schemeClr val="bg1"/>
                </a:solidFill>
                <a:latin typeface="Arial" panose="020B0604020202020204" pitchFamily="34" charset="0"/>
                <a:cs typeface="Arial" panose="020B0604020202020204" pitchFamily="34" charset="0"/>
              </a:rPr>
              <a:t>autour </a:t>
            </a:r>
            <a:r>
              <a:rPr lang="fr-FR" sz="2000" spc="40" dirty="0">
                <a:solidFill>
                  <a:schemeClr val="bg1"/>
                </a:solidFill>
                <a:latin typeface="Arial" panose="020B0604020202020204" pitchFamily="34" charset="0"/>
                <a:cs typeface="Arial" panose="020B0604020202020204" pitchFamily="34" charset="0"/>
              </a:rPr>
              <a:t>de modèles et d’actions positives déjà </a:t>
            </a:r>
            <a:r>
              <a:rPr lang="fr-FR" sz="2000" spc="40" dirty="0" smtClean="0">
                <a:solidFill>
                  <a:schemeClr val="bg1"/>
                </a:solidFill>
                <a:latin typeface="Arial" panose="020B0604020202020204" pitchFamily="34" charset="0"/>
                <a:cs typeface="Arial" panose="020B0604020202020204" pitchFamily="34" charset="0"/>
              </a:rPr>
              <a:t>réalisées </a:t>
            </a:r>
            <a:r>
              <a:rPr lang="fr-FR" sz="2000" spc="40" dirty="0">
                <a:solidFill>
                  <a:schemeClr val="bg1"/>
                </a:solidFill>
                <a:latin typeface="Arial" panose="020B0604020202020204" pitchFamily="34" charset="0"/>
                <a:cs typeface="Arial" panose="020B0604020202020204" pitchFamily="34" charset="0"/>
              </a:rPr>
              <a:t>et ayant fait </a:t>
            </a:r>
            <a:r>
              <a:rPr lang="fr-FR" sz="2000" spc="40" dirty="0" smtClean="0">
                <a:solidFill>
                  <a:schemeClr val="bg1"/>
                </a:solidFill>
                <a:latin typeface="Arial" panose="020B0604020202020204" pitchFamily="34" charset="0"/>
                <a:cs typeface="Arial" panose="020B0604020202020204" pitchFamily="34" charset="0"/>
              </a:rPr>
              <a:t>leurs preuves.</a:t>
            </a:r>
          </a:p>
          <a:p>
            <a:pPr marR="612775"/>
            <a:endParaRPr lang="fr-FR" sz="2000" spc="40" dirty="0">
              <a:solidFill>
                <a:schemeClr val="bg1"/>
              </a:solidFill>
              <a:latin typeface="Arial" panose="020B0604020202020204" pitchFamily="34" charset="0"/>
              <a:cs typeface="Arial" panose="020B0604020202020204" pitchFamily="34" charset="0"/>
            </a:endParaRPr>
          </a:p>
          <a:p>
            <a:pPr marR="612775"/>
            <a:r>
              <a:rPr lang="fr-FR" sz="2000" b="1" spc="40" dirty="0" smtClean="0">
                <a:solidFill>
                  <a:schemeClr val="bg1"/>
                </a:solidFill>
                <a:latin typeface="Arial" panose="020B0604020202020204" pitchFamily="34" charset="0"/>
                <a:cs typeface="Arial" panose="020B0604020202020204" pitchFamily="34" charset="0"/>
              </a:rPr>
              <a:t>Format</a:t>
            </a:r>
            <a:r>
              <a:rPr lang="fr-FR" sz="2000" b="1" spc="40" dirty="0" smtClean="0">
                <a:solidFill>
                  <a:srgbClr val="0070C0"/>
                </a:solidFill>
                <a:latin typeface="Arial" panose="020B0604020202020204" pitchFamily="34" charset="0"/>
                <a:cs typeface="Arial" panose="020B0604020202020204" pitchFamily="34" charset="0"/>
              </a:rPr>
              <a:t> </a:t>
            </a:r>
            <a:r>
              <a:rPr lang="fr-FR" sz="2000" b="1" spc="40" dirty="0">
                <a:solidFill>
                  <a:srgbClr val="0070C0"/>
                </a:solidFill>
                <a:latin typeface="Arial" panose="020B0604020202020204" pitchFamily="34" charset="0"/>
                <a:cs typeface="Arial" panose="020B0604020202020204" pitchFamily="34" charset="0"/>
              </a:rPr>
              <a:t>: </a:t>
            </a:r>
            <a:r>
              <a:rPr lang="fr-FR" sz="2000" spc="40" dirty="0" smtClean="0">
                <a:solidFill>
                  <a:srgbClr val="0070C0"/>
                </a:solidFill>
                <a:latin typeface="Arial" panose="020B0604020202020204" pitchFamily="34" charset="0"/>
                <a:cs typeface="Arial" panose="020B0604020202020204" pitchFamily="34" charset="0"/>
              </a:rPr>
              <a:t>Stands, cela permet </a:t>
            </a:r>
            <a:r>
              <a:rPr lang="fr-FR" sz="2000" spc="40" dirty="0">
                <a:solidFill>
                  <a:srgbClr val="0070C0"/>
                </a:solidFill>
                <a:latin typeface="Arial" panose="020B0604020202020204" pitchFamily="34" charset="0"/>
                <a:cs typeface="Arial" panose="020B0604020202020204" pitchFamily="34" charset="0"/>
              </a:rPr>
              <a:t>un échange tout au long de </a:t>
            </a:r>
            <a:r>
              <a:rPr lang="fr-FR" sz="2000" spc="40" dirty="0" smtClean="0">
                <a:solidFill>
                  <a:srgbClr val="0070C0"/>
                </a:solidFill>
                <a:latin typeface="Arial" panose="020B0604020202020204" pitchFamily="34" charset="0"/>
                <a:cs typeface="Arial" panose="020B0604020202020204" pitchFamily="34" charset="0"/>
              </a:rPr>
              <a:t>la journée, </a:t>
            </a:r>
            <a:r>
              <a:rPr lang="fr-FR" sz="2000" spc="40" dirty="0">
                <a:solidFill>
                  <a:srgbClr val="0070C0"/>
                </a:solidFill>
                <a:latin typeface="Arial" panose="020B0604020202020204" pitchFamily="34" charset="0"/>
                <a:cs typeface="Arial" panose="020B0604020202020204" pitchFamily="34" charset="0"/>
              </a:rPr>
              <a:t>format idéal pour démontrer et faire </a:t>
            </a:r>
            <a:r>
              <a:rPr lang="fr-FR" sz="2000" spc="40" dirty="0" smtClean="0">
                <a:solidFill>
                  <a:srgbClr val="0070C0"/>
                </a:solidFill>
                <a:latin typeface="Arial" panose="020B0604020202020204" pitchFamily="34" charset="0"/>
                <a:cs typeface="Arial" panose="020B0604020202020204" pitchFamily="34" charset="0"/>
              </a:rPr>
              <a:t>comprendre.</a:t>
            </a:r>
          </a:p>
          <a:p>
            <a:pPr marR="612775"/>
            <a:endParaRPr lang="fr-FR" sz="2000" spc="40" dirty="0">
              <a:solidFill>
                <a:schemeClr val="bg1"/>
              </a:solidFill>
              <a:latin typeface="Arial" panose="020B0604020202020204" pitchFamily="34" charset="0"/>
              <a:cs typeface="Arial" panose="020B0604020202020204" pitchFamily="34" charset="0"/>
            </a:endParaRPr>
          </a:p>
          <a:p>
            <a:pPr marR="612775"/>
            <a:r>
              <a:rPr lang="fr-FR" sz="2000" b="1" spc="40" dirty="0">
                <a:solidFill>
                  <a:srgbClr val="0070C0"/>
                </a:solidFill>
                <a:latin typeface="Arial" panose="020B0604020202020204" pitchFamily="34" charset="0"/>
                <a:cs typeface="Arial" panose="020B0604020202020204" pitchFamily="34" charset="0"/>
              </a:rPr>
              <a:t>Organisation : </a:t>
            </a:r>
            <a:r>
              <a:rPr lang="fr-FR" sz="2000" spc="40" dirty="0" smtClean="0">
                <a:solidFill>
                  <a:schemeClr val="bg1"/>
                </a:solidFill>
                <a:latin typeface="Arial" panose="020B0604020202020204" pitchFamily="34" charset="0"/>
                <a:cs typeface="Arial" panose="020B0604020202020204" pitchFamily="34" charset="0"/>
              </a:rPr>
              <a:t>Une salle dédié à ces stands pour informer, faire comprendre et découvrir.</a:t>
            </a:r>
          </a:p>
          <a:p>
            <a:pPr marR="612775"/>
            <a:endParaRPr lang="fr-FR" sz="2000" spc="40" dirty="0">
              <a:solidFill>
                <a:schemeClr val="bg1"/>
              </a:solidFill>
              <a:latin typeface="Arial" panose="020B0604020202020204" pitchFamily="34" charset="0"/>
              <a:cs typeface="Arial" panose="020B0604020202020204" pitchFamily="34" charset="0"/>
            </a:endParaRPr>
          </a:p>
          <a:p>
            <a:pPr marR="612775"/>
            <a:r>
              <a:rPr lang="fr-FR" sz="2000" b="1" spc="40" dirty="0">
                <a:solidFill>
                  <a:srgbClr val="0070C0"/>
                </a:solidFill>
                <a:latin typeface="Arial" panose="020B0604020202020204" pitchFamily="34" charset="0"/>
                <a:cs typeface="Arial" panose="020B0604020202020204" pitchFamily="34" charset="0"/>
              </a:rPr>
              <a:t>Communication : </a:t>
            </a:r>
            <a:r>
              <a:rPr lang="fr-FR" sz="2000" dirty="0">
                <a:solidFill>
                  <a:schemeClr val="bg1"/>
                </a:solidFill>
                <a:latin typeface="Arial" panose="020B0604020202020204" pitchFamily="34" charset="0"/>
                <a:cs typeface="Arial" panose="020B0604020202020204" pitchFamily="34" charset="0"/>
              </a:rPr>
              <a:t>Campagne digitale en </a:t>
            </a:r>
            <a:r>
              <a:rPr lang="fr-FR" sz="2000" dirty="0" smtClean="0">
                <a:solidFill>
                  <a:schemeClr val="bg1"/>
                </a:solidFill>
                <a:latin typeface="Arial" panose="020B0604020202020204" pitchFamily="34" charset="0"/>
                <a:cs typeface="Arial" panose="020B0604020202020204" pitchFamily="34" charset="0"/>
              </a:rPr>
              <a:t>amont pour informer de cet espace en libre service.</a:t>
            </a:r>
            <a:endParaRPr lang="fr-FR" sz="2000" spc="40" dirty="0">
              <a:solidFill>
                <a:schemeClr val="bg1"/>
              </a:solidFill>
              <a:latin typeface="Arial" panose="020B0604020202020204" pitchFamily="34" charset="0"/>
              <a:cs typeface="Arial" panose="020B0604020202020204" pitchFamily="34" charset="0"/>
            </a:endParaRPr>
          </a:p>
        </p:txBody>
      </p:sp>
      <p:sp>
        <p:nvSpPr>
          <p:cNvPr id="8" name="object 8"/>
          <p:cNvSpPr txBox="1"/>
          <p:nvPr/>
        </p:nvSpPr>
        <p:spPr>
          <a:xfrm>
            <a:off x="6612212" y="1866900"/>
            <a:ext cx="4984750" cy="7780931"/>
          </a:xfrm>
          <a:prstGeom prst="rect">
            <a:avLst/>
          </a:prstGeom>
          <a:solidFill>
            <a:srgbClr val="1B2020"/>
          </a:solidFill>
          <a:ln w="58903">
            <a:solidFill>
              <a:srgbClr val="F1EFEB"/>
            </a:solidFill>
          </a:ln>
        </p:spPr>
        <p:txBody>
          <a:bodyPr vert="horz" wrap="square" lIns="180000" tIns="180000" rIns="180000" bIns="180000" rtlCol="0">
            <a:spAutoFit/>
          </a:bodyPr>
          <a:lstStyle/>
          <a:p>
            <a:pPr marL="342900" indent="-342900"/>
            <a:endParaRPr lang="fr-FR" sz="2200" dirty="0">
              <a:solidFill>
                <a:schemeClr val="bg1"/>
              </a:solidFill>
              <a:latin typeface="Arial" panose="020B0604020202020204" pitchFamily="34" charset="0"/>
              <a:cs typeface="Arial" panose="020B0604020202020204" pitchFamily="34" charset="0"/>
            </a:endParaRPr>
          </a:p>
          <a:p>
            <a:pPr marL="342900" indent="-342900" algn="ctr"/>
            <a:r>
              <a:rPr lang="fr-FR" sz="3000" b="1" spc="-15" dirty="0" smtClean="0">
                <a:solidFill>
                  <a:schemeClr val="bg1"/>
                </a:solidFill>
                <a:latin typeface="Arial" panose="020B0604020202020204" pitchFamily="34" charset="0"/>
                <a:cs typeface="Arial" panose="020B0604020202020204" pitchFamily="34" charset="0"/>
              </a:rPr>
              <a:t>DÉBATTONS !</a:t>
            </a:r>
          </a:p>
          <a:p>
            <a:pPr marL="342900" indent="-342900"/>
            <a:endParaRPr lang="fr-FR" sz="3000" b="1" spc="-15" dirty="0" smtClean="0">
              <a:solidFill>
                <a:schemeClr val="bg1"/>
              </a:solidFill>
              <a:latin typeface="Arial" panose="020B0604020202020204" pitchFamily="34" charset="0"/>
              <a:cs typeface="Arial" panose="020B0604020202020204" pitchFamily="34" charset="0"/>
            </a:endParaRPr>
          </a:p>
          <a:p>
            <a:r>
              <a:rPr lang="fr-FR" sz="2000" b="1" dirty="0">
                <a:solidFill>
                  <a:srgbClr val="0070C0"/>
                </a:solidFill>
                <a:latin typeface="Arial" panose="020B0604020202020204" pitchFamily="34" charset="0"/>
                <a:cs typeface="Arial" panose="020B0604020202020204" pitchFamily="34" charset="0"/>
              </a:rPr>
              <a:t>Objectifs : </a:t>
            </a:r>
            <a:r>
              <a:rPr lang="fr-FR" sz="2000" dirty="0" smtClean="0">
                <a:solidFill>
                  <a:schemeClr val="bg1"/>
                </a:solidFill>
                <a:latin typeface="Arial" panose="020B0604020202020204" pitchFamily="34" charset="0"/>
                <a:cs typeface="Arial" panose="020B0604020202020204" pitchFamily="34" charset="0"/>
              </a:rPr>
              <a:t>Echanger sur les thématiques liées au dialogue social en proposant plusieurs solutions.</a:t>
            </a:r>
            <a:endParaRPr lang="fr-FR" sz="2000" dirty="0">
              <a:solidFill>
                <a:schemeClr val="bg1"/>
              </a:solidFill>
              <a:latin typeface="Arial" panose="020B0604020202020204" pitchFamily="34" charset="0"/>
              <a:cs typeface="Arial" panose="020B0604020202020204" pitchFamily="34" charset="0"/>
            </a:endParaRPr>
          </a:p>
          <a:p>
            <a:endParaRPr lang="fr-FR" sz="2000" dirty="0" smtClean="0">
              <a:solidFill>
                <a:schemeClr val="bg1"/>
              </a:solidFill>
              <a:latin typeface="Arial" panose="020B0604020202020204" pitchFamily="34" charset="0"/>
              <a:cs typeface="Arial" panose="020B0604020202020204" pitchFamily="34" charset="0"/>
            </a:endParaRPr>
          </a:p>
          <a:p>
            <a:r>
              <a:rPr lang="fr-FR" sz="2000" b="1" dirty="0" smtClean="0">
                <a:solidFill>
                  <a:schemeClr val="bg1"/>
                </a:solidFill>
                <a:latin typeface="Arial" panose="020B0604020202020204" pitchFamily="34" charset="0"/>
                <a:cs typeface="Arial" panose="020B0604020202020204" pitchFamily="34" charset="0"/>
              </a:rPr>
              <a:t>Format</a:t>
            </a:r>
            <a:r>
              <a:rPr lang="fr-FR" sz="2000" dirty="0">
                <a:solidFill>
                  <a:schemeClr val="bg1"/>
                </a:solidFill>
                <a:latin typeface="Arial" panose="020B0604020202020204" pitchFamily="34" charset="0"/>
                <a:cs typeface="Arial" panose="020B0604020202020204" pitchFamily="34" charset="0"/>
              </a:rPr>
              <a:t> : </a:t>
            </a:r>
            <a:r>
              <a:rPr lang="fr-FR" sz="2000" dirty="0" smtClean="0">
                <a:solidFill>
                  <a:srgbClr val="0070C0"/>
                </a:solidFill>
                <a:latin typeface="Arial" panose="020B0604020202020204" pitchFamily="34" charset="0"/>
                <a:cs typeface="Arial" panose="020B0604020202020204" pitchFamily="34" charset="0"/>
              </a:rPr>
              <a:t>Table-rondes, cela </a:t>
            </a:r>
            <a:r>
              <a:rPr lang="fr-FR" sz="2000" dirty="0">
                <a:solidFill>
                  <a:srgbClr val="0070C0"/>
                </a:solidFill>
                <a:latin typeface="Arial" panose="020B0604020202020204" pitchFamily="34" charset="0"/>
                <a:cs typeface="Arial" panose="020B0604020202020204" pitchFamily="34" charset="0"/>
              </a:rPr>
              <a:t>permet de recueillir diverses expériences et de mettre en exergue les difficultés du sujet et l’importance de la communication pour trouver des </a:t>
            </a:r>
            <a:r>
              <a:rPr lang="fr-FR" sz="2000" dirty="0" smtClean="0">
                <a:solidFill>
                  <a:srgbClr val="0070C0"/>
                </a:solidFill>
                <a:latin typeface="Arial" panose="020B0604020202020204" pitchFamily="34" charset="0"/>
                <a:cs typeface="Arial" panose="020B0604020202020204" pitchFamily="34" charset="0"/>
              </a:rPr>
              <a:t>solutions.</a:t>
            </a:r>
          </a:p>
          <a:p>
            <a:endParaRPr lang="fr-FR" sz="2000" dirty="0">
              <a:solidFill>
                <a:schemeClr val="bg1"/>
              </a:solidFill>
              <a:latin typeface="Arial" panose="020B0604020202020204" pitchFamily="34" charset="0"/>
              <a:cs typeface="Arial" panose="020B0604020202020204" pitchFamily="34" charset="0"/>
            </a:endParaRPr>
          </a:p>
          <a:p>
            <a:r>
              <a:rPr lang="fr-FR" sz="2000" b="1" dirty="0" smtClean="0">
                <a:solidFill>
                  <a:srgbClr val="0070C0"/>
                </a:solidFill>
                <a:latin typeface="Arial" panose="020B0604020202020204" pitchFamily="34" charset="0"/>
                <a:cs typeface="Arial" panose="020B0604020202020204" pitchFamily="34" charset="0"/>
              </a:rPr>
              <a:t>Organisation</a:t>
            </a:r>
            <a:r>
              <a:rPr lang="fr-FR" sz="2000" b="1" dirty="0">
                <a:solidFill>
                  <a:srgbClr val="0070C0"/>
                </a:solidFill>
                <a:latin typeface="Arial" panose="020B0604020202020204" pitchFamily="34" charset="0"/>
                <a:cs typeface="Arial" panose="020B0604020202020204" pitchFamily="34" charset="0"/>
              </a:rPr>
              <a:t> :</a:t>
            </a:r>
            <a:r>
              <a:rPr lang="fr-FR" sz="2000" dirty="0">
                <a:solidFill>
                  <a:schemeClr val="bg1"/>
                </a:solidFill>
                <a:latin typeface="Arial" panose="020B0604020202020204" pitchFamily="34" charset="0"/>
                <a:cs typeface="Arial" panose="020B0604020202020204" pitchFamily="34" charset="0"/>
              </a:rPr>
              <a:t> Un journaliste qui </a:t>
            </a:r>
            <a:r>
              <a:rPr lang="fr-FR" sz="2000" dirty="0" smtClean="0">
                <a:solidFill>
                  <a:schemeClr val="bg1"/>
                </a:solidFill>
                <a:latin typeface="Arial" panose="020B0604020202020204" pitchFamily="34" charset="0"/>
                <a:cs typeface="Arial" panose="020B0604020202020204" pitchFamily="34" charset="0"/>
              </a:rPr>
              <a:t>encadre + petite scène avec chaises pour le public. Possible participation du grand public au débat.</a:t>
            </a:r>
          </a:p>
          <a:p>
            <a:endParaRPr lang="fr-FR" sz="2000" b="1" dirty="0">
              <a:solidFill>
                <a:schemeClr val="bg1"/>
              </a:solidFill>
              <a:latin typeface="Arial" panose="020B0604020202020204" pitchFamily="34" charset="0"/>
              <a:cs typeface="Arial" panose="020B0604020202020204" pitchFamily="34" charset="0"/>
            </a:endParaRPr>
          </a:p>
          <a:p>
            <a:r>
              <a:rPr lang="fr-FR" sz="2000" b="1" dirty="0" smtClean="0">
                <a:solidFill>
                  <a:srgbClr val="0070C0"/>
                </a:solidFill>
                <a:latin typeface="Arial" panose="020B0604020202020204" pitchFamily="34" charset="0"/>
                <a:cs typeface="Arial" panose="020B0604020202020204" pitchFamily="34" charset="0"/>
              </a:rPr>
              <a:t>Communication</a:t>
            </a:r>
            <a:r>
              <a:rPr lang="fr-FR" sz="2000" b="1" dirty="0">
                <a:solidFill>
                  <a:srgbClr val="0070C0"/>
                </a:solidFill>
                <a:latin typeface="Arial" panose="020B0604020202020204" pitchFamily="34" charset="0"/>
                <a:cs typeface="Arial" panose="020B0604020202020204" pitchFamily="34" charset="0"/>
              </a:rPr>
              <a:t> : </a:t>
            </a:r>
            <a:r>
              <a:rPr lang="fr-FR" sz="2000" dirty="0" smtClean="0">
                <a:solidFill>
                  <a:schemeClr val="bg1"/>
                </a:solidFill>
                <a:latin typeface="Arial" panose="020B0604020202020204" pitchFamily="34" charset="0"/>
                <a:cs typeface="Arial" panose="020B0604020202020204" pitchFamily="34" charset="0"/>
              </a:rPr>
              <a:t>Campagne </a:t>
            </a:r>
            <a:r>
              <a:rPr lang="fr-FR" sz="2000" dirty="0">
                <a:solidFill>
                  <a:schemeClr val="bg1"/>
                </a:solidFill>
                <a:latin typeface="Arial" panose="020B0604020202020204" pitchFamily="34" charset="0"/>
                <a:cs typeface="Arial" panose="020B0604020202020204" pitchFamily="34" charset="0"/>
              </a:rPr>
              <a:t>digitale en amont pour recueillir les questions qui font débat, les problématiques les plus communes </a:t>
            </a:r>
            <a:r>
              <a:rPr lang="fr-FR" sz="2000" dirty="0" smtClean="0">
                <a:solidFill>
                  <a:schemeClr val="bg1"/>
                </a:solidFill>
                <a:latin typeface="Arial" panose="020B0604020202020204" pitchFamily="34" charset="0"/>
                <a:cs typeface="Arial" panose="020B0604020202020204" pitchFamily="34" charset="0"/>
              </a:rPr>
              <a:t>(</a:t>
            </a:r>
            <a:r>
              <a:rPr lang="fr-FR" sz="2000" dirty="0">
                <a:solidFill>
                  <a:schemeClr val="bg1"/>
                </a:solidFill>
                <a:latin typeface="Arial" panose="020B0604020202020204" pitchFamily="34" charset="0"/>
                <a:cs typeface="Arial" panose="020B0604020202020204" pitchFamily="34" charset="0"/>
              </a:rPr>
              <a:t>pour ensuite </a:t>
            </a:r>
            <a:r>
              <a:rPr lang="fr-FR" sz="2000" dirty="0" smtClean="0">
                <a:solidFill>
                  <a:schemeClr val="bg1"/>
                </a:solidFill>
                <a:latin typeface="Arial" panose="020B0604020202020204" pitchFamily="34" charset="0"/>
                <a:cs typeface="Arial" panose="020B0604020202020204" pitchFamily="34" charset="0"/>
              </a:rPr>
              <a:t>y répondre </a:t>
            </a:r>
            <a:r>
              <a:rPr lang="fr-FR" sz="2000" dirty="0">
                <a:solidFill>
                  <a:schemeClr val="bg1"/>
                </a:solidFill>
                <a:latin typeface="Arial" panose="020B0604020202020204" pitchFamily="34" charset="0"/>
                <a:cs typeface="Arial" panose="020B0604020202020204" pitchFamily="34" charset="0"/>
              </a:rPr>
              <a:t>le jour j</a:t>
            </a:r>
            <a:r>
              <a:rPr lang="fr-FR" sz="2000" dirty="0" smtClean="0">
                <a:solidFill>
                  <a:schemeClr val="bg1"/>
                </a:solidFill>
                <a:latin typeface="Arial" panose="020B0604020202020204" pitchFamily="34" charset="0"/>
                <a:cs typeface="Arial" panose="020B0604020202020204" pitchFamily="34" charset="0"/>
              </a:rPr>
              <a:t>).</a:t>
            </a:r>
            <a:endParaRPr lang="fr-FR" sz="2000" dirty="0">
              <a:solidFill>
                <a:schemeClr val="bg1"/>
              </a:solidFill>
              <a:latin typeface="Arial" panose="020B0604020202020204" pitchFamily="34" charset="0"/>
              <a:cs typeface="Arial" panose="020B0604020202020204" pitchFamily="34" charset="0"/>
            </a:endParaRPr>
          </a:p>
        </p:txBody>
      </p:sp>
      <p:sp>
        <p:nvSpPr>
          <p:cNvPr id="9" name="object 9"/>
          <p:cNvSpPr txBox="1"/>
          <p:nvPr/>
        </p:nvSpPr>
        <p:spPr>
          <a:xfrm>
            <a:off x="12192000" y="1866900"/>
            <a:ext cx="5257800" cy="7534710"/>
          </a:xfrm>
          <a:prstGeom prst="rect">
            <a:avLst/>
          </a:prstGeom>
          <a:solidFill>
            <a:srgbClr val="1B2020"/>
          </a:solidFill>
          <a:ln w="58903">
            <a:solidFill>
              <a:srgbClr val="F1EFEB"/>
            </a:solidFill>
          </a:ln>
        </p:spPr>
        <p:txBody>
          <a:bodyPr vert="horz" wrap="square" lIns="180000" tIns="180000" rIns="180000" bIns="180000" rtlCol="0">
            <a:spAutoFit/>
          </a:bodyPr>
          <a:lstStyle/>
          <a:p>
            <a:pPr algn="ctr"/>
            <a:endParaRPr lang="fr-FR" sz="2200" b="1" spc="-15" dirty="0" smtClean="0">
              <a:solidFill>
                <a:schemeClr val="bg1"/>
              </a:solidFill>
              <a:latin typeface="Arial" panose="020B0604020202020204" pitchFamily="34" charset="0"/>
              <a:cs typeface="Arial" panose="020B0604020202020204" pitchFamily="34" charset="0"/>
            </a:endParaRPr>
          </a:p>
          <a:p>
            <a:pPr algn="ctr"/>
            <a:r>
              <a:rPr lang="fr-FR" sz="3000" b="1" spc="-15" dirty="0" smtClean="0">
                <a:solidFill>
                  <a:schemeClr val="bg1"/>
                </a:solidFill>
                <a:latin typeface="Arial" panose="020B0604020202020204" pitchFamily="34" charset="0"/>
                <a:cs typeface="Arial" panose="020B0604020202020204" pitchFamily="34" charset="0"/>
              </a:rPr>
              <a:t>INNOVONS !</a:t>
            </a:r>
          </a:p>
          <a:p>
            <a:endParaRPr sz="3000" b="1" spc="-15" dirty="0">
              <a:solidFill>
                <a:schemeClr val="bg1"/>
              </a:solidFill>
              <a:latin typeface="Arial" panose="020B0604020202020204" pitchFamily="34" charset="0"/>
              <a:cs typeface="Arial" panose="020B0604020202020204" pitchFamily="34" charset="0"/>
            </a:endParaRPr>
          </a:p>
          <a:p>
            <a:pPr marR="618490"/>
            <a:r>
              <a:rPr lang="fr-FR" sz="2000" b="1" dirty="0">
                <a:solidFill>
                  <a:srgbClr val="0070C0"/>
                </a:solidFill>
                <a:latin typeface="Arial" panose="020B0604020202020204" pitchFamily="34" charset="0"/>
                <a:cs typeface="Arial" panose="020B0604020202020204" pitchFamily="34" charset="0"/>
              </a:rPr>
              <a:t>Objectifs : </a:t>
            </a:r>
            <a:r>
              <a:rPr lang="fr-FR" sz="2000" dirty="0">
                <a:solidFill>
                  <a:schemeClr val="bg1"/>
                </a:solidFill>
                <a:latin typeface="Arial" panose="020B0604020202020204" pitchFamily="34" charset="0"/>
                <a:cs typeface="Arial" panose="020B0604020202020204" pitchFamily="34" charset="0"/>
              </a:rPr>
              <a:t>libérer la parole sur le dialogue social, mettre au </a:t>
            </a:r>
            <a:r>
              <a:rPr lang="fr-FR" sz="2000" dirty="0" smtClean="0">
                <a:solidFill>
                  <a:schemeClr val="bg1"/>
                </a:solidFill>
                <a:latin typeface="Arial" panose="020B0604020202020204" pitchFamily="34" charset="0"/>
                <a:cs typeface="Arial" panose="020B0604020202020204" pitchFamily="34" charset="0"/>
              </a:rPr>
              <a:t>goût </a:t>
            </a:r>
            <a:r>
              <a:rPr lang="fr-FR" sz="2000" dirty="0">
                <a:solidFill>
                  <a:schemeClr val="bg1"/>
                </a:solidFill>
                <a:latin typeface="Arial" panose="020B0604020202020204" pitchFamily="34" charset="0"/>
                <a:cs typeface="Arial" panose="020B0604020202020204" pitchFamily="34" charset="0"/>
              </a:rPr>
              <a:t>du jour des sujets pas assez entendus, donner la parole aux acteurs du domaine pour faire entendre les </a:t>
            </a:r>
            <a:r>
              <a:rPr lang="fr-FR" sz="2000" dirty="0" smtClean="0">
                <a:solidFill>
                  <a:schemeClr val="bg1"/>
                </a:solidFill>
                <a:latin typeface="Arial" panose="020B0604020202020204" pitchFamily="34" charset="0"/>
                <a:cs typeface="Arial" panose="020B0604020202020204" pitchFamily="34" charset="0"/>
              </a:rPr>
              <a:t>conseils </a:t>
            </a:r>
            <a:r>
              <a:rPr lang="fr-FR" sz="2000" dirty="0">
                <a:solidFill>
                  <a:schemeClr val="bg1"/>
                </a:solidFill>
                <a:latin typeface="Arial" panose="020B0604020202020204" pitchFamily="34" charset="0"/>
                <a:cs typeface="Arial" panose="020B0604020202020204" pitchFamily="34" charset="0"/>
              </a:rPr>
              <a:t>et démarches </a:t>
            </a:r>
            <a:r>
              <a:rPr lang="fr-FR" sz="2000" dirty="0" smtClean="0">
                <a:solidFill>
                  <a:schemeClr val="bg1"/>
                </a:solidFill>
                <a:latin typeface="Arial" panose="020B0604020202020204" pitchFamily="34" charset="0"/>
                <a:cs typeface="Arial" panose="020B0604020202020204" pitchFamily="34" charset="0"/>
              </a:rPr>
              <a:t>utiles.</a:t>
            </a:r>
          </a:p>
          <a:p>
            <a:pPr marR="618490"/>
            <a:endParaRPr lang="fr-FR" sz="2000" dirty="0">
              <a:solidFill>
                <a:schemeClr val="bg1"/>
              </a:solidFill>
              <a:latin typeface="Arial" panose="020B0604020202020204" pitchFamily="34" charset="0"/>
              <a:cs typeface="Arial" panose="020B0604020202020204" pitchFamily="34" charset="0"/>
            </a:endParaRPr>
          </a:p>
          <a:p>
            <a:pPr marR="618490"/>
            <a:r>
              <a:rPr lang="fr-FR" sz="2000" b="1" dirty="0" smtClean="0">
                <a:solidFill>
                  <a:schemeClr val="bg1"/>
                </a:solidFill>
                <a:latin typeface="Arial" panose="020B0604020202020204" pitchFamily="34" charset="0"/>
                <a:cs typeface="Arial" panose="020B0604020202020204" pitchFamily="34" charset="0"/>
              </a:rPr>
              <a:t>Format :</a:t>
            </a:r>
            <a:r>
              <a:rPr lang="fr-FR" sz="2000" dirty="0" smtClean="0">
                <a:solidFill>
                  <a:schemeClr val="bg1"/>
                </a:solidFill>
                <a:latin typeface="Arial" panose="020B0604020202020204" pitchFamily="34" charset="0"/>
                <a:cs typeface="Arial" panose="020B0604020202020204" pitchFamily="34" charset="0"/>
              </a:rPr>
              <a:t> </a:t>
            </a:r>
            <a:r>
              <a:rPr lang="fr-FR" sz="2000" dirty="0" smtClean="0">
                <a:solidFill>
                  <a:srgbClr val="0070C0"/>
                </a:solidFill>
                <a:latin typeface="Arial" panose="020B0604020202020204" pitchFamily="34" charset="0"/>
                <a:cs typeface="Arial" panose="020B0604020202020204" pitchFamily="34" charset="0"/>
              </a:rPr>
              <a:t>Conférences, cela permet de présenter, sous format </a:t>
            </a:r>
            <a:r>
              <a:rPr lang="fr-FR" sz="2000" dirty="0" err="1" smtClean="0">
                <a:solidFill>
                  <a:srgbClr val="0070C0"/>
                </a:solidFill>
                <a:latin typeface="Arial" panose="020B0604020202020204" pitchFamily="34" charset="0"/>
                <a:cs typeface="Arial" panose="020B0604020202020204" pitchFamily="34" charset="0"/>
              </a:rPr>
              <a:t>TedX</a:t>
            </a:r>
            <a:r>
              <a:rPr lang="fr-FR" sz="2000" dirty="0" smtClean="0">
                <a:solidFill>
                  <a:srgbClr val="0070C0"/>
                </a:solidFill>
                <a:latin typeface="Arial" panose="020B0604020202020204" pitchFamily="34" charset="0"/>
                <a:cs typeface="Arial" panose="020B0604020202020204" pitchFamily="34" charset="0"/>
              </a:rPr>
              <a:t> par exemple, les idées de demain. </a:t>
            </a:r>
          </a:p>
          <a:p>
            <a:pPr marR="618490"/>
            <a:endParaRPr lang="fr-FR" sz="2000" dirty="0">
              <a:solidFill>
                <a:schemeClr val="bg1"/>
              </a:solidFill>
              <a:latin typeface="Arial" panose="020B0604020202020204" pitchFamily="34" charset="0"/>
              <a:cs typeface="Arial" panose="020B0604020202020204" pitchFamily="34" charset="0"/>
            </a:endParaRPr>
          </a:p>
          <a:p>
            <a:pPr marR="618490"/>
            <a:r>
              <a:rPr lang="fr-FR" sz="2000" b="1" dirty="0" smtClean="0">
                <a:solidFill>
                  <a:srgbClr val="0070C0"/>
                </a:solidFill>
                <a:latin typeface="Arial" panose="020B0604020202020204" pitchFamily="34" charset="0"/>
                <a:cs typeface="Arial" panose="020B0604020202020204" pitchFamily="34" charset="0"/>
              </a:rPr>
              <a:t>Organisation: </a:t>
            </a:r>
            <a:r>
              <a:rPr lang="fr-FR" sz="2000" dirty="0" smtClean="0">
                <a:solidFill>
                  <a:schemeClr val="bg1"/>
                </a:solidFill>
                <a:latin typeface="Arial" panose="020B0604020202020204" pitchFamily="34" charset="0"/>
                <a:cs typeface="Arial" panose="020B0604020202020204" pitchFamily="34" charset="0"/>
              </a:rPr>
              <a:t>Une à deux personnes sur scène, prises de parole sur scène face à un public, suivies de questions réponses.</a:t>
            </a:r>
            <a:endParaRPr lang="fr-FR" sz="2000" dirty="0">
              <a:solidFill>
                <a:schemeClr val="bg1"/>
              </a:solidFill>
              <a:latin typeface="Arial" panose="020B0604020202020204" pitchFamily="34" charset="0"/>
              <a:cs typeface="Arial" panose="020B0604020202020204" pitchFamily="34" charset="0"/>
            </a:endParaRPr>
          </a:p>
          <a:p>
            <a:pPr marR="618490"/>
            <a:r>
              <a:rPr lang="fr-FR" sz="2000" dirty="0" smtClean="0">
                <a:solidFill>
                  <a:schemeClr val="bg1"/>
                </a:solidFill>
                <a:latin typeface="Arial" panose="020B0604020202020204" pitchFamily="34" charset="0"/>
                <a:cs typeface="Arial" panose="020B0604020202020204" pitchFamily="34" charset="0"/>
              </a:rPr>
              <a:t/>
            </a:r>
            <a:br>
              <a:rPr lang="fr-FR" sz="2000" dirty="0" smtClean="0">
                <a:solidFill>
                  <a:schemeClr val="bg1"/>
                </a:solidFill>
                <a:latin typeface="Arial" panose="020B0604020202020204" pitchFamily="34" charset="0"/>
                <a:cs typeface="Arial" panose="020B0604020202020204" pitchFamily="34" charset="0"/>
              </a:rPr>
            </a:br>
            <a:r>
              <a:rPr lang="fr-FR" sz="2000" b="1" dirty="0" smtClean="0">
                <a:solidFill>
                  <a:srgbClr val="0070C0"/>
                </a:solidFill>
                <a:latin typeface="Arial" panose="020B0604020202020204" pitchFamily="34" charset="0"/>
                <a:cs typeface="Arial" panose="020B0604020202020204" pitchFamily="34" charset="0"/>
              </a:rPr>
              <a:t>Communication :</a:t>
            </a:r>
            <a:r>
              <a:rPr lang="fr-FR" sz="2200" dirty="0" smtClean="0">
                <a:solidFill>
                  <a:schemeClr val="bg1"/>
                </a:solidFill>
                <a:latin typeface="Arial" panose="020B0604020202020204" pitchFamily="34" charset="0"/>
                <a:cs typeface="Arial" panose="020B0604020202020204" pitchFamily="34" charset="0"/>
              </a:rPr>
              <a:t> </a:t>
            </a:r>
            <a:r>
              <a:rPr lang="fr-FR" sz="2000" dirty="0" smtClean="0">
                <a:solidFill>
                  <a:schemeClr val="bg1"/>
                </a:solidFill>
                <a:latin typeface="Arial" panose="020B0604020202020204" pitchFamily="34" charset="0"/>
                <a:cs typeface="Arial" panose="020B0604020202020204" pitchFamily="34" charset="0"/>
              </a:rPr>
              <a:t>Diffusion en replay des conférences avec, en amont, une campagne de pré-inscription.</a:t>
            </a:r>
          </a:p>
        </p:txBody>
      </p:sp>
      <p:sp>
        <p:nvSpPr>
          <p:cNvPr id="12" name="object 8"/>
          <p:cNvSpPr txBox="1">
            <a:spLocks/>
          </p:cNvSpPr>
          <p:nvPr/>
        </p:nvSpPr>
        <p:spPr>
          <a:xfrm>
            <a:off x="-36610" y="419100"/>
            <a:ext cx="9409210" cy="1007520"/>
          </a:xfrm>
          <a:prstGeom prst="rect">
            <a:avLst/>
          </a:prstGeom>
          <a:solidFill>
            <a:schemeClr val="bg1"/>
          </a:solidFill>
          <a:effectLst>
            <a:outerShdw blurRad="50800" dist="38100" dir="13500000" algn="br" rotWithShape="0">
              <a:prstClr val="black">
                <a:alpha val="40000"/>
              </a:prstClr>
            </a:outerShdw>
          </a:effectLst>
        </p:spPr>
        <p:txBody>
          <a:bodyPr vert="horz" wrap="square" lIns="0" tIns="252000" rIns="0" bIns="252000" rtlCol="0">
            <a:spAutoFit/>
          </a:bodyPr>
          <a:lstStyle>
            <a:lvl1pPr>
              <a:defRPr>
                <a:latin typeface="+mj-lt"/>
                <a:ea typeface="+mj-ea"/>
                <a:cs typeface="+mj-cs"/>
              </a:defRPr>
            </a:lvl1pPr>
          </a:lstStyle>
          <a:p>
            <a:pPr marL="720725" marR="708660" indent="3175" algn="ctr">
              <a:lnSpc>
                <a:spcPct val="108300"/>
              </a:lnSpc>
            </a:pPr>
            <a:r>
              <a:rPr lang="fr-FR" sz="3000" b="1" kern="0" dirty="0" smtClean="0">
                <a:latin typeface="Arial" panose="020B0604020202020204" pitchFamily="34" charset="0"/>
                <a:cs typeface="Arial" panose="020B0604020202020204" pitchFamily="34" charset="0"/>
              </a:rPr>
              <a:t>3 pôles mis en place sur une demi-journée</a:t>
            </a:r>
            <a:endParaRPr lang="fr-FR" sz="3000" kern="0" dirty="0">
              <a:latin typeface="Arial" panose="020B0604020202020204" pitchFamily="34" charset="0"/>
              <a:cs typeface="Arial" panose="020B0604020202020204" pitchFamily="34" charset="0"/>
            </a:endParaRPr>
          </a:p>
        </p:txBody>
      </p:sp>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87800" y="9639300"/>
            <a:ext cx="1433938" cy="54626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29" y="9406183"/>
            <a:ext cx="17557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738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p:nvPr/>
        </p:nvSpPr>
        <p:spPr>
          <a:xfrm>
            <a:off x="1137"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1B2020"/>
          </a:solidFill>
        </p:spPr>
        <p:txBody>
          <a:bodyPr wrap="square" lIns="0" tIns="0" rIns="0" bIns="0" rtlCol="0"/>
          <a:lstStyle/>
          <a:p>
            <a:endParaRPr/>
          </a:p>
        </p:txBody>
      </p:sp>
      <p:sp>
        <p:nvSpPr>
          <p:cNvPr id="8" name="object 8"/>
          <p:cNvSpPr txBox="1">
            <a:spLocks/>
          </p:cNvSpPr>
          <p:nvPr/>
        </p:nvSpPr>
        <p:spPr>
          <a:xfrm>
            <a:off x="1353403" y="1943100"/>
            <a:ext cx="5006146" cy="1506118"/>
          </a:xfrm>
          <a:prstGeom prst="rect">
            <a:avLst/>
          </a:prstGeom>
          <a:solidFill>
            <a:srgbClr val="FFFFFF"/>
          </a:solidFill>
          <a:effectLst>
            <a:outerShdw blurRad="50800" dist="38100" dir="13500000" algn="br" rotWithShape="0">
              <a:prstClr val="black">
                <a:alpha val="40000"/>
              </a:prstClr>
            </a:outerShdw>
          </a:effectLst>
        </p:spPr>
        <p:txBody>
          <a:bodyPr vert="horz" wrap="square" lIns="0" tIns="252000" rIns="0" bIns="252000" rtlCol="0">
            <a:spAutoFit/>
          </a:bodyPr>
          <a:lstStyle>
            <a:lvl1pPr>
              <a:defRPr>
                <a:latin typeface="+mj-lt"/>
                <a:ea typeface="+mj-ea"/>
                <a:cs typeface="+mj-cs"/>
              </a:defRPr>
            </a:lvl1pPr>
          </a:lstStyle>
          <a:p>
            <a:pPr marL="720725" marR="708660" indent="3175" algn="ctr">
              <a:lnSpc>
                <a:spcPct val="108300"/>
              </a:lnSpc>
            </a:pPr>
            <a:r>
              <a:rPr lang="fr-FR" sz="3000" b="1" kern="0" dirty="0" smtClean="0">
                <a:latin typeface="Arial" panose="020B0604020202020204" pitchFamily="34" charset="0"/>
                <a:cs typeface="Arial" panose="020B0604020202020204" pitchFamily="34" charset="0"/>
              </a:rPr>
              <a:t>Thématiques des tables rondes</a:t>
            </a:r>
            <a:endParaRPr lang="fr-FR" sz="3000" kern="0" dirty="0">
              <a:latin typeface="Arial" panose="020B0604020202020204" pitchFamily="34" charset="0"/>
              <a:cs typeface="Arial" panose="020B0604020202020204" pitchFamily="34" charset="0"/>
            </a:endParaRPr>
          </a:p>
        </p:txBody>
      </p:sp>
      <p:sp>
        <p:nvSpPr>
          <p:cNvPr id="9" name="ZoneTexte 8"/>
          <p:cNvSpPr txBox="1"/>
          <p:nvPr/>
        </p:nvSpPr>
        <p:spPr>
          <a:xfrm>
            <a:off x="1318767" y="4305300"/>
            <a:ext cx="8382000" cy="2569934"/>
          </a:xfrm>
          <a:prstGeom prst="rect">
            <a:avLst/>
          </a:prstGeom>
          <a:noFill/>
        </p:spPr>
        <p:txBody>
          <a:bodyPr wrap="square" rtlCol="0">
            <a:spAutoFit/>
          </a:bodyPr>
          <a:lstStyle/>
          <a:p>
            <a:r>
              <a:rPr lang="fr-FR" sz="2000" b="1" i="1" dirty="0">
                <a:solidFill>
                  <a:schemeClr val="accent4">
                    <a:lumMod val="60000"/>
                    <a:lumOff val="40000"/>
                  </a:schemeClr>
                </a:solidFill>
                <a:latin typeface="Arial" panose="020B0604020202020204" pitchFamily="34" charset="0"/>
                <a:cs typeface="Arial" panose="020B0604020202020204" pitchFamily="34" charset="0"/>
              </a:rPr>
              <a:t>Offrir / Améliorer</a:t>
            </a:r>
            <a:r>
              <a:rPr lang="fr-FR" b="1" i="1" dirty="0">
                <a:solidFill>
                  <a:schemeClr val="accent4">
                    <a:lumMod val="60000"/>
                    <a:lumOff val="40000"/>
                  </a:schemeClr>
                </a:solidFill>
                <a:latin typeface="Arial" panose="020B0604020202020204" pitchFamily="34" charset="0"/>
                <a:cs typeface="Arial" panose="020B0604020202020204" pitchFamily="34" charset="0"/>
              </a:rPr>
              <a:t> </a:t>
            </a:r>
            <a:r>
              <a:rPr lang="fr-FR" b="1"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fr-FR" b="1" dirty="0">
                <a:solidFill>
                  <a:schemeClr val="bg1"/>
                </a:solidFill>
                <a:latin typeface="Arial" panose="020B0604020202020204" pitchFamily="34" charset="0"/>
                <a:cs typeface="Arial" panose="020B0604020202020204" pitchFamily="34" charset="0"/>
              </a:rPr>
              <a:t> Qualité de vie au travail, conditions de travail </a:t>
            </a:r>
          </a:p>
          <a:p>
            <a:endParaRPr lang="fr-FR" b="1" dirty="0">
              <a:latin typeface="Arial" panose="020B0604020202020204" pitchFamily="34" charset="0"/>
              <a:cs typeface="Arial" panose="020B0604020202020204" pitchFamily="34" charset="0"/>
            </a:endParaRPr>
          </a:p>
          <a:p>
            <a:r>
              <a:rPr lang="fr-FR" sz="2000" b="1" i="1" dirty="0">
                <a:solidFill>
                  <a:schemeClr val="accent4">
                    <a:lumMod val="60000"/>
                    <a:lumOff val="40000"/>
                  </a:schemeClr>
                </a:solidFill>
                <a:latin typeface="Arial" panose="020B0604020202020204" pitchFamily="34" charset="0"/>
                <a:cs typeface="Arial" panose="020B0604020202020204" pitchFamily="34" charset="0"/>
              </a:rPr>
              <a:t>Ouvrir</a:t>
            </a:r>
            <a:r>
              <a:rPr lang="fr-FR" b="1" dirty="0">
                <a:latin typeface="Arial" panose="020B0604020202020204" pitchFamily="34" charset="0"/>
                <a:cs typeface="Arial" panose="020B0604020202020204" pitchFamily="34" charset="0"/>
              </a:rPr>
              <a:t> </a:t>
            </a:r>
            <a:r>
              <a:rPr lang="fr-FR"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fr-FR" b="1" dirty="0">
                <a:solidFill>
                  <a:schemeClr val="bg1"/>
                </a:solidFill>
                <a:latin typeface="Arial" panose="020B0604020202020204" pitchFamily="34" charset="0"/>
                <a:cs typeface="Arial" panose="020B0604020202020204" pitchFamily="34" charset="0"/>
              </a:rPr>
              <a:t>Emploi : diversification, formations professionnelles, etc. </a:t>
            </a:r>
          </a:p>
          <a:p>
            <a:endParaRPr lang="fr-FR" b="1" dirty="0">
              <a:latin typeface="Arial" panose="020B0604020202020204" pitchFamily="34" charset="0"/>
              <a:cs typeface="Arial" panose="020B0604020202020204" pitchFamily="34" charset="0"/>
            </a:endParaRPr>
          </a:p>
          <a:p>
            <a:r>
              <a:rPr lang="fr-FR" sz="2000" b="1" i="1" dirty="0">
                <a:solidFill>
                  <a:schemeClr val="accent4">
                    <a:lumMod val="60000"/>
                    <a:lumOff val="40000"/>
                  </a:schemeClr>
                </a:solidFill>
                <a:latin typeface="Arial" panose="020B0604020202020204" pitchFamily="34" charset="0"/>
                <a:cs typeface="Arial" panose="020B0604020202020204" pitchFamily="34" charset="0"/>
              </a:rPr>
              <a:t>Accompagner</a:t>
            </a:r>
            <a:r>
              <a:rPr lang="fr-FR" b="1" i="1" dirty="0">
                <a:latin typeface="Arial" panose="020B0604020202020204" pitchFamily="34" charset="0"/>
                <a:cs typeface="Arial" panose="020B0604020202020204" pitchFamily="34" charset="0"/>
              </a:rPr>
              <a:t> </a:t>
            </a:r>
            <a:r>
              <a:rPr lang="fr-FR"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fr-FR" b="1" dirty="0">
                <a:solidFill>
                  <a:schemeClr val="bg1"/>
                </a:solidFill>
                <a:latin typeface="Arial" panose="020B0604020202020204" pitchFamily="34" charset="0"/>
                <a:cs typeface="Arial" panose="020B0604020202020204" pitchFamily="34" charset="0"/>
              </a:rPr>
              <a:t>Le dialogue social dans les </a:t>
            </a:r>
            <a:r>
              <a:rPr lang="fr-FR" b="1" dirty="0" smtClean="0">
                <a:solidFill>
                  <a:schemeClr val="bg1"/>
                </a:solidFill>
                <a:latin typeface="Arial" panose="020B0604020202020204" pitchFamily="34" charset="0"/>
                <a:cs typeface="Arial" panose="020B0604020202020204" pitchFamily="34" charset="0"/>
              </a:rPr>
              <a:t>TPE - PME </a:t>
            </a:r>
            <a:endParaRPr lang="fr-FR" b="1" dirty="0">
              <a:solidFill>
                <a:schemeClr val="bg1"/>
              </a:solidFill>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r>
              <a:rPr lang="fr-FR" sz="2000" b="1" i="1" dirty="0">
                <a:solidFill>
                  <a:schemeClr val="accent4">
                    <a:lumMod val="60000"/>
                    <a:lumOff val="40000"/>
                  </a:schemeClr>
                </a:solidFill>
                <a:latin typeface="Arial" panose="020B0604020202020204" pitchFamily="34" charset="0"/>
                <a:cs typeface="Arial" panose="020B0604020202020204" pitchFamily="34" charset="0"/>
              </a:rPr>
              <a:t>Contribuer</a:t>
            </a:r>
            <a:r>
              <a:rPr lang="fr-FR" b="1" dirty="0">
                <a:latin typeface="Arial" panose="020B0604020202020204" pitchFamily="34" charset="0"/>
                <a:cs typeface="Arial" panose="020B0604020202020204" pitchFamily="34" charset="0"/>
              </a:rPr>
              <a:t> </a:t>
            </a:r>
            <a:r>
              <a:rPr lang="fr-FR"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fr-FR" b="1" dirty="0">
                <a:solidFill>
                  <a:schemeClr val="bg1"/>
                </a:solidFill>
                <a:latin typeface="Arial" panose="020B0604020202020204" pitchFamily="34" charset="0"/>
                <a:cs typeface="Arial" panose="020B0604020202020204" pitchFamily="34" charset="0"/>
              </a:rPr>
              <a:t>Dialogue social et environnement </a:t>
            </a:r>
          </a:p>
          <a:p>
            <a:pPr marL="800100" lvl="1" indent="-342900" fontAlgn="ctr">
              <a:spcBef>
                <a:spcPts val="600"/>
              </a:spcBef>
              <a:buFont typeface="Wingdings" panose="05000000000000000000" pitchFamily="2" charset="2"/>
              <a:buChar char="§"/>
            </a:pPr>
            <a:endParaRPr lang="fr-FR" sz="2200" dirty="0">
              <a:solidFill>
                <a:schemeClr val="bg1"/>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rotWithShape="1">
          <a:blip r:embed="rId2"/>
          <a:srcRect l="61905" t="26381" r="13809" b="23333"/>
          <a:stretch/>
        </p:blipFill>
        <p:spPr>
          <a:xfrm>
            <a:off x="10340093" y="0"/>
            <a:ext cx="7949044" cy="10287000"/>
          </a:xfrm>
          <a:prstGeom prst="rect">
            <a:avLst/>
          </a:prstGeom>
        </p:spPr>
      </p:pic>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87800" y="9639300"/>
            <a:ext cx="1433938" cy="546262"/>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0837" y="9416507"/>
            <a:ext cx="1757363" cy="75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453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019300"/>
            <a:ext cx="16459200" cy="13788390"/>
          </a:xfrm>
          <a:prstGeom prst="rect">
            <a:avLst/>
          </a:prstGeom>
        </p:spPr>
        <p:txBody>
          <a:bodyPr wrap="square" numCol="2">
            <a:spAutoFit/>
          </a:bodyPr>
          <a:lstStyle/>
          <a:p>
            <a:r>
              <a:rPr lang="fr-FR" b="1" dirty="0" smtClean="0">
                <a:latin typeface="Arial" panose="020B0604020202020204" pitchFamily="34" charset="0"/>
                <a:cs typeface="Arial" panose="020B0604020202020204" pitchFamily="34" charset="0"/>
              </a:rPr>
              <a:t>De 9h à 10h – Accueil des « exposants »</a:t>
            </a:r>
            <a:br>
              <a:rPr lang="fr-FR" b="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Prévoir un café d’accueil </a:t>
            </a:r>
            <a:endParaRPr lang="fr-FR" i="1"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10h – Ouverture au grand public </a:t>
            </a:r>
            <a:br>
              <a:rPr lang="fr-FR" b="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Ouverture des portes au public avec contrôle des </a:t>
            </a:r>
            <a:r>
              <a:rPr lang="fr-FR" sz="1600" i="1" dirty="0" err="1" smtClean="0">
                <a:latin typeface="Arial" panose="020B0604020202020204" pitchFamily="34" charset="0"/>
                <a:cs typeface="Arial" panose="020B0604020202020204" pitchFamily="34" charset="0"/>
              </a:rPr>
              <a:t>pass</a:t>
            </a:r>
            <a:r>
              <a:rPr lang="fr-FR" sz="1600" i="1" dirty="0" smtClean="0">
                <a:latin typeface="Arial" panose="020B0604020202020204" pitchFamily="34" charset="0"/>
                <a:cs typeface="Arial" panose="020B0604020202020204" pitchFamily="34" charset="0"/>
              </a:rPr>
              <a:t> sanitaires + invitations </a:t>
            </a:r>
          </a:p>
          <a:p>
            <a:endParaRPr lang="fr-FR" sz="1600"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10h15 – Discours inaugural </a:t>
            </a:r>
            <a:br>
              <a:rPr lang="fr-FR" b="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Discours inaugural fait par le parrain / marraine de l’événement </a:t>
            </a:r>
            <a:r>
              <a:rPr lang="fr-FR" sz="1600" i="1" dirty="0" smtClean="0">
                <a:latin typeface="Arial" panose="020B0604020202020204" pitchFamily="34" charset="0"/>
                <a:cs typeface="Arial" panose="020B0604020202020204" pitchFamily="34" charset="0"/>
                <a:sym typeface="Wingdings" panose="05000000000000000000" pitchFamily="2" charset="2"/>
              </a:rPr>
              <a:t></a:t>
            </a:r>
            <a:r>
              <a:rPr lang="fr-FR" sz="1600" i="1" dirty="0" smtClean="0">
                <a:latin typeface="Arial" panose="020B0604020202020204" pitchFamily="34" charset="0"/>
                <a:cs typeface="Arial" panose="020B0604020202020204" pitchFamily="34" charset="0"/>
              </a:rPr>
              <a:t> la Ministre du Travail Élisabeth Borne si possible ainsi qu’un représentant DDETS + PROGRÈS</a:t>
            </a:r>
          </a:p>
          <a:p>
            <a:endParaRPr lang="fr-FR" sz="1600"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10h30 – Visite inaugurale </a:t>
            </a:r>
            <a:br>
              <a:rPr lang="fr-FR" b="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Personnes présentes à définir. </a:t>
            </a:r>
          </a:p>
          <a:p>
            <a:endParaRPr lang="fr-FR" sz="1600"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11h – Début des prises de paroles (tables rondes + témoignages) </a:t>
            </a:r>
            <a:br>
              <a:rPr lang="fr-FR" b="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Alterner une table ronde et un témoignage.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Table ronde : 30 minutes + 15 minutes d’échanges avec le public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Témoignage : 20 minutes </a:t>
            </a:r>
          </a:p>
          <a:p>
            <a:endParaRPr lang="fr-FR" sz="1600" dirty="0" smtClean="0">
              <a:latin typeface="Arial" panose="020B0604020202020204" pitchFamily="34" charset="0"/>
              <a:cs typeface="Arial" panose="020B0604020202020204" pitchFamily="34" charset="0"/>
            </a:endParaRPr>
          </a:p>
          <a:p>
            <a:r>
              <a:rPr lang="fr-FR" sz="1600" i="1" dirty="0" smtClean="0">
                <a:latin typeface="Arial" panose="020B0604020202020204" pitchFamily="34" charset="0"/>
                <a:cs typeface="Arial" panose="020B0604020202020204" pitchFamily="34" charset="0"/>
              </a:rPr>
              <a:t>11h – 11h45 : Table ronde N°1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12h – 12h20 : Témoignage N°1 (en adéquation avec le thème de la table N°1)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12h30 – 13h15 : Table ronde N°2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13h30 – 13h50 : Témoignage N°2 (en adéquation avec le thème de la table N°2)</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14h – 15h : PRISE DE PAROLE DES PARTENAIRES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15h15 – 16h : Table ronde N°3</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16h10 – 16h30 : Témoignage N°3 (en adéquation avec le thème de la table N°3)</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16h40 – 17h25 : Table ronde N°4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17h35 – 17h55 : Témoignage N°4  (en adéquation avec le thème de la table N°4)</a:t>
            </a:r>
          </a:p>
          <a:p>
            <a:endParaRPr lang="fr-FR" sz="1600"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18h – 19h – Fin des prises de paroles et …….. (?) </a:t>
            </a:r>
            <a:br>
              <a:rPr lang="fr-FR" b="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Animation ? Temps de pause ? Définir ce qu’on fait à ce moment-là.</a:t>
            </a:r>
            <a:r>
              <a:rPr lang="fr-FR" sz="1600" b="1" dirty="0" smtClean="0">
                <a:latin typeface="Arial" panose="020B0604020202020204" pitchFamily="34" charset="0"/>
                <a:cs typeface="Arial" panose="020B0604020202020204" pitchFamily="34" charset="0"/>
              </a:rPr>
              <a:t> </a:t>
            </a:r>
          </a:p>
          <a:p>
            <a:endParaRPr lang="fr-FR" dirty="0" smtClean="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19h – Lancement de la soirée de remise des trophées </a:t>
            </a:r>
            <a:br>
              <a:rPr lang="fr-FR" b="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Accueil et installation des participants à l’événement.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Placement libre dans la salle + réserver des places pour certains membres VIP</a:t>
            </a:r>
          </a:p>
          <a:p>
            <a:endParaRPr lang="fr-FR" sz="1600"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19h30 – Prise de parole de la marraine </a:t>
            </a:r>
            <a:br>
              <a:rPr lang="fr-FR" b="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Introduction de la soirée avec une prise de parole de la marraine de l’événement. </a:t>
            </a:r>
          </a:p>
          <a:p>
            <a:endParaRPr lang="fr-FR"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19h45 – Début de la cérémonie </a:t>
            </a:r>
            <a:br>
              <a:rPr lang="fr-FR" b="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Remise de trophée de la manière suivante :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 Le remettant monte sur scène </a:t>
            </a:r>
            <a:r>
              <a:rPr lang="fr-FR" sz="1600" i="1" dirty="0" smtClean="0">
                <a:latin typeface="Arial" panose="020B0604020202020204" pitchFamily="34" charset="0"/>
                <a:cs typeface="Arial" panose="020B0604020202020204" pitchFamily="34" charset="0"/>
                <a:sym typeface="Wingdings" panose="05000000000000000000" pitchFamily="2" charset="2"/>
              </a:rPr>
              <a:t></a:t>
            </a:r>
            <a:r>
              <a:rPr lang="fr-FR" sz="1600" i="1" dirty="0" smtClean="0">
                <a:latin typeface="Arial" panose="020B0604020202020204" pitchFamily="34" charset="0"/>
                <a:cs typeface="Arial" panose="020B0604020202020204" pitchFamily="34" charset="0"/>
              </a:rPr>
              <a:t> interview de l’animateur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 Le lauréat monte sur scène </a:t>
            </a:r>
            <a:r>
              <a:rPr lang="fr-FR" sz="1600" i="1" dirty="0" smtClean="0">
                <a:latin typeface="Arial" panose="020B0604020202020204" pitchFamily="34" charset="0"/>
                <a:cs typeface="Arial" panose="020B0604020202020204" pitchFamily="34" charset="0"/>
                <a:sym typeface="Wingdings" panose="05000000000000000000" pitchFamily="2" charset="2"/>
              </a:rPr>
              <a:t></a:t>
            </a:r>
            <a:r>
              <a:rPr lang="fr-FR" sz="1600" i="1" dirty="0" smtClean="0">
                <a:latin typeface="Arial" panose="020B0604020202020204" pitchFamily="34" charset="0"/>
                <a:cs typeface="Arial" panose="020B0604020202020204" pitchFamily="34" charset="0"/>
              </a:rPr>
              <a:t> interview de l’animateur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 Photo des deux </a:t>
            </a:r>
          </a:p>
          <a:p>
            <a:endParaRPr lang="fr-FR" sz="1600"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21h – Fin de la soirée et cocktail dînatoire </a:t>
            </a:r>
            <a:br>
              <a:rPr lang="fr-FR" b="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rPr>
              <a:t>Moment de networking entre les différents acteurs de la soirée : échanges, partages </a:t>
            </a:r>
            <a:br>
              <a:rPr lang="fr-FR" sz="1600" i="1" dirty="0" smtClean="0">
                <a:latin typeface="Arial" panose="020B0604020202020204" pitchFamily="34" charset="0"/>
                <a:cs typeface="Arial" panose="020B0604020202020204" pitchFamily="34" charset="0"/>
              </a:rPr>
            </a:br>
            <a:r>
              <a:rPr lang="fr-FR" sz="1600" i="1" dirty="0" smtClean="0">
                <a:latin typeface="Arial" panose="020B0604020202020204" pitchFamily="34" charset="0"/>
                <a:cs typeface="Arial" panose="020B0604020202020204" pitchFamily="34" charset="0"/>
                <a:sym typeface="Wingdings" panose="05000000000000000000" pitchFamily="2" charset="2"/>
              </a:rPr>
              <a:t></a:t>
            </a:r>
            <a:r>
              <a:rPr lang="fr-FR" sz="1600" i="1" dirty="0" smtClean="0">
                <a:latin typeface="Arial" panose="020B0604020202020204" pitchFamily="34" charset="0"/>
                <a:cs typeface="Arial" panose="020B0604020202020204" pitchFamily="34" charset="0"/>
              </a:rPr>
              <a:t> Moment convivial </a:t>
            </a:r>
            <a:r>
              <a:rPr lang="fr-FR" i="1" dirty="0" smtClean="0">
                <a:latin typeface="Arial" panose="020B0604020202020204" pitchFamily="34" charset="0"/>
                <a:cs typeface="Arial" panose="020B0604020202020204" pitchFamily="34" charset="0"/>
              </a:rPr>
              <a:t/>
            </a:r>
            <a:br>
              <a:rPr lang="fr-FR" i="1" dirty="0" smtClean="0">
                <a:latin typeface="Arial" panose="020B0604020202020204" pitchFamily="34" charset="0"/>
                <a:cs typeface="Arial" panose="020B0604020202020204" pitchFamily="34" charset="0"/>
              </a:rPr>
            </a:br>
            <a:endParaRPr lang="fr-FR" dirty="0" smtClean="0">
              <a:latin typeface="Arial" panose="020B0604020202020204" pitchFamily="34" charset="0"/>
              <a:cs typeface="Arial" panose="020B0604020202020204" pitchFamily="34" charset="0"/>
            </a:endParaRPr>
          </a:p>
          <a:p>
            <a:pPr lvl="0"/>
            <a:endParaRPr lang="fr-FR" b="1" dirty="0" smtClean="0">
              <a:latin typeface="Arial" panose="020B0604020202020204" pitchFamily="34" charset="0"/>
              <a:cs typeface="Arial" panose="020B0604020202020204" pitchFamily="34" charset="0"/>
            </a:endParaRPr>
          </a:p>
          <a:p>
            <a:pPr lvl="0"/>
            <a:endParaRPr lang="fr-FR" b="1" dirty="0">
              <a:latin typeface="Arial" panose="020B0604020202020204" pitchFamily="34" charset="0"/>
              <a:cs typeface="Arial" panose="020B0604020202020204" pitchFamily="34" charset="0"/>
            </a:endParaRPr>
          </a:p>
          <a:p>
            <a:pPr lvl="0"/>
            <a:endParaRPr lang="fr-FR" b="1" dirty="0" smtClean="0">
              <a:latin typeface="Arial" panose="020B0604020202020204" pitchFamily="34" charset="0"/>
              <a:cs typeface="Arial" panose="020B0604020202020204" pitchFamily="34" charset="0"/>
            </a:endParaRPr>
          </a:p>
          <a:p>
            <a:pPr lvl="0"/>
            <a:endParaRPr lang="fr-FR" b="1" dirty="0" smtClean="0">
              <a:latin typeface="Arial" panose="020B0604020202020204" pitchFamily="34" charset="0"/>
              <a:cs typeface="Arial" panose="020B0604020202020204" pitchFamily="34" charset="0"/>
            </a:endParaRPr>
          </a:p>
          <a:p>
            <a:pPr lvl="0"/>
            <a:endParaRPr lang="fr-FR" b="1" dirty="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TOUTE LA JOURNEE : </a:t>
            </a:r>
            <a:endParaRPr lang="fr-FR" dirty="0" smtClean="0">
              <a:latin typeface="Arial" panose="020B0604020202020204" pitchFamily="34" charset="0"/>
              <a:cs typeface="Arial" panose="020B0604020202020204" pitchFamily="34" charset="0"/>
            </a:endParaRPr>
          </a:p>
          <a:p>
            <a:pPr lvl="0"/>
            <a:r>
              <a:rPr lang="fr-FR" dirty="0" smtClean="0">
                <a:latin typeface="Arial" panose="020B0604020202020204" pitchFamily="34" charset="0"/>
                <a:cs typeface="Arial" panose="020B0604020202020204" pitchFamily="34" charset="0"/>
              </a:rPr>
              <a:t>Exposition sur le thème du Dialogue Social avec différentes thématiques + éléments théoriques, l’histoire du dialogue social, etc. </a:t>
            </a:r>
          </a:p>
          <a:p>
            <a:pPr lvl="0"/>
            <a:r>
              <a:rPr lang="fr-FR" dirty="0" smtClean="0">
                <a:latin typeface="Arial" panose="020B0604020202020204" pitchFamily="34" charset="0"/>
                <a:cs typeface="Arial" panose="020B0604020202020204" pitchFamily="34" charset="0"/>
              </a:rPr>
              <a:t>Stands des syndicats ayant travaillés sur la construction de l’événement + partenaires </a:t>
            </a:r>
          </a:p>
        </p:txBody>
      </p:sp>
      <p:sp>
        <p:nvSpPr>
          <p:cNvPr id="4" name="object 8"/>
          <p:cNvSpPr txBox="1">
            <a:spLocks/>
          </p:cNvSpPr>
          <p:nvPr/>
        </p:nvSpPr>
        <p:spPr>
          <a:xfrm>
            <a:off x="0" y="283189"/>
            <a:ext cx="5427224" cy="968791"/>
          </a:xfrm>
          <a:prstGeom prst="rect">
            <a:avLst/>
          </a:prstGeom>
          <a:solidFill>
            <a:srgbClr val="1B2020"/>
          </a:solidFill>
        </p:spPr>
        <p:txBody>
          <a:bodyPr vert="horz" wrap="square" lIns="0" tIns="252000" rIns="0" bIns="252000" rtlCol="0">
            <a:spAutoFit/>
          </a:bodyPr>
          <a:lstStyle>
            <a:lvl1pPr>
              <a:defRPr>
                <a:latin typeface="+mj-lt"/>
                <a:ea typeface="+mj-ea"/>
                <a:cs typeface="+mj-cs"/>
              </a:defRPr>
            </a:lvl1pPr>
          </a:lstStyle>
          <a:p>
            <a:pPr marL="721360" marR="708660" indent="461645" algn="ctr">
              <a:lnSpc>
                <a:spcPct val="108300"/>
              </a:lnSpc>
            </a:pPr>
            <a:r>
              <a:rPr lang="fr-FR" sz="3000" b="1" kern="0" dirty="0" smtClean="0">
                <a:solidFill>
                  <a:schemeClr val="bg1"/>
                </a:solidFill>
                <a:latin typeface="Arial" panose="020B0604020202020204" pitchFamily="34" charset="0"/>
                <a:cs typeface="Arial" panose="020B0604020202020204" pitchFamily="34" charset="0"/>
              </a:rPr>
              <a:t>LE PROGRAMME</a:t>
            </a:r>
            <a:endParaRPr lang="fr-FR" sz="3000" kern="0" dirty="0">
              <a:solidFill>
                <a:schemeClr val="bg1"/>
              </a:solidFill>
              <a:latin typeface="Tahoma"/>
              <a:cs typeface="Tahoma"/>
            </a:endParaRPr>
          </a:p>
        </p:txBody>
      </p:sp>
    </p:spTree>
    <p:extLst>
      <p:ext uri="{BB962C8B-B14F-4D97-AF65-F5344CB8AC3E}">
        <p14:creationId xmlns:p14="http://schemas.microsoft.com/office/powerpoint/2010/main" val="2097319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0" y="283189"/>
            <a:ext cx="5427224" cy="968791"/>
          </a:xfrm>
          <a:prstGeom prst="rect">
            <a:avLst/>
          </a:prstGeom>
          <a:solidFill>
            <a:srgbClr val="1B2020"/>
          </a:solidFill>
        </p:spPr>
        <p:txBody>
          <a:bodyPr vert="horz" wrap="square" lIns="0" tIns="252000" rIns="0" bIns="252000" rtlCol="0">
            <a:spAutoFit/>
          </a:bodyPr>
          <a:lstStyle/>
          <a:p>
            <a:pPr marL="721360" marR="708660" indent="461645" algn="ctr">
              <a:lnSpc>
                <a:spcPct val="108300"/>
              </a:lnSpc>
            </a:pPr>
            <a:r>
              <a:rPr lang="fr-FR" sz="3000" b="1" dirty="0" smtClean="0">
                <a:latin typeface="Arial" panose="020B0604020202020204" pitchFamily="34" charset="0"/>
                <a:cs typeface="Arial" panose="020B0604020202020204" pitchFamily="34" charset="0"/>
              </a:rPr>
              <a:t>LA SOIREE</a:t>
            </a:r>
            <a:endParaRPr sz="3000" dirty="0">
              <a:latin typeface="Tahoma"/>
              <a:cs typeface="Tahoma"/>
            </a:endParaRPr>
          </a:p>
        </p:txBody>
      </p:sp>
      <p:sp>
        <p:nvSpPr>
          <p:cNvPr id="9" name="object 9"/>
          <p:cNvSpPr txBox="1"/>
          <p:nvPr/>
        </p:nvSpPr>
        <p:spPr>
          <a:xfrm>
            <a:off x="1447800" y="2044787"/>
            <a:ext cx="15392400" cy="7213513"/>
          </a:xfrm>
          <a:prstGeom prst="rect">
            <a:avLst/>
          </a:prstGeom>
        </p:spPr>
        <p:txBody>
          <a:bodyPr vert="horz" wrap="square" lIns="0" tIns="11430" rIns="0" bIns="0" rtlCol="0">
            <a:spAutoFit/>
          </a:bodyPr>
          <a:lstStyle/>
          <a:p>
            <a:pPr algn="just"/>
            <a:r>
              <a:rPr lang="fr-FR" sz="2000" b="1" dirty="0" smtClean="0">
                <a:latin typeface="Arial" panose="020B0604020202020204" pitchFamily="34" charset="0"/>
                <a:cs typeface="Arial" panose="020B0604020202020204" pitchFamily="34" charset="0"/>
              </a:rPr>
              <a:t>La soirée a pour objectif de remettre le dialogue social au cœur du débat. L’occasion parfaite, face à un public de professionnels et d’institutionnels, de promouvoir des initiatives, de mettre en lumières des réussites, de débattre de l’avenir et de proposer des solutions. Réunissant acteurs, partenaires et élus, la soirée vise à avoir un impact sur le monde entrepreneurial lyonnais.</a:t>
            </a:r>
          </a:p>
          <a:p>
            <a:endParaRPr lang="fr-FR" sz="2000" b="1" dirty="0">
              <a:latin typeface="Arial" panose="020B0604020202020204" pitchFamily="34" charset="0"/>
              <a:cs typeface="Arial" panose="020B0604020202020204" pitchFamily="34" charset="0"/>
            </a:endParaRPr>
          </a:p>
          <a:p>
            <a:r>
              <a:rPr lang="fr-FR" sz="2000" b="1" dirty="0" smtClean="0">
                <a:solidFill>
                  <a:srgbClr val="0070C0"/>
                </a:solidFill>
                <a:latin typeface="Arial" panose="020B0604020202020204" pitchFamily="34" charset="0"/>
                <a:cs typeface="Arial" panose="020B0604020202020204" pitchFamily="34" charset="0"/>
              </a:rPr>
              <a:t>OUVERTURE</a:t>
            </a:r>
            <a:endParaRPr lang="fr-FR" sz="2000" b="1" dirty="0">
              <a:solidFill>
                <a:srgbClr val="0070C0"/>
              </a:solidFill>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La soirée sera lancée avec une prise </a:t>
            </a:r>
            <a:r>
              <a:rPr lang="fr-FR" dirty="0">
                <a:latin typeface="Arial" panose="020B0604020202020204" pitchFamily="34" charset="0"/>
                <a:cs typeface="Arial" panose="020B0604020202020204" pitchFamily="34" charset="0"/>
              </a:rPr>
              <a:t>de parole de La </a:t>
            </a:r>
            <a:r>
              <a:rPr lang="fr-FR" dirty="0" smtClean="0">
                <a:latin typeface="Arial" panose="020B0604020202020204" pitchFamily="34" charset="0"/>
                <a:cs typeface="Arial" panose="020B0604020202020204" pitchFamily="34" charset="0"/>
              </a:rPr>
              <a:t>DDETS et du Progrès : le but étant de rappeler l’importance du sujet, de faire un état des lieux de la situation, d’énoncer les enjeux actuels, de lancer le débat sur le sujet, etc.</a:t>
            </a:r>
          </a:p>
          <a:p>
            <a:r>
              <a:rPr lang="fr-FR" i="1" dirty="0" smtClean="0">
                <a:latin typeface="Arial" panose="020B0604020202020204" pitchFamily="34" charset="0"/>
                <a:cs typeface="Arial" panose="020B0604020202020204" pitchFamily="34" charset="0"/>
              </a:rPr>
              <a:t>&gt; Une vidéo de présentation de La DDETS sera également diffusée.</a:t>
            </a:r>
          </a:p>
          <a:p>
            <a:r>
              <a:rPr lang="fr-FR" dirty="0">
                <a:latin typeface="Arial" panose="020B0604020202020204" pitchFamily="34" charset="0"/>
                <a:cs typeface="Arial" panose="020B0604020202020204" pitchFamily="34" charset="0"/>
              </a:rPr>
              <a:t> </a:t>
            </a:r>
          </a:p>
          <a:p>
            <a:r>
              <a:rPr lang="fr-FR" sz="2000" b="1" dirty="0" smtClean="0">
                <a:solidFill>
                  <a:srgbClr val="0070C0"/>
                </a:solidFill>
                <a:latin typeface="Arial" panose="020B0604020202020204" pitchFamily="34" charset="0"/>
                <a:cs typeface="Arial" panose="020B0604020202020204" pitchFamily="34" charset="0"/>
              </a:rPr>
              <a:t>REMISE DE TROPHEES</a:t>
            </a:r>
            <a:endParaRPr lang="fr-FR" sz="2000" b="1" dirty="0">
              <a:solidFill>
                <a:srgbClr val="0070C0"/>
              </a:solidFill>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6 trophées seront remis.</a:t>
            </a:r>
          </a:p>
          <a:p>
            <a:r>
              <a:rPr lang="fr-FR" dirty="0" smtClean="0">
                <a:latin typeface="Arial" panose="020B0604020202020204" pitchFamily="34" charset="0"/>
                <a:cs typeface="Arial" panose="020B0604020202020204" pitchFamily="34" charset="0"/>
              </a:rPr>
              <a:t>Les partenaires et les lauréats seront sur le devant de la scène mais bénéficieront également d’une forte médiatisation liée à cette soirée (retransmission en replay, photos et compte-rendu sur le progres.fr en direct, parutions dans Le Progrès d’un compte-rendu de la soirée le lendemain de l’évènement et dans le CNEWS deux jours après).</a:t>
            </a:r>
            <a:endParaRPr lang="fr-FR" dirty="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r>
              <a:rPr lang="fr-FR" sz="2000" b="1" dirty="0" smtClean="0">
                <a:solidFill>
                  <a:srgbClr val="0070C0"/>
                </a:solidFill>
                <a:latin typeface="Arial" panose="020B0604020202020204" pitchFamily="34" charset="0"/>
                <a:cs typeface="Arial" panose="020B0604020202020204" pitchFamily="34" charset="0"/>
              </a:rPr>
              <a:t>DEBAT</a:t>
            </a:r>
            <a:endParaRPr lang="fr-FR" sz="2000" b="1" dirty="0">
              <a:solidFill>
                <a:srgbClr val="0070C0"/>
              </a:solidFill>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Une table ronde prendra place entre le troisième et le quatrième trophée et permettra de lancer le débat sur des enjeux importants du dialogue social (à définir). </a:t>
            </a:r>
          </a:p>
          <a:p>
            <a:r>
              <a:rPr lang="fr-FR" dirty="0" smtClean="0">
                <a:latin typeface="Arial" panose="020B0604020202020204" pitchFamily="34" charset="0"/>
                <a:cs typeface="Arial" panose="020B0604020202020204" pitchFamily="34" charset="0"/>
              </a:rPr>
              <a:t>Exemple: Quel avenir pour le dialogue social en entreprise ? Comment </a:t>
            </a:r>
            <a:r>
              <a:rPr lang="fr-FR" dirty="0">
                <a:latin typeface="Arial" panose="020B0604020202020204" pitchFamily="34" charset="0"/>
                <a:cs typeface="Arial" panose="020B0604020202020204" pitchFamily="34" charset="0"/>
              </a:rPr>
              <a:t>doit-il évoluer et faire évoluer l’entreprise ? Que doit-on tirer comme </a:t>
            </a:r>
            <a:r>
              <a:rPr lang="fr-FR" dirty="0" smtClean="0">
                <a:latin typeface="Arial" panose="020B0604020202020204" pitchFamily="34" charset="0"/>
                <a:cs typeface="Arial" panose="020B0604020202020204" pitchFamily="34" charset="0"/>
              </a:rPr>
              <a:t>leçons des erreurs de modèles antérieurs ?</a:t>
            </a:r>
          </a:p>
          <a:p>
            <a:endParaRPr lang="fr-FR" dirty="0">
              <a:latin typeface="Arial" panose="020B0604020202020204" pitchFamily="34" charset="0"/>
              <a:cs typeface="Arial" panose="020B0604020202020204" pitchFamily="34" charset="0"/>
            </a:endParaRPr>
          </a:p>
          <a:p>
            <a:r>
              <a:rPr lang="fr-FR" sz="2000" b="1" dirty="0" smtClean="0">
                <a:solidFill>
                  <a:srgbClr val="0070C0"/>
                </a:solidFill>
                <a:latin typeface="Arial" panose="020B0604020202020204" pitchFamily="34" charset="0"/>
                <a:cs typeface="Arial" panose="020B0604020202020204" pitchFamily="34" charset="0"/>
              </a:rPr>
              <a:t>RENCONTRES</a:t>
            </a:r>
            <a:endParaRPr lang="fr-FR" sz="2000" b="1" dirty="0">
              <a:solidFill>
                <a:srgbClr val="0070C0"/>
              </a:solidFill>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La soirée continuera ensuite avec un moment networking autour d’un cocktail dînatoire. L’occasion de rencontrer, d’échanger et de partager avec les parties prenantes, les entreprises, les lauréats, les journalistes, les partenaires, etc. </a:t>
            </a:r>
            <a:endParaRPr lang="fr-FR"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59200" y="9574602"/>
            <a:ext cx="1433938" cy="546262"/>
          </a:xfrm>
          <a:prstGeom prst="rect">
            <a:avLst/>
          </a:prstGeom>
        </p:spPr>
      </p:pic>
    </p:spTree>
    <p:extLst>
      <p:ext uri="{BB962C8B-B14F-4D97-AF65-F5344CB8AC3E}">
        <p14:creationId xmlns:p14="http://schemas.microsoft.com/office/powerpoint/2010/main" val="1719284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0" y="283189"/>
            <a:ext cx="5427224" cy="968791"/>
          </a:xfrm>
          <a:prstGeom prst="rect">
            <a:avLst/>
          </a:prstGeom>
          <a:solidFill>
            <a:srgbClr val="1B2020"/>
          </a:solidFill>
        </p:spPr>
        <p:txBody>
          <a:bodyPr vert="horz" wrap="square" lIns="0" tIns="252000" rIns="0" bIns="252000" rtlCol="0">
            <a:spAutoFit/>
          </a:bodyPr>
          <a:lstStyle/>
          <a:p>
            <a:pPr marL="721360" marR="708660" indent="461645" algn="ctr">
              <a:lnSpc>
                <a:spcPct val="108300"/>
              </a:lnSpc>
            </a:pPr>
            <a:r>
              <a:rPr lang="fr-FR" sz="3000" b="1" dirty="0" smtClean="0">
                <a:latin typeface="Arial" panose="020B0604020202020204" pitchFamily="34" charset="0"/>
                <a:cs typeface="Arial" panose="020B0604020202020204" pitchFamily="34" charset="0"/>
              </a:rPr>
              <a:t>LES TROPHEES</a:t>
            </a:r>
            <a:endParaRPr sz="3000" dirty="0">
              <a:latin typeface="Tahoma"/>
              <a:cs typeface="Tahoma"/>
            </a:endParaRPr>
          </a:p>
        </p:txBody>
      </p:sp>
      <p:sp>
        <p:nvSpPr>
          <p:cNvPr id="9" name="object 9"/>
          <p:cNvSpPr txBox="1"/>
          <p:nvPr/>
        </p:nvSpPr>
        <p:spPr>
          <a:xfrm>
            <a:off x="907469" y="1790700"/>
            <a:ext cx="16764000" cy="7982955"/>
          </a:xfrm>
          <a:prstGeom prst="rect">
            <a:avLst/>
          </a:prstGeom>
        </p:spPr>
        <p:txBody>
          <a:bodyPr vert="horz" wrap="square" lIns="0" tIns="11430" rIns="0" bIns="0" rtlCol="0">
            <a:spAutoFit/>
          </a:bodyPr>
          <a:lstStyle/>
          <a:p>
            <a:pPr algn="just"/>
            <a:r>
              <a:rPr lang="fr-FR" sz="2000" b="1" dirty="0">
                <a:latin typeface="Arial" panose="020B0604020202020204" pitchFamily="34" charset="0"/>
                <a:cs typeface="Arial" panose="020B0604020202020204" pitchFamily="34" charset="0"/>
              </a:rPr>
              <a:t>6 trophées </a:t>
            </a:r>
            <a:r>
              <a:rPr lang="fr-FR" sz="2000" b="1" dirty="0" smtClean="0">
                <a:latin typeface="Arial" panose="020B0604020202020204" pitchFamily="34" charset="0"/>
                <a:cs typeface="Arial" panose="020B0604020202020204" pitchFamily="34" charset="0"/>
              </a:rPr>
              <a:t>sont décernés </a:t>
            </a:r>
            <a:r>
              <a:rPr lang="fr-FR" sz="2000" b="1" dirty="0">
                <a:latin typeface="Arial" panose="020B0604020202020204" pitchFamily="34" charset="0"/>
                <a:cs typeface="Arial" panose="020B0604020202020204" pitchFamily="34" charset="0"/>
              </a:rPr>
              <a:t>par des partenaires, à des entreprises/organismes/structures qui </a:t>
            </a:r>
            <a:r>
              <a:rPr lang="fr-FR" sz="2000" b="1" dirty="0" smtClean="0">
                <a:latin typeface="Arial" panose="020B0604020202020204" pitchFamily="34" charset="0"/>
                <a:cs typeface="Arial" panose="020B0604020202020204" pitchFamily="34" charset="0"/>
              </a:rPr>
              <a:t>deviennent </a:t>
            </a:r>
            <a:r>
              <a:rPr lang="fr-FR" sz="2000" b="1" dirty="0">
                <a:latin typeface="Arial" panose="020B0604020202020204" pitchFamily="34" charset="0"/>
                <a:cs typeface="Arial" panose="020B0604020202020204" pitchFamily="34" charset="0"/>
              </a:rPr>
              <a:t>alors </a:t>
            </a:r>
            <a:r>
              <a:rPr lang="fr-FR" sz="2000" b="1" dirty="0" smtClean="0">
                <a:latin typeface="Arial" panose="020B0604020202020204" pitchFamily="34" charset="0"/>
                <a:cs typeface="Arial" panose="020B0604020202020204" pitchFamily="34" charset="0"/>
              </a:rPr>
              <a:t>des </a:t>
            </a:r>
            <a:r>
              <a:rPr lang="fr-FR" sz="2000" b="1" dirty="0">
                <a:latin typeface="Arial" panose="020B0604020202020204" pitchFamily="34" charset="0"/>
                <a:cs typeface="Arial" panose="020B0604020202020204" pitchFamily="34" charset="0"/>
              </a:rPr>
              <a:t>témoins de </a:t>
            </a:r>
            <a:r>
              <a:rPr lang="fr-FR" sz="2000" b="1" dirty="0" smtClean="0">
                <a:latin typeface="Arial" panose="020B0604020202020204" pitchFamily="34" charset="0"/>
                <a:cs typeface="Arial" panose="020B0604020202020204" pitchFamily="34" charset="0"/>
              </a:rPr>
              <a:t>réussites </a:t>
            </a:r>
            <a:r>
              <a:rPr lang="fr-FR" sz="2000" b="1" dirty="0">
                <a:latin typeface="Arial" panose="020B0604020202020204" pitchFamily="34" charset="0"/>
                <a:cs typeface="Arial" panose="020B0604020202020204" pitchFamily="34" charset="0"/>
              </a:rPr>
              <a:t>dans le </a:t>
            </a:r>
            <a:r>
              <a:rPr lang="fr-FR" sz="2000" b="1" dirty="0" smtClean="0">
                <a:latin typeface="Arial" panose="020B0604020202020204" pitchFamily="34" charset="0"/>
                <a:cs typeface="Arial" panose="020B0604020202020204" pitchFamily="34" charset="0"/>
              </a:rPr>
              <a:t>domaine. </a:t>
            </a:r>
          </a:p>
          <a:p>
            <a:pPr algn="just"/>
            <a:endParaRPr lang="fr-FR" dirty="0" smtClean="0">
              <a:latin typeface="Arial" panose="020B0604020202020204" pitchFamily="34" charset="0"/>
              <a:cs typeface="Arial" panose="020B0604020202020204" pitchFamily="34" charset="0"/>
            </a:endParaRPr>
          </a:p>
          <a:p>
            <a:pPr algn="just"/>
            <a:r>
              <a:rPr lang="fr-FR" sz="2000" b="1" dirty="0" smtClean="0">
                <a:solidFill>
                  <a:srgbClr val="0070C0"/>
                </a:solidFill>
                <a:latin typeface="Arial" panose="020B0604020202020204" pitchFamily="34" charset="0"/>
                <a:cs typeface="Arial" panose="020B0604020202020204" pitchFamily="34" charset="0"/>
              </a:rPr>
              <a:t>CANDIDATURES</a:t>
            </a:r>
            <a:endParaRPr lang="fr-FR" sz="2000" b="1" dirty="0">
              <a:solidFill>
                <a:srgbClr val="0070C0"/>
              </a:solidFill>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Des appels à candidatures seront lancés via nos supports : </a:t>
            </a:r>
            <a:r>
              <a:rPr lang="fr-FR" dirty="0" err="1" smtClean="0">
                <a:latin typeface="Arial" panose="020B0604020202020204" pitchFamily="34" charset="0"/>
                <a:cs typeface="Arial" panose="020B0604020202020204" pitchFamily="34" charset="0"/>
              </a:rPr>
              <a:t>print</a:t>
            </a:r>
            <a:r>
              <a:rPr lang="fr-FR" dirty="0" smtClean="0">
                <a:latin typeface="Arial" panose="020B0604020202020204" pitchFamily="34" charset="0"/>
                <a:cs typeface="Arial" panose="020B0604020202020204" pitchFamily="34" charset="0"/>
              </a:rPr>
              <a:t>, web, newsletters, réseaux sociaux, mais pourront aussi remonter des deux organisateurs de la soirée. Une fois les candidatures récoltées, nous organisons la réunion d’un jury qui élira les </a:t>
            </a:r>
            <a:r>
              <a:rPr lang="fr-FR" dirty="0">
                <a:latin typeface="Arial" panose="020B0604020202020204" pitchFamily="34" charset="0"/>
                <a:cs typeface="Arial" panose="020B0604020202020204" pitchFamily="34" charset="0"/>
              </a:rPr>
              <a:t>lauréats </a:t>
            </a:r>
            <a:r>
              <a:rPr lang="fr-FR" dirty="0" smtClean="0">
                <a:latin typeface="Arial" panose="020B0604020202020204" pitchFamily="34" charset="0"/>
                <a:cs typeface="Arial" panose="020B0604020202020204" pitchFamily="34" charset="0"/>
              </a:rPr>
              <a:t>(le jury est </a:t>
            </a:r>
            <a:r>
              <a:rPr lang="fr-FR" dirty="0">
                <a:latin typeface="Arial" panose="020B0604020202020204" pitchFamily="34" charset="0"/>
                <a:cs typeface="Arial" panose="020B0604020202020204" pitchFamily="34" charset="0"/>
              </a:rPr>
              <a:t>composé d’un journalise, de La </a:t>
            </a:r>
            <a:r>
              <a:rPr lang="fr-FR" dirty="0" smtClean="0">
                <a:latin typeface="Arial" panose="020B0604020202020204" pitchFamily="34" charset="0"/>
                <a:cs typeface="Arial" panose="020B0604020202020204" pitchFamily="34" charset="0"/>
              </a:rPr>
              <a:t>DDETS, </a:t>
            </a:r>
            <a:r>
              <a:rPr lang="fr-FR" dirty="0">
                <a:latin typeface="Arial" panose="020B0604020202020204" pitchFamily="34" charset="0"/>
                <a:cs typeface="Arial" panose="020B0604020202020204" pitchFamily="34" charset="0"/>
              </a:rPr>
              <a:t>du Progrès et des partenaires). A l’exception d’un </a:t>
            </a:r>
            <a:r>
              <a:rPr lang="fr-FR" dirty="0" smtClean="0">
                <a:latin typeface="Arial" panose="020B0604020202020204" pitchFamily="34" charset="0"/>
                <a:cs typeface="Arial" panose="020B0604020202020204" pitchFamily="34" charset="0"/>
              </a:rPr>
              <a:t>lauréat (coup de cœur du public), </a:t>
            </a:r>
            <a:r>
              <a:rPr lang="fr-FR" dirty="0">
                <a:latin typeface="Arial" panose="020B0604020202020204" pitchFamily="34" charset="0"/>
                <a:cs typeface="Arial" panose="020B0604020202020204" pitchFamily="34" charset="0"/>
              </a:rPr>
              <a:t>qui sera </a:t>
            </a:r>
            <a:r>
              <a:rPr lang="fr-FR" dirty="0" smtClean="0">
                <a:latin typeface="Arial" panose="020B0604020202020204" pitchFamily="34" charset="0"/>
                <a:cs typeface="Arial" panose="020B0604020202020204" pitchFamily="34" charset="0"/>
              </a:rPr>
              <a:t>désigné </a:t>
            </a:r>
            <a:r>
              <a:rPr lang="fr-FR" dirty="0">
                <a:latin typeface="Arial" panose="020B0604020202020204" pitchFamily="34" charset="0"/>
                <a:cs typeface="Arial" panose="020B0604020202020204" pitchFamily="34" charset="0"/>
              </a:rPr>
              <a:t>en direct lors de la soirée.</a:t>
            </a:r>
          </a:p>
          <a:p>
            <a:pPr algn="just"/>
            <a:endParaRPr lang="fr-FR" dirty="0" smtClean="0">
              <a:latin typeface="Arial" panose="020B0604020202020204" pitchFamily="34" charset="0"/>
              <a:cs typeface="Arial" panose="020B0604020202020204" pitchFamily="34" charset="0"/>
            </a:endParaRPr>
          </a:p>
          <a:p>
            <a:pPr algn="just"/>
            <a:r>
              <a:rPr lang="fr-FR" sz="2000" b="1" dirty="0" smtClean="0">
                <a:solidFill>
                  <a:srgbClr val="0070C0"/>
                </a:solidFill>
                <a:latin typeface="Arial" panose="020B0604020202020204" pitchFamily="34" charset="0"/>
                <a:cs typeface="Arial" panose="020B0604020202020204" pitchFamily="34" charset="0"/>
              </a:rPr>
              <a:t>PRIX</a:t>
            </a:r>
          </a:p>
          <a:p>
            <a:r>
              <a:rPr lang="fr-FR" sz="1400" b="1" dirty="0"/>
              <a:t>Prix de la qualité de vie au travail </a:t>
            </a:r>
            <a:endParaRPr lang="fr-FR" sz="1400" dirty="0"/>
          </a:p>
          <a:p>
            <a:r>
              <a:rPr lang="fr-FR" sz="1100" i="1" dirty="0"/>
              <a:t>Il tient compte de la prévention des risques, de la vie au travail, de la facilitation de la mobilité des employés avec la réduction des temps de trajet, télétravail et de l’ensemble des éléments permettant à l’employé d’avoir un sentiment de bien-être au sein de son entreprise, de mobilité durable, RSE </a:t>
            </a:r>
            <a:endParaRPr lang="fr-FR" sz="1100" dirty="0"/>
          </a:p>
          <a:p>
            <a:r>
              <a:rPr lang="fr-FR" sz="1400" dirty="0"/>
              <a:t> </a:t>
            </a:r>
          </a:p>
          <a:p>
            <a:r>
              <a:rPr lang="fr-FR" sz="1400" b="1" dirty="0"/>
              <a:t>Prix de l’égalité femme/homme et de la diversité au travail </a:t>
            </a:r>
            <a:endParaRPr lang="fr-FR" sz="1400" dirty="0"/>
          </a:p>
          <a:p>
            <a:r>
              <a:rPr lang="fr-FR" sz="1100" i="1" dirty="0"/>
              <a:t>Il</a:t>
            </a:r>
            <a:r>
              <a:rPr lang="fr-FR" sz="1400" i="1" dirty="0"/>
              <a:t> </a:t>
            </a:r>
            <a:r>
              <a:rPr lang="fr-FR" sz="1100" i="1" dirty="0" smtClean="0"/>
              <a:t>comprend l’ensemble des éléments de parité au sein d’une entreprise : égalité hommes/femmes, handicap, lutte contre les discriminations. </a:t>
            </a:r>
          </a:p>
          <a:p>
            <a:r>
              <a:rPr lang="fr-FR" sz="1400" dirty="0" smtClean="0"/>
              <a:t> </a:t>
            </a:r>
          </a:p>
          <a:p>
            <a:r>
              <a:rPr lang="fr-FR" sz="1400" b="1" dirty="0" smtClean="0"/>
              <a:t>Prix </a:t>
            </a:r>
            <a:r>
              <a:rPr lang="fr-FR" sz="1400" b="1" dirty="0"/>
              <a:t>du travail de demain </a:t>
            </a:r>
            <a:endParaRPr lang="fr-FR" sz="1400" dirty="0"/>
          </a:p>
          <a:p>
            <a:r>
              <a:rPr lang="fr-FR" sz="1100" i="1" dirty="0"/>
              <a:t>Il tient compte des éléments innovants mis en place pour se diriger vers de nouvelles méthodes et organisations de travail.  </a:t>
            </a:r>
          </a:p>
          <a:p>
            <a:endParaRPr lang="fr-FR" sz="1400" dirty="0"/>
          </a:p>
          <a:p>
            <a:r>
              <a:rPr lang="fr-FR" sz="1400" dirty="0"/>
              <a:t> </a:t>
            </a:r>
            <a:r>
              <a:rPr lang="fr-FR" sz="1400" b="1" dirty="0"/>
              <a:t>Prix du dialogue social dans les </a:t>
            </a:r>
            <a:r>
              <a:rPr lang="fr-FR" sz="1400" b="1" dirty="0" smtClean="0"/>
              <a:t>TPE et PME </a:t>
            </a:r>
            <a:r>
              <a:rPr lang="fr-FR" sz="1400" b="1" dirty="0"/>
              <a:t>(le jury mettra en avant les petites entreprises)</a:t>
            </a:r>
            <a:endParaRPr lang="fr-FR" sz="1400" dirty="0"/>
          </a:p>
          <a:p>
            <a:r>
              <a:rPr lang="fr-FR" sz="1100" i="1" dirty="0"/>
              <a:t>Ce prix récompense les accords mis en place au sein des TPE et PME, dans le cadre du dialogue social.</a:t>
            </a:r>
          </a:p>
          <a:p>
            <a:r>
              <a:rPr lang="fr-FR" sz="1100" i="1" dirty="0">
                <a:sym typeface="Wingdings" panose="05000000000000000000" pitchFamily="2" charset="2"/>
              </a:rPr>
              <a:t></a:t>
            </a:r>
            <a:r>
              <a:rPr lang="fr-FR" sz="1100" i="1" dirty="0"/>
              <a:t> L’entreprise candidatant doit être composée de moins de 250 employées. </a:t>
            </a:r>
          </a:p>
          <a:p>
            <a:r>
              <a:rPr lang="fr-FR" sz="1100" i="1" dirty="0"/>
              <a:t>Les PME ont été acceptées afin de ne pas empêcher les entreprises de 70-80 employés de candidater.</a:t>
            </a:r>
          </a:p>
          <a:p>
            <a:r>
              <a:rPr lang="fr-FR" sz="1100" i="1" dirty="0"/>
              <a:t>Par ailleurs, lors de la réunion du jury, l’effectif des salariés sera un critère pour donner priorité à telle ou telle entreprise.</a:t>
            </a:r>
          </a:p>
          <a:p>
            <a:endParaRPr lang="fr-FR" sz="1400" b="1" dirty="0"/>
          </a:p>
          <a:p>
            <a:r>
              <a:rPr lang="fr-FR" sz="1400" b="1" dirty="0"/>
              <a:t>Prix de la formation et de l’emploi </a:t>
            </a:r>
            <a:endParaRPr lang="fr-FR" sz="1400" dirty="0"/>
          </a:p>
          <a:p>
            <a:r>
              <a:rPr lang="fr-FR" sz="1100" i="1" dirty="0"/>
              <a:t>Il comprend l’accessibilité à la formation et au e-learning pour l’ensemble des employés, l’évolution des compétences ainsi que les possibilités d’évolutions. On observe ici comment l’entreprise se soucis du maintien de l’emploi et de l’évolution de l’emploi de ses salariés, ainsi que son adaptation. Favoriser l’insertion professionnelle </a:t>
            </a:r>
            <a:r>
              <a:rPr lang="fr-FR" sz="1100" i="1" dirty="0">
                <a:sym typeface="Wingdings" panose="05000000000000000000" pitchFamily="2" charset="2"/>
              </a:rPr>
              <a:t></a:t>
            </a:r>
            <a:r>
              <a:rPr lang="fr-FR" sz="1100" i="1" dirty="0"/>
              <a:t>  permettant l’insertion et inclusive </a:t>
            </a:r>
          </a:p>
          <a:p>
            <a:r>
              <a:rPr lang="fr-FR" sz="1100" i="1" dirty="0"/>
              <a:t>Politique d’apprentissage / anticipation des changements / sécurisation des parcours professionnels dans l’entreprise </a:t>
            </a:r>
          </a:p>
          <a:p>
            <a:r>
              <a:rPr lang="fr-FR" sz="1400" dirty="0"/>
              <a:t> </a:t>
            </a:r>
          </a:p>
          <a:p>
            <a:r>
              <a:rPr lang="fr-FR" sz="1400" b="1" dirty="0"/>
              <a:t>Prix coup de cœur du public </a:t>
            </a:r>
            <a:endParaRPr lang="fr-FR" sz="1400" dirty="0"/>
          </a:p>
          <a:p>
            <a:endParaRPr lang="fr-FR" dirty="0"/>
          </a:p>
          <a:p>
            <a:pPr algn="just"/>
            <a:r>
              <a:rPr lang="fr-FR" sz="2000" b="1" dirty="0" smtClean="0">
                <a:solidFill>
                  <a:srgbClr val="0070C0"/>
                </a:solidFill>
                <a:latin typeface="Arial" panose="020B0604020202020204" pitchFamily="34" charset="0"/>
                <a:cs typeface="Arial" panose="020B0604020202020204" pitchFamily="34" charset="0"/>
              </a:rPr>
              <a:t>DEROULE</a:t>
            </a:r>
            <a:endParaRPr lang="fr-FR" sz="2000" b="1" dirty="0">
              <a:solidFill>
                <a:srgbClr val="0070C0"/>
              </a:solidFill>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Chaque partenaire et lauréat aura le droit à la diffusion d’une vidéo de présentation ainsi qu’à une interview sur scène, réalisée par des journalistes.</a:t>
            </a:r>
          </a:p>
          <a:p>
            <a:pPr algn="just"/>
            <a:r>
              <a:rPr lang="fr-FR" dirty="0" smtClean="0">
                <a:latin typeface="Arial" panose="020B0604020202020204" pitchFamily="34" charset="0"/>
                <a:cs typeface="Arial" panose="020B0604020202020204" pitchFamily="34" charset="0"/>
              </a:rPr>
              <a:t>Les interviews seront croisées, et permettront à chaque lauréat d’échanger sur scène en même temps que l’entreprise partenaire qui lui remet son trophée.</a:t>
            </a:r>
            <a:endParaRPr lang="fr-FR"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9566004"/>
            <a:ext cx="1433938" cy="546262"/>
          </a:xfrm>
          <a:prstGeom prst="rect">
            <a:avLst/>
          </a:prstGeom>
        </p:spPr>
      </p:pic>
    </p:spTree>
    <p:extLst>
      <p:ext uri="{BB962C8B-B14F-4D97-AF65-F5344CB8AC3E}">
        <p14:creationId xmlns:p14="http://schemas.microsoft.com/office/powerpoint/2010/main" val="279969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1EFE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712</TotalTime>
  <Words>1029</Words>
  <Application>Microsoft Office PowerPoint</Application>
  <PresentationFormat>Personnalisé</PresentationFormat>
  <Paragraphs>246</Paragraphs>
  <Slides>11</Slides>
  <Notes>2</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Office Theme</vt:lpstr>
      <vt:lpstr>Dialogue Social en Action  en co-branding avec la DDETS</vt:lpstr>
      <vt:lpstr>Contexte</vt:lpstr>
      <vt:lpstr>Présentation PowerPoint</vt:lpstr>
      <vt:lpstr>Présentation PowerPoint</vt:lpstr>
      <vt:lpstr>Présentation PowerPoint</vt:lpstr>
      <vt:lpstr>Présentation PowerPoint</vt:lpstr>
      <vt:lpstr>Présentation PowerPoint</vt:lpstr>
      <vt:lpstr>LA SOIREE</vt:lpstr>
      <vt:lpstr>LES TROPHEES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Intégration</dc:title>
  <dc:creator>GAYET Delphine (LPR)</dc:creator>
  <cp:lastModifiedBy>GRAF Stephane (DR-ARA)</cp:lastModifiedBy>
  <cp:revision>81</cp:revision>
  <dcterms:created xsi:type="dcterms:W3CDTF">2020-11-05T15:01:28Z</dcterms:created>
  <dcterms:modified xsi:type="dcterms:W3CDTF">2021-11-08T08:57:12Z</dcterms:modified>
</cp:coreProperties>
</file>