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68" r:id="rId15"/>
    <p:sldId id="269" r:id="rId16"/>
    <p:sldId id="270" r:id="rId17"/>
    <p:sldId id="271" r:id="rId18"/>
    <p:sldId id="272" r:id="rId19"/>
    <p:sldId id="273" r:id="rId20"/>
    <p:sldId id="275" r:id="rId21"/>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6357" autoAdjust="0"/>
  </p:normalViewPr>
  <p:slideViewPr>
    <p:cSldViewPr>
      <p:cViewPr varScale="1">
        <p:scale>
          <a:sx n="127" d="100"/>
          <a:sy n="127" d="100"/>
        </p:scale>
        <p:origin x="564"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38F9B555-4F4F-4D75-B797-1440965B99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tranche d’âge</a:t>
          </a:r>
        </a:p>
      </dgm:t>
    </dgm:pt>
    <dgm:pt modelId="{2841D3EF-68E5-4F80-A28B-6D39793137A5}" type="parTrans" cxnId="{E795B191-0C5B-430D-819D-539F9483AB44}">
      <dgm:prSet/>
      <dgm:spPr/>
      <dgm:t>
        <a:bodyPr/>
        <a:lstStyle/>
        <a:p>
          <a:endParaRPr lang="fr-FR"/>
        </a:p>
      </dgm:t>
    </dgm:pt>
    <dgm:pt modelId="{00050BC9-852E-4F04-A3CD-63BA9ECFC0C7}" type="sibTrans" cxnId="{E795B191-0C5B-430D-819D-539F9483AB44}">
      <dgm:prSet/>
      <dgm:spPr/>
      <dgm:t>
        <a:bodyPr/>
        <a:lstStyle/>
        <a:p>
          <a:endParaRPr lang="fr-FR"/>
        </a:p>
      </dgm:t>
    </dgm:pt>
    <dgm:pt modelId="{A1D266CB-78DA-4F28-9605-10037068503F}">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agents chimiques cancérogènes</a:t>
          </a:r>
        </a:p>
      </dgm:t>
    </dgm:pt>
    <dgm:pt modelId="{B25C8DA0-89E0-4D63-8DDD-111E49E9E3B0}" type="parTrans" cxnId="{821D7FCB-47CD-42ED-855C-C1461117C674}">
      <dgm:prSet/>
      <dgm:spPr/>
      <dgm:t>
        <a:bodyPr/>
        <a:lstStyle/>
        <a:p>
          <a:endParaRPr lang="fr-FR"/>
        </a:p>
      </dgm:t>
    </dgm:pt>
    <dgm:pt modelId="{C52EBFE0-950D-4BD8-845D-1B88D3027B6E}" type="sibTrans" cxnId="{821D7FCB-47CD-42ED-855C-C1461117C674}">
      <dgm:prSet/>
      <dgm:spPr/>
      <dgm:t>
        <a:bodyPr/>
        <a:lstStyle/>
        <a:p>
          <a:endParaRPr lang="fr-FR"/>
        </a:p>
      </dgm:t>
    </dgm:pt>
    <dgm:pt modelId="{3147517F-8F48-42D5-B9EF-31DD53073FF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par taille d’établissement</a:t>
          </a:r>
        </a:p>
      </dgm:t>
    </dgm:pt>
    <dgm:pt modelId="{54BB881A-2C9E-4750-AD09-9CE7AD4BE2EA}" type="parTrans" cxnId="{AC094220-AA98-4648-AF14-2D0A87C4CDB9}">
      <dgm:prSet/>
      <dgm:spPr/>
      <dgm:t>
        <a:bodyPr/>
        <a:lstStyle/>
        <a:p>
          <a:endParaRPr lang="fr-FR"/>
        </a:p>
      </dgm:t>
    </dgm:pt>
    <dgm:pt modelId="{E172971B-68C9-4BCB-B7A1-C123AF38C381}" type="sibTrans" cxnId="{AC094220-AA98-4648-AF14-2D0A87C4CDB9}">
      <dgm:prSet/>
      <dgm:spPr/>
      <dgm:t>
        <a:bodyPr/>
        <a:lstStyle/>
        <a:p>
          <a:endParaRPr lang="fr-FR"/>
        </a:p>
      </dgm:t>
    </dgm:pt>
    <dgm:pt modelId="{964BE4FC-C0C3-4DA8-A02C-3C05394A853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des intérimaires</a:t>
          </a:r>
        </a:p>
      </dgm:t>
    </dgm:pt>
    <dgm:pt modelId="{5867DBE0-34AD-4C06-AD25-0871ADF1590B}" type="parTrans" cxnId="{08C63382-23E3-49CB-B2D9-6FCE11178E99}">
      <dgm:prSet/>
      <dgm:spPr/>
      <dgm:t>
        <a:bodyPr/>
        <a:lstStyle/>
        <a:p>
          <a:endParaRPr lang="fr-FR"/>
        </a:p>
      </dgm:t>
    </dgm:pt>
    <dgm:pt modelId="{A83427FC-587B-41DD-9BCF-23DC0AE76343}" type="sibTrans" cxnId="{08C63382-23E3-49CB-B2D9-6FCE11178E99}">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097C6918-17E7-4C30-B50C-48A3D84F79CB}" type="presOf" srcId="{38F9B555-4F4F-4D75-B797-1440965B99C1}" destId="{6AA7E57C-D48E-443B-92A6-3496A8DC1945}" srcOrd="0" destOrd="2" presId="urn:microsoft.com/office/officeart/2005/8/layout/vList5"/>
    <dgm:cxn modelId="{AC094220-AA98-4648-AF14-2D0A87C4CDB9}" srcId="{DFD0E847-F3E3-4776-B54B-00DB06EFB5B4}" destId="{3147517F-8F48-42D5-B9EF-31DD53073FF1}" srcOrd="2" destOrd="0" parTransId="{54BB881A-2C9E-4750-AD09-9CE7AD4BE2EA}" sibTransId="{E172971B-68C9-4BCB-B7A1-C123AF38C381}"/>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6E779E69-F28E-4752-BCCE-968C1EFF919B}" type="presOf" srcId="{964BE4FC-C0C3-4DA8-A02C-3C05394A8533}" destId="{2DB9350A-43D7-45BB-98EA-C4F5DDC20861}" srcOrd="0" destOrd="3" presId="urn:microsoft.com/office/officeart/2005/8/layout/vList5"/>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08C63382-23E3-49CB-B2D9-6FCE11178E99}" srcId="{DFD0E847-F3E3-4776-B54B-00DB06EFB5B4}" destId="{964BE4FC-C0C3-4DA8-A02C-3C05394A8533}" srcOrd="3" destOrd="0" parTransId="{5867DBE0-34AD-4C06-AD25-0871ADF1590B}" sibTransId="{A83427FC-587B-41DD-9BCF-23DC0AE76343}"/>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EF789B91-8D6E-41CF-A94F-9614CD11CEDA}" type="presOf" srcId="{A1D266CB-78DA-4F28-9605-10037068503F}" destId="{265A0218-2E6A-4008-802C-751E60C83F8D}" srcOrd="0" destOrd="3" presId="urn:microsoft.com/office/officeart/2005/8/layout/vList5"/>
    <dgm:cxn modelId="{E795B191-0C5B-430D-819D-539F9483AB44}" srcId="{FDC37FC9-C7D2-42C4-BF70-637CB95D5705}" destId="{38F9B555-4F4F-4D75-B797-1440965B99C1}" srcOrd="2" destOrd="0" parTransId="{2841D3EF-68E5-4F80-A28B-6D39793137A5}" sibTransId="{00050BC9-852E-4F04-A3CD-63BA9ECFC0C7}"/>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821D7FCB-47CD-42ED-855C-C1461117C674}" srcId="{B51F7082-2214-4357-A720-8437CC465E71}" destId="{A1D266CB-78DA-4F28-9605-10037068503F}" srcOrd="3" destOrd="0" parTransId="{B25C8DA0-89E0-4D63-8DDD-111E49E9E3B0}" sibTransId="{C52EBFE0-950D-4BD8-845D-1B88D3027B6E}"/>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335404F8-A747-463B-87C5-B33DC2B70B53}" type="presOf" srcId="{3147517F-8F48-42D5-B9EF-31DD53073FF1}" destId="{2DB9350A-43D7-45BB-98EA-C4F5DDC20861}" srcOrd="0" destOrd="2"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a:p>
          <a:pPr marL="57150" lvl="1" indent="-57150" algn="l" defTabSz="488950" rtl="0">
            <a:lnSpc>
              <a:spcPct val="90000"/>
            </a:lnSpc>
            <a:spcBef>
              <a:spcPct val="0"/>
            </a:spcBef>
            <a:spcAft>
              <a:spcPct val="15000"/>
            </a:spcAft>
            <a:buChar char="•"/>
          </a:pPr>
          <a:r>
            <a:rPr lang="fr-FR" sz="1100" kern="1200" dirty="0"/>
            <a:t>Les agents chimiques cancérogènes</a:t>
          </a:r>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a:p>
          <a:pPr marL="57150" lvl="1" indent="-57150" algn="l" defTabSz="488950" rtl="0">
            <a:lnSpc>
              <a:spcPct val="90000"/>
            </a:lnSpc>
            <a:spcBef>
              <a:spcPct val="0"/>
            </a:spcBef>
            <a:spcAft>
              <a:spcPct val="15000"/>
            </a:spcAft>
            <a:buChar char="•"/>
          </a:pPr>
          <a:r>
            <a:rPr lang="fr-FR" sz="1100" kern="1200" dirty="0"/>
            <a:t>Les accidents du travail par taille d’établissement</a:t>
          </a:r>
        </a:p>
        <a:p>
          <a:pPr marL="57150" lvl="1" indent="-57150" algn="l" defTabSz="488950" rtl="0">
            <a:lnSpc>
              <a:spcPct val="90000"/>
            </a:lnSpc>
            <a:spcBef>
              <a:spcPct val="0"/>
            </a:spcBef>
            <a:spcAft>
              <a:spcPct val="15000"/>
            </a:spcAft>
            <a:buChar char="•"/>
          </a:pPr>
          <a:r>
            <a:rPr lang="fr-FR" sz="1100" kern="1200" dirty="0"/>
            <a:t>Les accidents du travail des intérimaires</a:t>
          </a:r>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tranche d’âge</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270869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8</a:t>
            </a:fld>
            <a:endParaRPr lang="fr-FR"/>
          </a:p>
        </p:txBody>
      </p:sp>
    </p:spTree>
    <p:extLst>
      <p:ext uri="{BB962C8B-B14F-4D97-AF65-F5344CB8AC3E}">
        <p14:creationId xmlns:p14="http://schemas.microsoft.com/office/powerpoint/2010/main" val="374477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11</a:t>
            </a:fld>
            <a:endParaRPr lang="fr-FR"/>
          </a:p>
        </p:txBody>
      </p:sp>
    </p:spTree>
    <p:extLst>
      <p:ext uri="{BB962C8B-B14F-4D97-AF65-F5344CB8AC3E}">
        <p14:creationId xmlns:p14="http://schemas.microsoft.com/office/powerpoint/2010/main" val="160069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12</a:t>
            </a:fld>
            <a:endParaRPr lang="fr-FR"/>
          </a:p>
        </p:txBody>
      </p:sp>
    </p:spTree>
    <p:extLst>
      <p:ext uri="{BB962C8B-B14F-4D97-AF65-F5344CB8AC3E}">
        <p14:creationId xmlns:p14="http://schemas.microsoft.com/office/powerpoint/2010/main" val="4013205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emf"/><Relationship Id="rId2" Type="http://schemas.openxmlformats.org/officeDocument/2006/relationships/image" Target="../media/image24.emf"/><Relationship Id="rId1" Type="http://schemas.openxmlformats.org/officeDocument/2006/relationships/slideLayout" Target="../slideLayouts/slideLayout4.xml"/><Relationship Id="rId6" Type="http://schemas.openxmlformats.org/officeDocument/2006/relationships/package" Target="../embeddings/Microsoft_Excel_Worksheet12.xlsx"/><Relationship Id="rId5" Type="http://schemas.openxmlformats.org/officeDocument/2006/relationships/image" Target="../media/image26.emf"/><Relationship Id="rId4" Type="http://schemas.openxmlformats.org/officeDocument/2006/relationships/package" Target="../embeddings/Microsoft_Excel_Worksheet11.xlsx"/></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13.xlsx"/><Relationship Id="rId3" Type="http://schemas.openxmlformats.org/officeDocument/2006/relationships/image" Target="../media/image27.png"/><Relationship Id="rId7"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package" Target="../embeddings/Microsoft_Excel_Worksheet11.xlsx"/><Relationship Id="rId10" Type="http://schemas.openxmlformats.org/officeDocument/2006/relationships/image" Target="../media/image30.emf"/><Relationship Id="rId4" Type="http://schemas.openxmlformats.org/officeDocument/2006/relationships/image" Target="../media/image28.emf"/><Relationship Id="rId9"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9.e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18.emf"/><Relationship Id="rId4" Type="http://schemas.openxmlformats.org/officeDocument/2006/relationships/package" Target="../embeddings/Microsoft_Excel_Worksheet14.xlsx"/></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image" Target="../media/image18.emf"/><Relationship Id="rId4" Type="http://schemas.openxmlformats.org/officeDocument/2006/relationships/package" Target="../embeddings/Microsoft_Excel_Worksheet14.xlsx"/></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 Id="rId5" Type="http://schemas.openxmlformats.org/officeDocument/2006/relationships/image" Target="../media/image44.emf"/><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png"/><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emf"/><Relationship Id="rId7" Type="http://schemas.openxmlformats.org/officeDocument/2006/relationships/package" Target="../embeddings/Microsoft_Excel_Worksheet3.xlsx"/><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package" Target="../embeddings/Microsoft_Excel_Worksheet2.xlsx"/></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package" Target="../embeddings/Microsoft_Excel_Worksheet5.xlsx"/><Relationship Id="rId7" Type="http://schemas.openxmlformats.org/officeDocument/2006/relationships/package" Target="../embeddings/Microsoft_Excel_Worksheet6.xlsx"/><Relationship Id="rId2" Type="http://schemas.openxmlformats.org/officeDocument/2006/relationships/image" Target="../media/image9.emf"/><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package" Target="../embeddings/Microsoft_Excel_Worksheet3.xlsx"/><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7.emf"/><Relationship Id="rId7" Type="http://schemas.openxmlformats.org/officeDocument/2006/relationships/package" Target="../embeddings/Microsoft_Excel_Worksheet8.xlsx"/><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package" Target="../embeddings/Microsoft_Excel_Worksheet7.xlsx"/></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package" Target="../embeddings/Microsoft_Excel_Worksheet9.xlsx"/><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20.emf"/><Relationship Id="rId4" Type="http://schemas.openxmlformats.org/officeDocument/2006/relationships/package" Target="../embeddings/Microsoft_Excel_Worksheet10.xlsx"/></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p:txBody>
          <a:bodyPr vertOverflow="overflow" horzOverflow="overflow" vert="horz" wrap="square" lIns="91440" tIns="45720" rIns="91440" bIns="45720" numCol="1" spcCol="0" rtlCol="0" fromWordArt="0" anchor="ctr" anchorCtr="0" forceAA="0" compatLnSpc="0">
            <a:normAutofit fontScale="95000"/>
          </a:bodyPr>
          <a:lstStyle/>
          <a:p>
            <a:pPr>
              <a:defRPr/>
            </a:pPr>
            <a:r>
              <a:rPr lang="fr-FR" dirty="0"/>
              <a:t>TRAVAUX DE cONSTRUCTION SP</a:t>
            </a:r>
            <a:r>
              <a:rPr lang="fr-FR" sz="4400" dirty="0"/>
              <a:t>É</a:t>
            </a:r>
            <a:r>
              <a:rPr lang="fr-FR" dirty="0"/>
              <a:t>CIALIS</a:t>
            </a:r>
            <a:r>
              <a:rPr lang="fr-FR" sz="4400" dirty="0"/>
              <a:t>É</a:t>
            </a:r>
            <a:r>
              <a:rPr lang="fr-FR" dirty="0"/>
              <a:t>S</a:t>
            </a:r>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9" name="Image 8">
            <a:extLst>
              <a:ext uri="{FF2B5EF4-FFF2-40B4-BE49-F238E27FC236}">
                <a16:creationId xmlns:a16="http://schemas.microsoft.com/office/drawing/2014/main" id="{D20C6347-D1C5-6E82-F042-7BDABAF3B408}"/>
              </a:ext>
            </a:extLst>
          </p:cNvPr>
          <p:cNvPicPr>
            <a:picLocks noChangeAspect="1"/>
          </p:cNvPicPr>
          <p:nvPr/>
        </p:nvPicPr>
        <p:blipFill>
          <a:blip r:embed="rId2"/>
          <a:stretch>
            <a:fillRect/>
          </a:stretch>
        </p:blipFill>
        <p:spPr>
          <a:xfrm>
            <a:off x="157162" y="2204864"/>
            <a:ext cx="8829675" cy="1838325"/>
          </a:xfrm>
          <a:prstGeom prst="rect">
            <a:avLst/>
          </a:prstGeom>
        </p:spPr>
      </p:pic>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4" name="Objet 3"/>
                      <p:cNvPicPr>
                        <a:picLocks noChangeAspect="1" noChangeArrowheads="1"/>
                      </p:cNvPicPr>
                      <p:nvPr/>
                    </p:nvPicPr>
                    <p:blipFill>
                      <a:blip r:embed="rId5"/>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F98592C8-5D97-28E3-151C-D28A304F4E6D}"/>
              </a:ext>
            </a:extLst>
          </p:cNvPr>
          <p:cNvGraphicFramePr>
            <a:graphicFrameLocks noChangeAspect="1"/>
          </p:cNvGraphicFramePr>
          <p:nvPr>
            <p:extLst>
              <p:ext uri="{D42A27DB-BD31-4B8C-83A1-F6EECF244321}">
                <p14:modId xmlns:p14="http://schemas.microsoft.com/office/powerpoint/2010/main" val="2678761259"/>
              </p:ext>
            </p:extLst>
          </p:nvPr>
        </p:nvGraphicFramePr>
        <p:xfrm>
          <a:off x="2662084" y="820947"/>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20947"/>
                        <a:ext cx="5924550" cy="400050"/>
                      </a:xfrm>
                      <a:prstGeom prst="rect">
                        <a:avLst/>
                      </a:prstGeom>
                    </p:spPr>
                  </p:pic>
                </p:oleObj>
              </mc:Fallback>
            </mc:AlternateContent>
          </a:graphicData>
        </a:graphic>
      </p:graphicFrame>
    </p:spTree>
    <p:extLst>
      <p:ext uri="{BB962C8B-B14F-4D97-AF65-F5344CB8AC3E}">
        <p14:creationId xmlns:p14="http://schemas.microsoft.com/office/powerpoint/2010/main" val="93460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A15609-D1EA-467C-D904-6248F223030C}"/>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pic>
        <p:nvPicPr>
          <p:cNvPr id="7" name="Image 6">
            <a:extLst>
              <a:ext uri="{FF2B5EF4-FFF2-40B4-BE49-F238E27FC236}">
                <a16:creationId xmlns:a16="http://schemas.microsoft.com/office/drawing/2014/main" id="{AA296B13-8AD5-D943-3F6E-20364D2A1E89}"/>
              </a:ext>
            </a:extLst>
          </p:cNvPr>
          <p:cNvPicPr>
            <a:picLocks noChangeAspect="1"/>
          </p:cNvPicPr>
          <p:nvPr/>
        </p:nvPicPr>
        <p:blipFill>
          <a:blip r:embed="rId3"/>
          <a:stretch>
            <a:fillRect/>
          </a:stretch>
        </p:blipFill>
        <p:spPr>
          <a:xfrm>
            <a:off x="827584" y="1525027"/>
            <a:ext cx="7212193" cy="329213"/>
          </a:xfrm>
          <a:prstGeom prst="rect">
            <a:avLst/>
          </a:prstGeom>
        </p:spPr>
      </p:pic>
      <p:pic>
        <p:nvPicPr>
          <p:cNvPr id="12" name="Image 11">
            <a:extLst>
              <a:ext uri="{FF2B5EF4-FFF2-40B4-BE49-F238E27FC236}">
                <a16:creationId xmlns:a16="http://schemas.microsoft.com/office/drawing/2014/main" id="{80B1EC90-7859-B2C6-B1E8-28F5036A4DD3}"/>
              </a:ext>
            </a:extLst>
          </p:cNvPr>
          <p:cNvPicPr>
            <a:picLocks noChangeAspect="1"/>
          </p:cNvPicPr>
          <p:nvPr/>
        </p:nvPicPr>
        <p:blipFill>
          <a:blip r:embed="rId4"/>
          <a:stretch>
            <a:fillRect/>
          </a:stretch>
        </p:blipFill>
        <p:spPr>
          <a:xfrm>
            <a:off x="611560" y="4939539"/>
            <a:ext cx="5781675" cy="209550"/>
          </a:xfrm>
          <a:prstGeom prst="rect">
            <a:avLst/>
          </a:prstGeom>
        </p:spPr>
      </p:pic>
      <p:graphicFrame>
        <p:nvGraphicFramePr>
          <p:cNvPr id="15" name="Objet 14">
            <a:extLst>
              <a:ext uri="{FF2B5EF4-FFF2-40B4-BE49-F238E27FC236}">
                <a16:creationId xmlns:a16="http://schemas.microsoft.com/office/drawing/2014/main" id="{9C08F80D-967C-FA1B-BF94-34625E732E86}"/>
              </a:ext>
            </a:extLst>
          </p:cNvPr>
          <p:cNvGraphicFramePr>
            <a:graphicFrameLocks noChangeAspect="1"/>
          </p:cNvGraphicFramePr>
          <p:nvPr>
            <p:extLst>
              <p:ext uri="{D42A27DB-BD31-4B8C-83A1-F6EECF244321}">
                <p14:modId xmlns:p14="http://schemas.microsoft.com/office/powerpoint/2010/main" val="2960770653"/>
              </p:ext>
            </p:extLst>
          </p:nvPr>
        </p:nvGraphicFramePr>
        <p:xfrm>
          <a:off x="5134347" y="6572519"/>
          <a:ext cx="2517775" cy="173038"/>
        </p:xfrm>
        <a:graphic>
          <a:graphicData uri="http://schemas.openxmlformats.org/presentationml/2006/ole">
            <mc:AlternateContent xmlns:mc="http://schemas.openxmlformats.org/markup-compatibility/2006">
              <mc:Choice xmlns:v="urn:schemas-microsoft-com:vml" Requires="v">
                <p:oleObj name="Feuille de calcul" r:id="rId5" imgW="3057403" imgH="209654" progId="Excel.Sheet.12">
                  <p:embed/>
                </p:oleObj>
              </mc:Choice>
              <mc:Fallback>
                <p:oleObj name="Feuille de calcul" r:id="rId5" imgW="3057403" imgH="209654" progId="Excel.Sheet.12">
                  <p:embed/>
                  <p:pic>
                    <p:nvPicPr>
                      <p:cNvPr id="12" name="Objet 11">
                        <a:extLst>
                          <a:ext uri="{FF2B5EF4-FFF2-40B4-BE49-F238E27FC236}">
                            <a16:creationId xmlns:a16="http://schemas.microsoft.com/office/drawing/2014/main" id="{3B98C614-BD81-DA65-22B3-02AC14178F8E}"/>
                          </a:ext>
                        </a:extLst>
                      </p:cNvPr>
                      <p:cNvPicPr>
                        <a:picLocks noChangeAspect="1" noChangeArrowheads="1"/>
                      </p:cNvPicPr>
                      <p:nvPr/>
                    </p:nvPicPr>
                    <p:blipFill>
                      <a:blip r:embed="rId6"/>
                      <a:srcRect/>
                      <a:stretch>
                        <a:fillRect/>
                      </a:stretch>
                    </p:blipFill>
                    <p:spPr bwMode="auto">
                      <a:xfrm>
                        <a:off x="5134347" y="6572519"/>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a:extLst>
              <a:ext uri="{FF2B5EF4-FFF2-40B4-BE49-F238E27FC236}">
                <a16:creationId xmlns:a16="http://schemas.microsoft.com/office/drawing/2014/main" id="{68005B5F-F655-37D1-00B3-50C04C695D96}"/>
              </a:ext>
            </a:extLst>
          </p:cNvPr>
          <p:cNvSpPr txBox="1"/>
          <p:nvPr/>
        </p:nvSpPr>
        <p:spPr>
          <a:xfrm>
            <a:off x="6804248" y="4939539"/>
            <a:ext cx="2160240" cy="1615827"/>
          </a:xfrm>
          <a:prstGeom prst="rect">
            <a:avLst/>
          </a:prstGeom>
          <a:noFill/>
        </p:spPr>
        <p:txBody>
          <a:bodyPr wrap="square" rtlCol="0">
            <a:spAutoFit/>
          </a:bodyPr>
          <a:lstStyle/>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pic>
        <p:nvPicPr>
          <p:cNvPr id="17" name="Image 16">
            <a:extLst>
              <a:ext uri="{FF2B5EF4-FFF2-40B4-BE49-F238E27FC236}">
                <a16:creationId xmlns:a16="http://schemas.microsoft.com/office/drawing/2014/main" id="{1700E87A-75DD-1AD8-9329-292DB6627002}"/>
              </a:ext>
            </a:extLst>
          </p:cNvPr>
          <p:cNvPicPr>
            <a:picLocks noChangeAspect="1"/>
          </p:cNvPicPr>
          <p:nvPr/>
        </p:nvPicPr>
        <p:blipFill>
          <a:blip r:embed="rId7"/>
          <a:stretch>
            <a:fillRect/>
          </a:stretch>
        </p:blipFill>
        <p:spPr>
          <a:xfrm>
            <a:off x="215516" y="5168582"/>
            <a:ext cx="4257675" cy="1685925"/>
          </a:xfrm>
          <a:prstGeom prst="rect">
            <a:avLst/>
          </a:prstGeom>
        </p:spPr>
      </p:pic>
      <p:graphicFrame>
        <p:nvGraphicFramePr>
          <p:cNvPr id="3" name="Objet 2">
            <a:extLst>
              <a:ext uri="{FF2B5EF4-FFF2-40B4-BE49-F238E27FC236}">
                <a16:creationId xmlns:a16="http://schemas.microsoft.com/office/drawing/2014/main" id="{B94837F9-99AF-DB5F-2642-9499550F73A9}"/>
              </a:ext>
            </a:extLst>
          </p:cNvPr>
          <p:cNvGraphicFramePr>
            <a:graphicFrameLocks noChangeAspect="1"/>
          </p:cNvGraphicFramePr>
          <p:nvPr>
            <p:extLst>
              <p:ext uri="{D42A27DB-BD31-4B8C-83A1-F6EECF244321}">
                <p14:modId xmlns:p14="http://schemas.microsoft.com/office/powerpoint/2010/main" val="2678761259"/>
              </p:ext>
            </p:extLst>
          </p:nvPr>
        </p:nvGraphicFramePr>
        <p:xfrm>
          <a:off x="2662084" y="820947"/>
          <a:ext cx="5924550" cy="400050"/>
        </p:xfrm>
        <a:graphic>
          <a:graphicData uri="http://schemas.openxmlformats.org/presentationml/2006/ole">
            <mc:AlternateContent xmlns:mc="http://schemas.openxmlformats.org/markup-compatibility/2006">
              <mc:Choice xmlns:v="urn:schemas-microsoft-com:vml" Requires="v">
                <p:oleObj name="Worksheet" r:id="rId8" imgW="5924622" imgH="399965" progId="Excel.Sheet.12">
                  <p:embed/>
                </p:oleObj>
              </mc:Choice>
              <mc:Fallback>
                <p:oleObj name="Worksheet" r:id="rId8"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9"/>
                      <a:stretch>
                        <a:fillRect/>
                      </a:stretch>
                    </p:blipFill>
                    <p:spPr>
                      <a:xfrm>
                        <a:off x="2662084" y="820947"/>
                        <a:ext cx="5924550" cy="400050"/>
                      </a:xfrm>
                      <a:prstGeom prst="rect">
                        <a:avLst/>
                      </a:prstGeom>
                    </p:spPr>
                  </p:pic>
                </p:oleObj>
              </mc:Fallback>
            </mc:AlternateContent>
          </a:graphicData>
        </a:graphic>
      </p:graphicFrame>
      <p:pic>
        <p:nvPicPr>
          <p:cNvPr id="8" name="Image 7">
            <a:extLst>
              <a:ext uri="{FF2B5EF4-FFF2-40B4-BE49-F238E27FC236}">
                <a16:creationId xmlns:a16="http://schemas.microsoft.com/office/drawing/2014/main" id="{5FFA7E71-49DC-95F3-F814-7FFCE81CC58F}"/>
              </a:ext>
            </a:extLst>
          </p:cNvPr>
          <p:cNvPicPr>
            <a:picLocks noChangeAspect="1"/>
          </p:cNvPicPr>
          <p:nvPr/>
        </p:nvPicPr>
        <p:blipFill>
          <a:blip r:embed="rId10"/>
          <a:stretch>
            <a:fillRect/>
          </a:stretch>
        </p:blipFill>
        <p:spPr>
          <a:xfrm>
            <a:off x="1462087" y="2001477"/>
            <a:ext cx="6219825" cy="2790825"/>
          </a:xfrm>
          <a:prstGeom prst="rect">
            <a:avLst/>
          </a:prstGeom>
        </p:spPr>
      </p:pic>
    </p:spTree>
    <p:extLst>
      <p:ext uri="{BB962C8B-B14F-4D97-AF65-F5344CB8AC3E}">
        <p14:creationId xmlns:p14="http://schemas.microsoft.com/office/powerpoint/2010/main" val="27047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A15609-D1EA-467C-D904-6248F223030C}"/>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2" name="ZoneTexte 1">
            <a:extLst>
              <a:ext uri="{FF2B5EF4-FFF2-40B4-BE49-F238E27FC236}">
                <a16:creationId xmlns:a16="http://schemas.microsoft.com/office/drawing/2014/main" id="{ED093DB0-28C5-E757-CFED-75AA17E28963}"/>
              </a:ext>
            </a:extLst>
          </p:cNvPr>
          <p:cNvSpPr txBox="1"/>
          <p:nvPr/>
        </p:nvSpPr>
        <p:spPr>
          <a:xfrm>
            <a:off x="1187624" y="1628800"/>
            <a:ext cx="756084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accidents du travail des intérimaires (2021)</a:t>
            </a:r>
          </a:p>
        </p:txBody>
      </p:sp>
      <p:sp>
        <p:nvSpPr>
          <p:cNvPr id="4" name="ZoneTexte 3">
            <a:extLst>
              <a:ext uri="{FF2B5EF4-FFF2-40B4-BE49-F238E27FC236}">
                <a16:creationId xmlns:a16="http://schemas.microsoft.com/office/drawing/2014/main" id="{4F1F883E-086C-3093-653B-202969292656}"/>
              </a:ext>
            </a:extLst>
          </p:cNvPr>
          <p:cNvSpPr txBox="1"/>
          <p:nvPr/>
        </p:nvSpPr>
        <p:spPr>
          <a:xfrm>
            <a:off x="2554343" y="824733"/>
            <a:ext cx="5328592" cy="707886"/>
          </a:xfrm>
          <a:prstGeom prst="rect">
            <a:avLst/>
          </a:prstGeom>
          <a:noFill/>
        </p:spPr>
        <p:txBody>
          <a:bodyPr wrap="square" rtlCol="0">
            <a:spAutoFit/>
          </a:bodyPr>
          <a:lstStyle/>
          <a:p>
            <a:r>
              <a:rPr lang="fr-FR" sz="1000" i="1" dirty="0"/>
              <a:t>Source : Carsat Rhône-Alpes – Carsat Auvergne - SNTRP  (AT) et DARES-Pôle Emploi (intérim) 2021</a:t>
            </a:r>
          </a:p>
          <a:p>
            <a:r>
              <a:rPr lang="fr-FR" sz="1000" i="1" dirty="0"/>
              <a:t>Champ : établissements et salariés du régime général et effectifs intérimaires sur 5 jours retenus en fin d'année , Auvergne-Rhône-Alpes								</a:t>
            </a:r>
          </a:p>
        </p:txBody>
      </p:sp>
      <p:sp>
        <p:nvSpPr>
          <p:cNvPr id="9" name="ZoneTexte 8">
            <a:extLst>
              <a:ext uri="{FF2B5EF4-FFF2-40B4-BE49-F238E27FC236}">
                <a16:creationId xmlns:a16="http://schemas.microsoft.com/office/drawing/2014/main" id="{52E340D1-FD71-A3AB-6A09-C61BA747AAF5}"/>
              </a:ext>
            </a:extLst>
          </p:cNvPr>
          <p:cNvSpPr txBox="1"/>
          <p:nvPr/>
        </p:nvSpPr>
        <p:spPr>
          <a:xfrm>
            <a:off x="6228184" y="4112443"/>
            <a:ext cx="2664296" cy="492443"/>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p:txBody>
      </p:sp>
      <p:pic>
        <p:nvPicPr>
          <p:cNvPr id="10" name="Image 9">
            <a:extLst>
              <a:ext uri="{FF2B5EF4-FFF2-40B4-BE49-F238E27FC236}">
                <a16:creationId xmlns:a16="http://schemas.microsoft.com/office/drawing/2014/main" id="{7053998F-A575-6CA6-9936-CF49B0021B12}"/>
              </a:ext>
            </a:extLst>
          </p:cNvPr>
          <p:cNvPicPr>
            <a:picLocks noChangeAspect="1"/>
          </p:cNvPicPr>
          <p:nvPr/>
        </p:nvPicPr>
        <p:blipFill>
          <a:blip r:embed="rId3"/>
          <a:stretch>
            <a:fillRect/>
          </a:stretch>
        </p:blipFill>
        <p:spPr>
          <a:xfrm>
            <a:off x="962025" y="2414652"/>
            <a:ext cx="7219950" cy="1123950"/>
          </a:xfrm>
          <a:prstGeom prst="rect">
            <a:avLst/>
          </a:prstGeom>
        </p:spPr>
      </p:pic>
      <p:pic>
        <p:nvPicPr>
          <p:cNvPr id="3" name="Image 2">
            <a:extLst>
              <a:ext uri="{FF2B5EF4-FFF2-40B4-BE49-F238E27FC236}">
                <a16:creationId xmlns:a16="http://schemas.microsoft.com/office/drawing/2014/main" id="{47310555-BF61-D7A2-E861-789DC2FB5D87}"/>
              </a:ext>
            </a:extLst>
          </p:cNvPr>
          <p:cNvPicPr>
            <a:picLocks noChangeAspect="1"/>
          </p:cNvPicPr>
          <p:nvPr/>
        </p:nvPicPr>
        <p:blipFill>
          <a:blip r:embed="rId4"/>
          <a:stretch>
            <a:fillRect/>
          </a:stretch>
        </p:blipFill>
        <p:spPr>
          <a:xfrm>
            <a:off x="968921" y="3538602"/>
            <a:ext cx="6370872" cy="469433"/>
          </a:xfrm>
          <a:prstGeom prst="rect">
            <a:avLst/>
          </a:prstGeom>
        </p:spPr>
      </p:pic>
    </p:spTree>
    <p:extLst>
      <p:ext uri="{BB962C8B-B14F-4D97-AF65-F5344CB8AC3E}">
        <p14:creationId xmlns:p14="http://schemas.microsoft.com/office/powerpoint/2010/main" val="305209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2" name="Image 1">
            <a:extLst>
              <a:ext uri="{FF2B5EF4-FFF2-40B4-BE49-F238E27FC236}">
                <a16:creationId xmlns:a16="http://schemas.microsoft.com/office/drawing/2014/main" id="{DF88E078-80E3-CFB7-270B-44E624B4EDEF}"/>
              </a:ext>
            </a:extLst>
          </p:cNvPr>
          <p:cNvPicPr>
            <a:picLocks noChangeAspect="1"/>
          </p:cNvPicPr>
          <p:nvPr/>
        </p:nvPicPr>
        <p:blipFill>
          <a:blip r:embed="rId5"/>
          <a:stretch>
            <a:fillRect/>
          </a:stretch>
        </p:blipFill>
        <p:spPr>
          <a:xfrm>
            <a:off x="899590" y="2064242"/>
            <a:ext cx="6086475" cy="1057275"/>
          </a:xfrm>
          <a:prstGeom prst="rect">
            <a:avLst/>
          </a:prstGeom>
        </p:spPr>
      </p:pic>
      <p:pic>
        <p:nvPicPr>
          <p:cNvPr id="3" name="Image 2">
            <a:extLst>
              <a:ext uri="{FF2B5EF4-FFF2-40B4-BE49-F238E27FC236}">
                <a16:creationId xmlns:a16="http://schemas.microsoft.com/office/drawing/2014/main" id="{2BE32BD8-20BB-01A5-E6BA-112294873510}"/>
              </a:ext>
            </a:extLst>
          </p:cNvPr>
          <p:cNvPicPr>
            <a:picLocks noChangeAspect="1"/>
          </p:cNvPicPr>
          <p:nvPr/>
        </p:nvPicPr>
        <p:blipFill>
          <a:blip r:embed="rId6"/>
          <a:stretch>
            <a:fillRect/>
          </a:stretch>
        </p:blipFill>
        <p:spPr>
          <a:xfrm>
            <a:off x="899590" y="3259744"/>
            <a:ext cx="6086475" cy="1571625"/>
          </a:xfrm>
          <a:prstGeom prst="rect">
            <a:avLst/>
          </a:prstGeom>
        </p:spPr>
      </p:pic>
      <p:pic>
        <p:nvPicPr>
          <p:cNvPr id="13" name="Image 12">
            <a:extLst>
              <a:ext uri="{FF2B5EF4-FFF2-40B4-BE49-F238E27FC236}">
                <a16:creationId xmlns:a16="http://schemas.microsoft.com/office/drawing/2014/main" id="{50CD1115-3B7D-433D-F6F0-3812AF1743E9}"/>
              </a:ext>
            </a:extLst>
          </p:cNvPr>
          <p:cNvPicPr>
            <a:picLocks noChangeAspect="1"/>
          </p:cNvPicPr>
          <p:nvPr/>
        </p:nvPicPr>
        <p:blipFill>
          <a:blip r:embed="rId7"/>
          <a:stretch>
            <a:fillRect/>
          </a:stretch>
        </p:blipFill>
        <p:spPr>
          <a:xfrm>
            <a:off x="0" y="5016690"/>
            <a:ext cx="9144000" cy="1066800"/>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29309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EDEC0278-2239-DF3C-5C7B-59135DF67673}"/>
              </a:ext>
            </a:extLst>
          </p:cNvPr>
          <p:cNvPicPr>
            <a:picLocks noChangeAspect="1"/>
          </p:cNvPicPr>
          <p:nvPr/>
        </p:nvPicPr>
        <p:blipFill>
          <a:blip r:embed="rId7"/>
          <a:stretch>
            <a:fillRect/>
          </a:stretch>
        </p:blipFill>
        <p:spPr>
          <a:xfrm>
            <a:off x="-11942" y="1986087"/>
            <a:ext cx="9144000" cy="1439333"/>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97D5A8F-56CD-95DB-F3CC-6AEA97EDF307}"/>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7" name="Image 6">
            <a:extLst>
              <a:ext uri="{FF2B5EF4-FFF2-40B4-BE49-F238E27FC236}">
                <a16:creationId xmlns:a16="http://schemas.microsoft.com/office/drawing/2014/main" id="{5D631663-400B-D1D1-749E-D9E1B707CB9D}"/>
              </a:ext>
            </a:extLst>
          </p:cNvPr>
          <p:cNvPicPr>
            <a:picLocks noChangeAspect="1"/>
          </p:cNvPicPr>
          <p:nvPr/>
        </p:nvPicPr>
        <p:blipFill>
          <a:blip r:embed="rId3"/>
          <a:stretch>
            <a:fillRect/>
          </a:stretch>
        </p:blipFill>
        <p:spPr>
          <a:xfrm>
            <a:off x="2915816" y="836712"/>
            <a:ext cx="4257675" cy="400050"/>
          </a:xfrm>
          <a:prstGeom prst="rect">
            <a:avLst/>
          </a:prstGeom>
        </p:spPr>
      </p:pic>
      <p:sp>
        <p:nvSpPr>
          <p:cNvPr id="9" name="ZoneTexte 8">
            <a:extLst>
              <a:ext uri="{FF2B5EF4-FFF2-40B4-BE49-F238E27FC236}">
                <a16:creationId xmlns:a16="http://schemas.microsoft.com/office/drawing/2014/main" id="{820F0074-5548-CED7-26E4-514406A4491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maladies professionnelles par âge</a:t>
            </a:r>
            <a:endParaRPr lang="fr-FR" dirty="0"/>
          </a:p>
        </p:txBody>
      </p:sp>
      <p:graphicFrame>
        <p:nvGraphicFramePr>
          <p:cNvPr id="10" name="Objet 9">
            <a:extLst>
              <a:ext uri="{FF2B5EF4-FFF2-40B4-BE49-F238E27FC236}">
                <a16:creationId xmlns:a16="http://schemas.microsoft.com/office/drawing/2014/main" id="{417DB352-A7C6-C8F1-0C37-D992004C6BE4}"/>
              </a:ext>
            </a:extLst>
          </p:cNvPr>
          <p:cNvGraphicFramePr>
            <a:graphicFrameLocks noChangeAspect="1"/>
          </p:cNvGraphicFramePr>
          <p:nvPr>
            <p:extLst>
              <p:ext uri="{D42A27DB-BD31-4B8C-83A1-F6EECF244321}">
                <p14:modId xmlns:p14="http://schemas.microsoft.com/office/powerpoint/2010/main" val="248527000"/>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a:extLst>
                          <a:ext uri="{FF2B5EF4-FFF2-40B4-BE49-F238E27FC236}">
                            <a16:creationId xmlns:a16="http://schemas.microsoft.com/office/drawing/2014/main" id="{08D5E6C1-83E0-78B2-FA2B-293FC1CA7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a:extLst>
              <a:ext uri="{FF2B5EF4-FFF2-40B4-BE49-F238E27FC236}">
                <a16:creationId xmlns:a16="http://schemas.microsoft.com/office/drawing/2014/main" id="{6B916F39-3B58-B342-2DF5-141455C8F433}"/>
              </a:ext>
            </a:extLst>
          </p:cNvPr>
          <p:cNvPicPr>
            <a:picLocks noChangeAspect="1"/>
          </p:cNvPicPr>
          <p:nvPr/>
        </p:nvPicPr>
        <p:blipFill>
          <a:blip r:embed="rId6"/>
          <a:stretch>
            <a:fillRect/>
          </a:stretch>
        </p:blipFill>
        <p:spPr>
          <a:xfrm>
            <a:off x="190500" y="2377191"/>
            <a:ext cx="8763000" cy="2686050"/>
          </a:xfrm>
          <a:prstGeom prst="rect">
            <a:avLst/>
          </a:prstGeom>
        </p:spPr>
      </p:pic>
    </p:spTree>
    <p:extLst>
      <p:ext uri="{BB962C8B-B14F-4D97-AF65-F5344CB8AC3E}">
        <p14:creationId xmlns:p14="http://schemas.microsoft.com/office/powerpoint/2010/main" val="78823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pic>
        <p:nvPicPr>
          <p:cNvPr id="8" name="Image 7">
            <a:extLst>
              <a:ext uri="{FF2B5EF4-FFF2-40B4-BE49-F238E27FC236}">
                <a16:creationId xmlns:a16="http://schemas.microsoft.com/office/drawing/2014/main" id="{B568ECFD-FECE-3E24-80ED-7AE9E2D5D181}"/>
              </a:ext>
            </a:extLst>
          </p:cNvPr>
          <p:cNvPicPr>
            <a:picLocks noChangeAspect="1"/>
          </p:cNvPicPr>
          <p:nvPr/>
        </p:nvPicPr>
        <p:blipFill>
          <a:blip r:embed="rId4"/>
          <a:stretch>
            <a:fillRect/>
          </a:stretch>
        </p:blipFill>
        <p:spPr>
          <a:xfrm>
            <a:off x="1133989" y="2996952"/>
            <a:ext cx="6943725" cy="13335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5"/>
          <a:stretch>
            <a:fillRect/>
          </a:stretch>
        </p:blipFill>
        <p:spPr>
          <a:xfrm>
            <a:off x="1160616" y="4725144"/>
            <a:ext cx="4543425" cy="209550"/>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EC7FBD7-FA8C-2BDA-A14A-ADC82FF4076E}"/>
              </a:ext>
            </a:extLst>
          </p:cNvPr>
          <p:cNvPicPr>
            <a:picLocks noChangeAspect="1"/>
          </p:cNvPicPr>
          <p:nvPr/>
        </p:nvPicPr>
        <p:blipFill>
          <a:blip r:embed="rId2"/>
          <a:stretch>
            <a:fillRect/>
          </a:stretch>
        </p:blipFill>
        <p:spPr>
          <a:xfrm>
            <a:off x="1187624" y="2204864"/>
            <a:ext cx="6248400" cy="1152525"/>
          </a:xfrm>
          <a:prstGeom prst="rect">
            <a:avLst/>
          </a:prstGeom>
        </p:spPr>
      </p:pic>
      <p:sp>
        <p:nvSpPr>
          <p:cNvPr id="6" name="ZoneTexte 5">
            <a:extLst>
              <a:ext uri="{FF2B5EF4-FFF2-40B4-BE49-F238E27FC236}">
                <a16:creationId xmlns:a16="http://schemas.microsoft.com/office/drawing/2014/main" id="{1D541085-4C99-1DE6-2819-FB047224A8F1}"/>
              </a:ext>
            </a:extLst>
          </p:cNvPr>
          <p:cNvSpPr txBox="1"/>
          <p:nvPr/>
        </p:nvSpPr>
        <p:spPr>
          <a:xfrm>
            <a:off x="827584" y="1700808"/>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taux d’inaptitude</a:t>
            </a:r>
            <a:endParaRPr lang="fr-FR" dirty="0"/>
          </a:p>
        </p:txBody>
      </p:sp>
      <p:pic>
        <p:nvPicPr>
          <p:cNvPr id="7" name="Image 6">
            <a:extLst>
              <a:ext uri="{FF2B5EF4-FFF2-40B4-BE49-F238E27FC236}">
                <a16:creationId xmlns:a16="http://schemas.microsoft.com/office/drawing/2014/main" id="{4D25CA31-E476-8589-878E-61B831C96B2C}"/>
              </a:ext>
            </a:extLst>
          </p:cNvPr>
          <p:cNvPicPr>
            <a:picLocks noChangeAspect="1"/>
          </p:cNvPicPr>
          <p:nvPr/>
        </p:nvPicPr>
        <p:blipFill>
          <a:blip r:embed="rId3"/>
          <a:stretch>
            <a:fillRect/>
          </a:stretch>
        </p:blipFill>
        <p:spPr>
          <a:xfrm>
            <a:off x="1190625" y="3789040"/>
            <a:ext cx="6762750" cy="1962150"/>
          </a:xfrm>
          <a:prstGeom prst="rect">
            <a:avLst/>
          </a:prstGeom>
        </p:spPr>
      </p:pic>
      <p:pic>
        <p:nvPicPr>
          <p:cNvPr id="8" name="Image 7">
            <a:extLst>
              <a:ext uri="{FF2B5EF4-FFF2-40B4-BE49-F238E27FC236}">
                <a16:creationId xmlns:a16="http://schemas.microsoft.com/office/drawing/2014/main" id="{9E6D8B0E-A8E4-A63A-3924-FB11234ACC43}"/>
              </a:ext>
            </a:extLst>
          </p:cNvPr>
          <p:cNvPicPr>
            <a:picLocks noChangeAspect="1"/>
          </p:cNvPicPr>
          <p:nvPr/>
        </p:nvPicPr>
        <p:blipFill>
          <a:blip r:embed="rId4"/>
          <a:stretch>
            <a:fillRect/>
          </a:stretch>
        </p:blipFill>
        <p:spPr>
          <a:xfrm>
            <a:off x="5430624" y="6177178"/>
            <a:ext cx="2540508" cy="195072"/>
          </a:xfrm>
          <a:prstGeom prst="rect">
            <a:avLst/>
          </a:prstGeom>
        </p:spPr>
      </p:pic>
      <p:pic>
        <p:nvPicPr>
          <p:cNvPr id="10" name="Image 9">
            <a:extLst>
              <a:ext uri="{FF2B5EF4-FFF2-40B4-BE49-F238E27FC236}">
                <a16:creationId xmlns:a16="http://schemas.microsoft.com/office/drawing/2014/main" id="{8FBD4019-C9A0-01AE-9C65-E5589A83D574}"/>
              </a:ext>
            </a:extLst>
          </p:cNvPr>
          <p:cNvPicPr>
            <a:picLocks noChangeAspect="1"/>
          </p:cNvPicPr>
          <p:nvPr/>
        </p:nvPicPr>
        <p:blipFill>
          <a:blip r:embed="rId5"/>
          <a:stretch>
            <a:fillRect/>
          </a:stretch>
        </p:blipFill>
        <p:spPr>
          <a:xfrm>
            <a:off x="1187624" y="5934927"/>
            <a:ext cx="4543425" cy="209550"/>
          </a:xfrm>
          <a:prstGeom prst="rect">
            <a:avLst/>
          </a:prstGeom>
        </p:spPr>
      </p:pic>
    </p:spTree>
    <p:extLst>
      <p:ext uri="{BB962C8B-B14F-4D97-AF65-F5344CB8AC3E}">
        <p14:creationId xmlns:p14="http://schemas.microsoft.com/office/powerpoint/2010/main" val="411289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376F96E-7AF3-0FEC-2A03-AF4F3A80A2D4}"/>
              </a:ext>
            </a:extLst>
          </p:cNvPr>
          <p:cNvSpPr txBox="1">
            <a:spLocks noChangeAspect="1"/>
          </p:cNvSpPr>
          <p:nvPr/>
        </p:nvSpPr>
        <p:spPr>
          <a:xfrm>
            <a:off x="827585" y="1479813"/>
            <a:ext cx="7776863" cy="5328000"/>
          </a:xfrm>
          <a:prstGeom prst="rect">
            <a:avLst/>
          </a:prstGeom>
          <a:solidFill>
            <a:schemeClr val="bg1">
              <a:lumMod val="85000"/>
            </a:schemeClr>
          </a:solidFill>
        </p:spPr>
        <p:txBody>
          <a:bodyPr wrap="square" numCol="2" spcCol="360000" rtlCol="0">
            <a:noAutofit/>
          </a:bodyPr>
          <a:lstStyle/>
          <a:p>
            <a:pPr algn="just">
              <a:lnSpc>
                <a:spcPct val="114000"/>
              </a:lnSpc>
            </a:pPr>
            <a:r>
              <a:rPr lang="fr-FR" sz="1100" dirty="0"/>
              <a:t>Avec plus de 136 000 salarié.es en région Auvergne-Rhône-Alpes en 2020, le secteur des travaux de construction spécialisés (maçonnerie, gros œuvre, second œuvre) est le 6ème employeur de la région. Il est composé d’une très forte majorité d’hommes (87%) et de salarié.es plus jeunes qu’en moyenne régionale (56% ont moins de 40 ans contre 49%). Il se caractérise par le fait qu’il est le 1</a:t>
            </a:r>
            <a:r>
              <a:rPr lang="fr-FR" sz="1100" baseline="30000" dirty="0"/>
              <a:t>er</a:t>
            </a:r>
            <a:r>
              <a:rPr lang="fr-FR" sz="1100" dirty="0"/>
              <a:t> employeur en nombre d’intérimaires, représentant 13% de l’emploi intérimaire, soit plus du double de son poids dans l’emploi total. Il est également le 4ème employeur en apprentissage. Les apprenti.es représentent en effet 6,2% des emplois dans le secteur.</a:t>
            </a:r>
          </a:p>
          <a:p>
            <a:pPr algn="just">
              <a:lnSpc>
                <a:spcPct val="114000"/>
              </a:lnSpc>
            </a:pPr>
            <a:endParaRPr lang="fr-FR" sz="1100" dirty="0">
              <a:solidFill>
                <a:srgbClr val="FF0000"/>
              </a:solidFill>
            </a:endParaRPr>
          </a:p>
          <a:p>
            <a:pPr algn="just">
              <a:lnSpc>
                <a:spcPct val="114000"/>
              </a:lnSpc>
            </a:pPr>
            <a:r>
              <a:rPr lang="fr-FR" sz="1200" b="1" dirty="0"/>
              <a:t>Un cumul de contraintes physiques récurrentes et une forte exposition aux agents chimiques dans le secteur</a:t>
            </a:r>
          </a:p>
          <a:p>
            <a:pPr algn="just">
              <a:lnSpc>
                <a:spcPct val="114000"/>
              </a:lnSpc>
            </a:pPr>
            <a:endParaRPr lang="fr-FR" sz="1100" dirty="0"/>
          </a:p>
          <a:p>
            <a:pPr algn="just">
              <a:lnSpc>
                <a:spcPct val="114000"/>
              </a:lnSpc>
            </a:pPr>
            <a:r>
              <a:rPr lang="fr-FR" sz="1100" dirty="0"/>
              <a:t>Dans un ensemble formé avec la construction de bâtiments résidentiels et non résidentiels et le génie civil, les salarié.es sont exposé.es à plus de 90% aux contraintes physiques (contraintes posturales et articulaires…), de temps de travail (dépassement de l’horaire officiel…) et de rythme de travail (rythme imposé, obligation de se dépêcher…). Le secteur se caractérise en particulier par le cumul de contraintes physiques. 72% des salarié.es en cumulent au moins 3 contre 37% tous secteurs confondus. Parmi elles, on retrouve les contraintes posturales et articulaires (82% des salariés), les nuisances sonores (67%),</a:t>
            </a:r>
          </a:p>
          <a:p>
            <a:pPr algn="just">
              <a:lnSpc>
                <a:spcPct val="114000"/>
              </a:lnSpc>
            </a:pPr>
            <a:r>
              <a:rPr lang="fr-FR" sz="1100" dirty="0"/>
              <a:t>la manutention manuelle de charges (59%)… Il se caractérise également par l’exposition des salarié.es aux agents chimiques (60% contre 33% tous secteurs confondus) et pour plus d’un tiers des salarié.es du secteur à des produits cancérogènes. </a:t>
            </a:r>
          </a:p>
          <a:p>
            <a:pPr algn="just">
              <a:lnSpc>
                <a:spcPct val="114000"/>
              </a:lnSpc>
            </a:pPr>
            <a:r>
              <a:rPr lang="fr-FR" sz="1100" dirty="0"/>
              <a:t>Les ouvrier.es qualifié.es (OQ) ou non qualifié.es (ONQ) du gros œuvre, second œuvre et des travaux publics occupent l’essentiel des emplois. D’après les données nationales, l’exposition de ces catégories aux contraintes posturales et articulaires, aux nuisances sonores et aux agents chimiques est très forte, en particulier pour les ouvrier.es qualifié.es du gros œuvre et celles-ceux du béton et travaux publics qui sont tou.te.s exposé.es aux contraintes posturales et articulaires et pour 9 salarié.es sur 10 aux nuisances sonores. Ces expositions se déroulent souvent dans un contexte de rythme de travail imposé. C’est le cas de 93% des OQ du béton et travaux publics et de 84% des ONQ du gros œuvre.</a:t>
            </a:r>
          </a:p>
          <a:p>
            <a:pPr algn="just">
              <a:lnSpc>
                <a:spcPct val="114000"/>
              </a:lnSpc>
            </a:pPr>
            <a:endParaRPr lang="fr-FR" sz="1100" dirty="0">
              <a:solidFill>
                <a:srgbClr val="FF0000"/>
              </a:solidFill>
            </a:endParaRPr>
          </a:p>
          <a:p>
            <a:pPr algn="just">
              <a:lnSpc>
                <a:spcPct val="114000"/>
              </a:lnSpc>
            </a:pPr>
            <a:r>
              <a:rPr lang="fr-FR" sz="1200" b="1" dirty="0"/>
              <a:t>Une forte présence des accidents du travail et maladies professionnelles mais une amélioration depuis 2012</a:t>
            </a:r>
          </a:p>
          <a:p>
            <a:pPr algn="just">
              <a:lnSpc>
                <a:spcPct val="114000"/>
              </a:lnSpc>
            </a:pPr>
            <a:endParaRPr lang="fr-FR" sz="1100" dirty="0"/>
          </a:p>
          <a:p>
            <a:pPr algn="just">
              <a:lnSpc>
                <a:spcPct val="114000"/>
              </a:lnSpc>
            </a:pPr>
            <a:r>
              <a:rPr lang="fr-FR" sz="1100" dirty="0"/>
              <a:t>En 2019, 10 601 accidents du travail (AT) imputables au secteur des travaux de construction spécialisés ont fait l’objet d’une 1</a:t>
            </a:r>
            <a:r>
              <a:rPr lang="fr-FR" sz="1100" baseline="30000" dirty="0"/>
              <a:t>ère</a:t>
            </a:r>
            <a:r>
              <a:rPr lang="fr-FR" sz="1100" dirty="0"/>
              <a:t> indemnisation. Cela place le secteur en 3</a:t>
            </a:r>
            <a:r>
              <a:rPr lang="fr-FR" sz="1100" baseline="30000" dirty="0"/>
              <a:t>ème</a:t>
            </a:r>
            <a:r>
              <a:rPr lang="fr-FR" sz="1100" dirty="0"/>
              <a:t> position parmi ceux d’au moins 10 000 salarié.es où la part des accidents ramenés aux heures de travail est la plus élevée en région (taux de fréquence (TF) = 41,6 contre 23 en moyenne régionale). </a:t>
            </a:r>
          </a:p>
        </p:txBody>
      </p:sp>
      <p:pic>
        <p:nvPicPr>
          <p:cNvPr id="2" name="Image 1">
            <a:extLst>
              <a:ext uri="{FF2B5EF4-FFF2-40B4-BE49-F238E27FC236}">
                <a16:creationId xmlns:a16="http://schemas.microsoft.com/office/drawing/2014/main" id="{4EDF1F45-75BF-93FD-FA37-4E96AB1254CD}"/>
              </a:ext>
            </a:extLst>
          </p:cNvPr>
          <p:cNvPicPr>
            <a:picLocks noChangeAspect="1"/>
          </p:cNvPicPr>
          <p:nvPr/>
        </p:nvPicPr>
        <p:blipFill>
          <a:blip r:embed="rId2"/>
          <a:stretch>
            <a:fillRect/>
          </a:stretch>
        </p:blipFill>
        <p:spPr>
          <a:xfrm>
            <a:off x="2843808" y="188640"/>
            <a:ext cx="5255207" cy="499915"/>
          </a:xfrm>
          <a:prstGeom prst="rect">
            <a:avLst/>
          </a:prstGeom>
        </p:spPr>
      </p:pic>
    </p:spTree>
    <p:extLst>
      <p:ext uri="{BB962C8B-B14F-4D97-AF65-F5344CB8AC3E}">
        <p14:creationId xmlns:p14="http://schemas.microsoft.com/office/powerpoint/2010/main" val="59831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03B9F4C-C2BB-C4CB-CA4C-2E196BE3ADBB}"/>
              </a:ext>
            </a:extLst>
          </p:cNvPr>
          <p:cNvSpPr txBox="1">
            <a:spLocks/>
          </p:cNvSpPr>
          <p:nvPr/>
        </p:nvSpPr>
        <p:spPr>
          <a:xfrm>
            <a:off x="827584" y="1447789"/>
            <a:ext cx="8100000" cy="5485412"/>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Dans ce secteur à très forte dominante masculine, ce sont les hommes qui concentrent près de la totalité des AT. La forte fréquence des AT les concernent donc exclusivement et elle est au plus haut pour ceux de moins de 30 ans. Par ailleurs, les intérimaires du secteur ont nettement plus fréquemment des AT. En 2021, ils représentent 81,4 AT pour mille salarié.es contre 62,3 pour les autres. </a:t>
            </a:r>
          </a:p>
          <a:p>
            <a:pPr algn="just">
              <a:lnSpc>
                <a:spcPct val="114000"/>
              </a:lnSpc>
            </a:pPr>
            <a:r>
              <a:rPr lang="fr-FR" sz="1100" dirty="0"/>
              <a:t>Le secteur se caractérise aussi par la gravité des AT. La part des jours d’arrêt occasionnés par les AT est pratiquement le double de la moyenne régionale (taux de gravité (TG) =3,2 contre 1,7). Mais ce sont les séquelles physiques permanentes qui distinguent le secteur. Avec une part de 38,4 contre 16,3 en moyenne régionale,  le secteur se situe dans les 3 secteurs en générant le plus suite à un AT, avec les transports terrestres et par conduite et les services relatifs aux bâtiments et aménagement paysager. Cet indice de gravité est nettement supérieur pour les salariés de 40 ans et plus et même le plus élevé tous secteurs confondus pour ceux de 60 ans et plus. Les établissements de 10 à 49 salarié.es sont ceux où le taux de fréquence et l’indice de gravité sont les plus élevés (TF= 49,4 et IG = 41,6).</a:t>
            </a:r>
          </a:p>
          <a:p>
            <a:pPr algn="just">
              <a:lnSpc>
                <a:spcPct val="114000"/>
              </a:lnSpc>
            </a:pPr>
            <a:r>
              <a:rPr lang="fr-FR" sz="1100" dirty="0"/>
              <a:t>Par rapport à l’année 2016, la situation s’est améliorée dans le secteur, poursuivant la tendance observée depuis 2012. Le nombre d’AT a reculé de 1%. Si l’on ramène ce volume aux heures salariées, la baisse est de 1,9 point. Toutes les tranches d’âge de salarié.es sont concernées par cette diminution. La part des séquelles physiques permanentes engendrées par les AT a reculé de manière similaire (-3,2 points) et ce quelle que soit la taille d’établissement. </a:t>
            </a:r>
          </a:p>
          <a:p>
            <a:pPr algn="just">
              <a:lnSpc>
                <a:spcPct val="114000"/>
              </a:lnSpc>
            </a:pPr>
            <a:r>
              <a:rPr lang="fr-FR" sz="1100" dirty="0"/>
              <a:t>Le secteur des travaux de construction spécialisés est aussi le secteur générant le plus de maladies professionnelles (MP), avec 753 MP en 2019, soit 13% de l’ensemble des MP de la région alors qu’il représente 5% de l’emploi salarié. Les MP relèvent très fortement de troubles </a:t>
            </a:r>
            <a:r>
              <a:rPr lang="fr-FR" sz="1100" dirty="0" err="1"/>
              <a:t>musculo-squelettiques</a:t>
            </a:r>
            <a:r>
              <a:rPr lang="fr-FR" sz="1100" dirty="0"/>
              <a:t> et concernent presque exclusivement les hommes. Par rapport à l’année 2016, le nombre de MP a augmenté de 20% et le nombre de jours d’arrêt occasionnés de 26% après une précédente hausse entre 2012 et 2016. Cette augmentation concerne toutes les tranches d’âge de salariés.</a:t>
            </a:r>
          </a:p>
          <a:p>
            <a:pPr algn="just">
              <a:lnSpc>
                <a:spcPct val="114000"/>
              </a:lnSpc>
            </a:pPr>
            <a:endParaRPr lang="fr-FR" sz="1100" dirty="0"/>
          </a:p>
          <a:p>
            <a:pPr algn="just">
              <a:lnSpc>
                <a:spcPct val="114000"/>
              </a:lnSpc>
            </a:pPr>
            <a:r>
              <a:rPr lang="fr-FR" sz="1200" b="1" dirty="0"/>
              <a:t>Premier secteur d’où proviennent les inscriptions pour inaptitude pour les hommes</a:t>
            </a:r>
          </a:p>
          <a:p>
            <a:endParaRPr lang="fr-FR" sz="1200" dirty="0"/>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au travers des inscriptions à France Travail suite à licenciement pour ce motif générées par un secteur d’activité. </a:t>
            </a:r>
          </a:p>
          <a:p>
            <a:pPr algn="just">
              <a:lnSpc>
                <a:spcPct val="114000"/>
              </a:lnSpc>
            </a:pPr>
            <a:r>
              <a:rPr lang="fr-FR" sz="1100" dirty="0"/>
              <a:t>En 2021, 864 salarié.es en provenance du secteur des travaux de construction spécialisés se sont inscrit.es à France Travail suite à une inaptitude. Il s’agit du 1</a:t>
            </a:r>
            <a:r>
              <a:rPr lang="fr-FR" sz="1100" baseline="30000" dirty="0"/>
              <a:t>er</a:t>
            </a:r>
            <a:r>
              <a:rPr lang="fr-FR" sz="1100" dirty="0"/>
              <a:t> secteur d’où proviennent les inscriptions pour inaptitude des hommes. Globalement, le nombre d’inscriptions a reculé de 5% par rapport à 2019, mais dans un</a:t>
            </a:r>
          </a:p>
        </p:txBody>
      </p:sp>
      <p:pic>
        <p:nvPicPr>
          <p:cNvPr id="2" name="Image 1">
            <a:extLst>
              <a:ext uri="{FF2B5EF4-FFF2-40B4-BE49-F238E27FC236}">
                <a16:creationId xmlns:a16="http://schemas.microsoft.com/office/drawing/2014/main" id="{0C2157AE-0983-3C44-0F99-26C5E12A12DD}"/>
              </a:ext>
            </a:extLst>
          </p:cNvPr>
          <p:cNvPicPr>
            <a:picLocks noChangeAspect="1"/>
          </p:cNvPicPr>
          <p:nvPr/>
        </p:nvPicPr>
        <p:blipFill>
          <a:blip r:embed="rId2"/>
          <a:stretch>
            <a:fillRect/>
          </a:stretch>
        </p:blipFill>
        <p:spPr>
          <a:xfrm>
            <a:off x="2843808" y="188640"/>
            <a:ext cx="5255207" cy="499915"/>
          </a:xfrm>
          <a:prstGeom prst="rect">
            <a:avLst/>
          </a:prstGeom>
        </p:spPr>
      </p:pic>
    </p:spTree>
    <p:extLst>
      <p:ext uri="{BB962C8B-B14F-4D97-AF65-F5344CB8AC3E}">
        <p14:creationId xmlns:p14="http://schemas.microsoft.com/office/powerpoint/2010/main" val="428479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284956100"/>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646331"/>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les secteurs de la construction de bâtiments résidentiels et non résidentiels et du génie civil comptant au total </a:t>
            </a:r>
            <a:r>
              <a:rPr lang="fr-FR" sz="1200" b="1" dirty="0"/>
              <a:t>167 088</a:t>
            </a:r>
            <a:r>
              <a:rPr lang="fr-FR" sz="1200" dirty="0"/>
              <a:t> salarié.es.</a:t>
            </a:r>
          </a:p>
        </p:txBody>
      </p:sp>
      <p:pic>
        <p:nvPicPr>
          <p:cNvPr id="7" name="Image 6">
            <a:extLst>
              <a:ext uri="{FF2B5EF4-FFF2-40B4-BE49-F238E27FC236}">
                <a16:creationId xmlns:a16="http://schemas.microsoft.com/office/drawing/2014/main" id="{57C03E8E-9563-E4F8-2B19-7FBBBCF92DE6}"/>
              </a:ext>
            </a:extLst>
          </p:cNvPr>
          <p:cNvPicPr>
            <a:picLocks noChangeAspect="1"/>
          </p:cNvPicPr>
          <p:nvPr/>
        </p:nvPicPr>
        <p:blipFill>
          <a:blip r:embed="rId7"/>
          <a:stretch>
            <a:fillRect/>
          </a:stretch>
        </p:blipFill>
        <p:spPr>
          <a:xfrm>
            <a:off x="2080012" y="47084"/>
            <a:ext cx="6596444" cy="7498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03B9F4C-C2BB-C4CB-CA4C-2E196BE3ADBB}"/>
              </a:ext>
            </a:extLst>
          </p:cNvPr>
          <p:cNvSpPr txBox="1">
            <a:spLocks/>
          </p:cNvSpPr>
          <p:nvPr/>
        </p:nvSpPr>
        <p:spPr>
          <a:xfrm>
            <a:off x="827584" y="1628800"/>
            <a:ext cx="8100000" cy="2577629"/>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contexte de ralentissement de l’activité du fait de la crise sanitaire. </a:t>
            </a:r>
          </a:p>
          <a:p>
            <a:endParaRPr lang="fr-FR" sz="1100" dirty="0"/>
          </a:p>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Le taux ainsi mesuré est de 6,7 pour mille contre 4,4 tous secteurs confondus. Il atteint 7,2 pour les hommes, soit le 4ème taux d’inaptitude le plus élevé. Cet écart par rapport à la moyenne régionale apparaît dès l’âge de 30 ans et augmente jusqu’à 60 ans, puis connaît un léger recul du sans doute à un retrait des salarié.es les plus exposés aux contraintes physiques.</a:t>
            </a:r>
          </a:p>
        </p:txBody>
      </p:sp>
      <p:pic>
        <p:nvPicPr>
          <p:cNvPr id="2" name="Image 1">
            <a:extLst>
              <a:ext uri="{FF2B5EF4-FFF2-40B4-BE49-F238E27FC236}">
                <a16:creationId xmlns:a16="http://schemas.microsoft.com/office/drawing/2014/main" id="{2FF2EF73-1FFD-2CD0-60E3-36BB9456F8AC}"/>
              </a:ext>
            </a:extLst>
          </p:cNvPr>
          <p:cNvPicPr>
            <a:picLocks noChangeAspect="1"/>
          </p:cNvPicPr>
          <p:nvPr/>
        </p:nvPicPr>
        <p:blipFill>
          <a:blip r:embed="rId2"/>
          <a:stretch>
            <a:fillRect/>
          </a:stretch>
        </p:blipFill>
        <p:spPr>
          <a:xfrm>
            <a:off x="2843808" y="188640"/>
            <a:ext cx="5255207" cy="499915"/>
          </a:xfrm>
          <a:prstGeom prst="rect">
            <a:avLst/>
          </a:prstGeom>
        </p:spPr>
      </p:pic>
    </p:spTree>
    <p:extLst>
      <p:ext uri="{BB962C8B-B14F-4D97-AF65-F5344CB8AC3E}">
        <p14:creationId xmlns:p14="http://schemas.microsoft.com/office/powerpoint/2010/main" val="367019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Objet 3">
            <a:extLst>
              <a:ext uri="{FF2B5EF4-FFF2-40B4-BE49-F238E27FC236}">
                <a16:creationId xmlns:a16="http://schemas.microsoft.com/office/drawing/2014/main" id="{CBC08518-A1C2-EE1C-C2D1-9AEB82C8FE49}"/>
              </a:ext>
            </a:extLst>
          </p:cNvPr>
          <p:cNvGraphicFramePr>
            <a:graphicFrameLocks noChangeAspect="1"/>
          </p:cNvGraphicFramePr>
          <p:nvPr>
            <p:extLst>
              <p:ext uri="{D42A27DB-BD31-4B8C-83A1-F6EECF244321}">
                <p14:modId xmlns:p14="http://schemas.microsoft.com/office/powerpoint/2010/main" val="301337981"/>
              </p:ext>
            </p:extLst>
          </p:nvPr>
        </p:nvGraphicFramePr>
        <p:xfrm>
          <a:off x="1900237" y="1628800"/>
          <a:ext cx="5343525" cy="1543050"/>
        </p:xfrm>
        <a:graphic>
          <a:graphicData uri="http://schemas.openxmlformats.org/presentationml/2006/ole">
            <mc:AlternateContent xmlns:mc="http://schemas.openxmlformats.org/markup-compatibility/2006">
              <mc:Choice xmlns:v="urn:schemas-microsoft-com:vml" Requires="v">
                <p:oleObj name="Worksheet" r:id="rId2" imgW="5343393" imgH="1543050" progId="Excel.Sheet.12">
                  <p:embed/>
                </p:oleObj>
              </mc:Choice>
              <mc:Fallback>
                <p:oleObj name="Worksheet" r:id="rId2" imgW="5343393" imgH="1543050" progId="Excel.Sheet.12">
                  <p:embed/>
                  <p:pic>
                    <p:nvPicPr>
                      <p:cNvPr id="0" name=""/>
                      <p:cNvPicPr/>
                      <p:nvPr/>
                    </p:nvPicPr>
                    <p:blipFill>
                      <a:blip r:embed="rId3"/>
                      <a:stretch>
                        <a:fillRect/>
                      </a:stretch>
                    </p:blipFill>
                    <p:spPr>
                      <a:xfrm>
                        <a:off x="1900237" y="1628800"/>
                        <a:ext cx="5343525" cy="1543050"/>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3150317458"/>
              </p:ext>
            </p:extLst>
          </p:nvPr>
        </p:nvGraphicFramePr>
        <p:xfrm>
          <a:off x="1900238" y="3324225"/>
          <a:ext cx="5343525" cy="209550"/>
        </p:xfrm>
        <a:graphic>
          <a:graphicData uri="http://schemas.openxmlformats.org/presentationml/2006/ole">
            <mc:AlternateContent xmlns:mc="http://schemas.openxmlformats.org/markup-compatibility/2006">
              <mc:Choice xmlns:v="urn:schemas-microsoft-com:vml" Requires="v">
                <p:oleObj name="Worksheet" r:id="rId4" imgW="5343393" imgH="209578" progId="Excel.Sheet.12">
                  <p:embed/>
                </p:oleObj>
              </mc:Choice>
              <mc:Fallback>
                <p:oleObj name="Worksheet" r:id="rId4" imgW="5343393" imgH="209578" progId="Excel.Sheet.12">
                  <p:embed/>
                  <p:pic>
                    <p:nvPicPr>
                      <p:cNvPr id="0" name=""/>
                      <p:cNvPicPr/>
                      <p:nvPr/>
                    </p:nvPicPr>
                    <p:blipFill>
                      <a:blip r:embed="rId5"/>
                      <a:stretch>
                        <a:fillRect/>
                      </a:stretch>
                    </p:blipFill>
                    <p:spPr>
                      <a:xfrm>
                        <a:off x="1900238" y="3324225"/>
                        <a:ext cx="5343525" cy="209550"/>
                      </a:xfrm>
                      <a:prstGeom prst="rect">
                        <a:avLst/>
                      </a:prstGeom>
                    </p:spPr>
                  </p:pic>
                </p:oleObj>
              </mc:Fallback>
            </mc:AlternateContent>
          </a:graphicData>
        </a:graphic>
      </p:graphicFrame>
      <p:pic>
        <p:nvPicPr>
          <p:cNvPr id="8" name="Image 7">
            <a:extLst>
              <a:ext uri="{FF2B5EF4-FFF2-40B4-BE49-F238E27FC236}">
                <a16:creationId xmlns:a16="http://schemas.microsoft.com/office/drawing/2014/main" id="{F24C0249-6FE7-02DA-2DD3-03C4AE611B2C}"/>
              </a:ext>
            </a:extLst>
          </p:cNvPr>
          <p:cNvPicPr>
            <a:picLocks noChangeAspect="1"/>
          </p:cNvPicPr>
          <p:nvPr/>
        </p:nvPicPr>
        <p:blipFill>
          <a:blip r:embed="rId6"/>
          <a:stretch>
            <a:fillRect/>
          </a:stretch>
        </p:blipFill>
        <p:spPr>
          <a:xfrm>
            <a:off x="899592" y="3688072"/>
            <a:ext cx="8073999" cy="2308101"/>
          </a:xfrm>
          <a:prstGeom prst="rect">
            <a:avLst/>
          </a:prstGeom>
        </p:spPr>
      </p:pic>
      <p:sp>
        <p:nvSpPr>
          <p:cNvPr id="9" name="ZoneTexte 8">
            <a:extLst>
              <a:ext uri="{FF2B5EF4-FFF2-40B4-BE49-F238E27FC236}">
                <a16:creationId xmlns:a16="http://schemas.microsoft.com/office/drawing/2014/main" id="{2869AB1D-8FD3-722C-95D0-64167A101DA9}"/>
              </a:ext>
            </a:extLst>
          </p:cNvPr>
          <p:cNvSpPr txBox="1"/>
          <p:nvPr/>
        </p:nvSpPr>
        <p:spPr bwMode="auto">
          <a:xfrm>
            <a:off x="827584" y="6150470"/>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et DARES DSN SISMMO 2021, POLE EMPLOI 2021</a:t>
            </a:r>
            <a:endParaRPr lang="fr-FR" sz="1200" b="1" dirty="0">
              <a:solidFill>
                <a:srgbClr val="FF0000"/>
              </a:solidFill>
            </a:endParaRPr>
          </a:p>
        </p:txBody>
      </p:sp>
      <p:pic>
        <p:nvPicPr>
          <p:cNvPr id="3" name="Image 2">
            <a:extLst>
              <a:ext uri="{FF2B5EF4-FFF2-40B4-BE49-F238E27FC236}">
                <a16:creationId xmlns:a16="http://schemas.microsoft.com/office/drawing/2014/main" id="{BD330979-45A4-5DD0-8C83-E8348BD9E2AF}"/>
              </a:ext>
            </a:extLst>
          </p:cNvPr>
          <p:cNvPicPr>
            <a:picLocks noChangeAspect="1"/>
          </p:cNvPicPr>
          <p:nvPr/>
        </p:nvPicPr>
        <p:blipFill>
          <a:blip r:embed="rId7"/>
          <a:stretch>
            <a:fillRect/>
          </a:stretch>
        </p:blipFill>
        <p:spPr>
          <a:xfrm>
            <a:off x="2123728" y="55594"/>
            <a:ext cx="6596444" cy="7498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8" name="Image 7">
            <a:extLst>
              <a:ext uri="{FF2B5EF4-FFF2-40B4-BE49-F238E27FC236}">
                <a16:creationId xmlns:a16="http://schemas.microsoft.com/office/drawing/2014/main" id="{F01B99AD-278C-4AC9-6013-8BBBB585572B}"/>
              </a:ext>
            </a:extLst>
          </p:cNvPr>
          <p:cNvPicPr>
            <a:picLocks noChangeAspect="1"/>
          </p:cNvPicPr>
          <p:nvPr/>
        </p:nvPicPr>
        <p:blipFill>
          <a:blip r:embed="rId3"/>
          <a:stretch>
            <a:fillRect/>
          </a:stretch>
        </p:blipFill>
        <p:spPr>
          <a:xfrm>
            <a:off x="1736414" y="2485952"/>
            <a:ext cx="5535168" cy="2849880"/>
          </a:xfrm>
          <a:prstGeom prst="rect">
            <a:avLst/>
          </a:prstGeom>
        </p:spPr>
      </p:pic>
      <p:sp>
        <p:nvSpPr>
          <p:cNvPr id="5" name="Arc 4">
            <a:extLst>
              <a:ext uri="{FF2B5EF4-FFF2-40B4-BE49-F238E27FC236}">
                <a16:creationId xmlns:a16="http://schemas.microsoft.com/office/drawing/2014/main" id="{3FA7E75E-39DF-4384-3F9B-6F2E26932E42}"/>
              </a:ext>
            </a:extLst>
          </p:cNvPr>
          <p:cNvSpPr/>
          <p:nvPr/>
        </p:nvSpPr>
        <p:spPr>
          <a:xfrm>
            <a:off x="5076056" y="3383281"/>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t 6">
            <a:extLst>
              <a:ext uri="{FF2B5EF4-FFF2-40B4-BE49-F238E27FC236}">
                <a16:creationId xmlns:a16="http://schemas.microsoft.com/office/drawing/2014/main" id="{B5643C5A-F2EF-C0B9-FD3B-5A3FA3930C35}"/>
              </a:ext>
            </a:extLst>
          </p:cNvPr>
          <p:cNvGraphicFramePr>
            <a:graphicFrameLocks noChangeAspect="1"/>
          </p:cNvGraphicFramePr>
          <p:nvPr>
            <p:extLst>
              <p:ext uri="{D42A27DB-BD31-4B8C-83A1-F6EECF244321}">
                <p14:modId xmlns:p14="http://schemas.microsoft.com/office/powerpoint/2010/main" val="1535152424"/>
              </p:ext>
            </p:extLst>
          </p:nvPr>
        </p:nvGraphicFramePr>
        <p:xfrm>
          <a:off x="807553" y="1756271"/>
          <a:ext cx="7985001" cy="4841081"/>
        </p:xfrm>
        <a:graphic>
          <a:graphicData uri="http://schemas.openxmlformats.org/presentationml/2006/ole">
            <mc:AlternateContent xmlns:mc="http://schemas.openxmlformats.org/markup-compatibility/2006">
              <mc:Choice xmlns:v="urn:schemas-microsoft-com:vml" Requires="v">
                <p:oleObj name="Feuille de calcul" r:id="rId4" imgW="8201066" imgH="4972068" progId="Excel.Sheet.12">
                  <p:embed/>
                </p:oleObj>
              </mc:Choice>
              <mc:Fallback>
                <p:oleObj name="Feuille de calcul" r:id="rId4" imgW="8201066" imgH="4972068" progId="Excel.Sheet.12">
                  <p:embed/>
                  <p:pic>
                    <p:nvPicPr>
                      <p:cNvPr id="6" name="Objet 5"/>
                      <p:cNvPicPr/>
                      <p:nvPr/>
                    </p:nvPicPr>
                    <p:blipFill>
                      <a:blip r:embed="rId5"/>
                      <a:stretch>
                        <a:fillRect/>
                      </a:stretch>
                    </p:blipFill>
                    <p:spPr>
                      <a:xfrm>
                        <a:off x="807553" y="1756271"/>
                        <a:ext cx="7985001" cy="4841081"/>
                      </a:xfrm>
                      <a:prstGeom prst="rect">
                        <a:avLst/>
                      </a:prstGeom>
                    </p:spPr>
                  </p:pic>
                </p:oleObj>
              </mc:Fallback>
            </mc:AlternateContent>
          </a:graphicData>
        </a:graphic>
      </p:graphicFrame>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t 3">
            <a:extLst>
              <a:ext uri="{FF2B5EF4-FFF2-40B4-BE49-F238E27FC236}">
                <a16:creationId xmlns:a16="http://schemas.microsoft.com/office/drawing/2014/main" id="{01BDED83-B87F-4348-52EB-5A23F8B0FF3F}"/>
              </a:ext>
            </a:extLst>
          </p:cNvPr>
          <p:cNvGraphicFramePr>
            <a:graphicFrameLocks noChangeAspect="1"/>
          </p:cNvGraphicFramePr>
          <p:nvPr>
            <p:extLst>
              <p:ext uri="{D42A27DB-BD31-4B8C-83A1-F6EECF244321}">
                <p14:modId xmlns:p14="http://schemas.microsoft.com/office/powerpoint/2010/main" val="1068945495"/>
              </p:ext>
            </p:extLst>
          </p:nvPr>
        </p:nvGraphicFramePr>
        <p:xfrm>
          <a:off x="5940152" y="6669360"/>
          <a:ext cx="2517775" cy="173038"/>
        </p:xfrm>
        <a:graphic>
          <a:graphicData uri="http://schemas.openxmlformats.org/presentationml/2006/ole">
            <mc:AlternateContent xmlns:mc="http://schemas.openxmlformats.org/markup-compatibility/2006">
              <mc:Choice xmlns:v="urn:schemas-microsoft-com:vml" Requires="v">
                <p:oleObj name="Feuille de calcul" r:id="rId7" imgW="3057403" imgH="209654" progId="Excel.Sheet.12">
                  <p:embed/>
                </p:oleObj>
              </mc:Choice>
              <mc:Fallback>
                <p:oleObj name="Feuille de calcul" r:id="rId7" imgW="3057403" imgH="209654" progId="Excel.Sheet.12">
                  <p:embed/>
                  <p:pic>
                    <p:nvPicPr>
                      <p:cNvPr id="9" name="Objet 8">
                        <a:extLst>
                          <a:ext uri="{FF2B5EF4-FFF2-40B4-BE49-F238E27FC236}">
                            <a16:creationId xmlns:a16="http://schemas.microsoft.com/office/drawing/2014/main" id="{8AE41C48-DAEB-0221-6E6A-173BB1E9A0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6669360"/>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graphicFrame>
        <p:nvGraphicFramePr>
          <p:cNvPr id="8" name="Objet 7">
            <a:extLst>
              <a:ext uri="{FF2B5EF4-FFF2-40B4-BE49-F238E27FC236}">
                <a16:creationId xmlns:a16="http://schemas.microsoft.com/office/drawing/2014/main" id="{09D82D96-BDDC-A8BE-34D5-1B726BB9ECF8}"/>
              </a:ext>
            </a:extLst>
          </p:cNvPr>
          <p:cNvGraphicFramePr>
            <a:graphicFrameLocks noChangeAspect="1"/>
          </p:cNvGraphicFramePr>
          <p:nvPr>
            <p:extLst>
              <p:ext uri="{D42A27DB-BD31-4B8C-83A1-F6EECF244321}">
                <p14:modId xmlns:p14="http://schemas.microsoft.com/office/powerpoint/2010/main" val="1466491515"/>
              </p:ext>
            </p:extLst>
          </p:nvPr>
        </p:nvGraphicFramePr>
        <p:xfrm>
          <a:off x="1654683" y="2564904"/>
          <a:ext cx="5762625" cy="2867025"/>
        </p:xfrm>
        <a:graphic>
          <a:graphicData uri="http://schemas.openxmlformats.org/presentationml/2006/ole">
            <mc:AlternateContent xmlns:mc="http://schemas.openxmlformats.org/markup-compatibility/2006">
              <mc:Choice xmlns:v="urn:schemas-microsoft-com:vml" Requires="v">
                <p:oleObj name="Feuille de calcul" r:id="rId3" imgW="5762666" imgH="2867105" progId="Excel.Sheet.12">
                  <p:embed/>
                </p:oleObj>
              </mc:Choice>
              <mc:Fallback>
                <p:oleObj name="Feuille de calcul" r:id="rId3" imgW="5762666" imgH="2867105" progId="Excel.Sheet.12">
                  <p:embed/>
                  <p:pic>
                    <p:nvPicPr>
                      <p:cNvPr id="6" name="Objet 5"/>
                      <p:cNvPicPr/>
                      <p:nvPr/>
                    </p:nvPicPr>
                    <p:blipFill>
                      <a:blip r:embed="rId4"/>
                      <a:stretch>
                        <a:fillRect/>
                      </a:stretch>
                    </p:blipFill>
                    <p:spPr>
                      <a:xfrm>
                        <a:off x="1654683" y="2564904"/>
                        <a:ext cx="5762625" cy="2867025"/>
                      </a:xfrm>
                      <a:prstGeom prst="rect">
                        <a:avLst/>
                      </a:prstGeom>
                    </p:spPr>
                  </p:pic>
                </p:oleObj>
              </mc:Fallback>
            </mc:AlternateContent>
          </a:graphicData>
        </a:graphic>
      </p:graphicFrame>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8D2ABC3-40E0-0500-0BFC-2A4A15BEA73F}"/>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D7F5AD7E-09EC-35D4-9872-5A8FAADC8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E35B243E-3DE6-D645-CC6B-F77635CB2016}"/>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L’exposition aux agents chimiques cancérogènes</a:t>
            </a:r>
          </a:p>
        </p:txBody>
      </p:sp>
      <p:graphicFrame>
        <p:nvGraphicFramePr>
          <p:cNvPr id="8" name="Objet 7">
            <a:extLst>
              <a:ext uri="{FF2B5EF4-FFF2-40B4-BE49-F238E27FC236}">
                <a16:creationId xmlns:a16="http://schemas.microsoft.com/office/drawing/2014/main" id="{778CBC84-4BAA-5C06-A329-243AE6430E28}"/>
              </a:ext>
            </a:extLst>
          </p:cNvPr>
          <p:cNvGraphicFramePr>
            <a:graphicFrameLocks noChangeAspect="1"/>
          </p:cNvGraphicFramePr>
          <p:nvPr>
            <p:extLst>
              <p:ext uri="{D42A27DB-BD31-4B8C-83A1-F6EECF244321}">
                <p14:modId xmlns:p14="http://schemas.microsoft.com/office/powerpoint/2010/main" val="3784669246"/>
              </p:ext>
            </p:extLst>
          </p:nvPr>
        </p:nvGraphicFramePr>
        <p:xfrm>
          <a:off x="1476725" y="2564904"/>
          <a:ext cx="6181725" cy="2552700"/>
        </p:xfrm>
        <a:graphic>
          <a:graphicData uri="http://schemas.openxmlformats.org/presentationml/2006/ole">
            <mc:AlternateContent xmlns:mc="http://schemas.openxmlformats.org/markup-compatibility/2006">
              <mc:Choice xmlns:v="urn:schemas-microsoft-com:vml" Requires="v">
                <p:oleObj name="Feuille de calcul" r:id="rId3" imgW="6181603" imgH="2552786" progId="Excel.Sheet.12">
                  <p:embed/>
                </p:oleObj>
              </mc:Choice>
              <mc:Fallback>
                <p:oleObj name="Feuille de calcul" r:id="rId3" imgW="6181603" imgH="2552786" progId="Excel.Sheet.12">
                  <p:embed/>
                  <p:pic>
                    <p:nvPicPr>
                      <p:cNvPr id="5" name="Objet 4"/>
                      <p:cNvPicPr/>
                      <p:nvPr/>
                    </p:nvPicPr>
                    <p:blipFill>
                      <a:blip r:embed="rId4"/>
                      <a:stretch>
                        <a:fillRect/>
                      </a:stretch>
                    </p:blipFill>
                    <p:spPr>
                      <a:xfrm>
                        <a:off x="1476725" y="2564904"/>
                        <a:ext cx="6181725" cy="2552700"/>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8AE41C48-DAEB-0221-6E6A-173BB1E9A0D6}"/>
              </a:ext>
            </a:extLst>
          </p:cNvPr>
          <p:cNvGraphicFramePr>
            <a:graphicFrameLocks noChangeAspect="1"/>
          </p:cNvGraphicFramePr>
          <p:nvPr>
            <p:extLst>
              <p:ext uri="{D42A27DB-BD31-4B8C-83A1-F6EECF244321}">
                <p14:modId xmlns:p14="http://schemas.microsoft.com/office/powerpoint/2010/main" val="1761545100"/>
              </p:ext>
            </p:extLst>
          </p:nvPr>
        </p:nvGraphicFramePr>
        <p:xfrm>
          <a:off x="6012160" y="6597352"/>
          <a:ext cx="2517775" cy="173038"/>
        </p:xfrm>
        <a:graphic>
          <a:graphicData uri="http://schemas.openxmlformats.org/presentationml/2006/ole">
            <mc:AlternateContent xmlns:mc="http://schemas.openxmlformats.org/markup-compatibility/2006">
              <mc:Choice xmlns:v="urn:schemas-microsoft-com:vml" Requires="v">
                <p:oleObj name="Feuille de calcul" r:id="rId5" imgW="3057403" imgH="209654" progId="Excel.Sheet.12">
                  <p:embed/>
                </p:oleObj>
              </mc:Choice>
              <mc:Fallback>
                <p:oleObj name="Feuille de calcul" r:id="rId5" imgW="3057403" imgH="209654" progId="Excel.Sheet.12">
                  <p:embed/>
                  <p:pic>
                    <p:nvPicPr>
                      <p:cNvPr id="7" name="Obje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6597352"/>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t 9">
            <a:extLst>
              <a:ext uri="{FF2B5EF4-FFF2-40B4-BE49-F238E27FC236}">
                <a16:creationId xmlns:a16="http://schemas.microsoft.com/office/drawing/2014/main" id="{D0C66A30-B472-29E1-2377-ED58DF035F01}"/>
              </a:ext>
            </a:extLst>
          </p:cNvPr>
          <p:cNvGraphicFramePr>
            <a:graphicFrameLocks noChangeAspect="1"/>
          </p:cNvGraphicFramePr>
          <p:nvPr>
            <p:extLst>
              <p:ext uri="{D42A27DB-BD31-4B8C-83A1-F6EECF244321}">
                <p14:modId xmlns:p14="http://schemas.microsoft.com/office/powerpoint/2010/main" val="2914522332"/>
              </p:ext>
            </p:extLst>
          </p:nvPr>
        </p:nvGraphicFramePr>
        <p:xfrm>
          <a:off x="3277108" y="6597352"/>
          <a:ext cx="2517775" cy="173038"/>
        </p:xfrm>
        <a:graphic>
          <a:graphicData uri="http://schemas.openxmlformats.org/presentationml/2006/ole">
            <mc:AlternateContent xmlns:mc="http://schemas.openxmlformats.org/markup-compatibility/2006">
              <mc:Choice xmlns:v="urn:schemas-microsoft-com:vml" Requires="v">
                <p:oleObj name="Feuille de calcul" r:id="rId7" imgW="3057403" imgH="209654" progId="Excel.Sheet.12">
                  <p:embed/>
                </p:oleObj>
              </mc:Choice>
              <mc:Fallback>
                <p:oleObj name="Feuille de calcul" r:id="rId7" imgW="3057403" imgH="209654" progId="Excel.Sheet.12">
                  <p:embed/>
                  <p:pic>
                    <p:nvPicPr>
                      <p:cNvPr id="8" name="Objet 7"/>
                      <p:cNvPicPr>
                        <a:picLocks noChangeAspect="1" noChangeArrowheads="1"/>
                      </p:cNvPicPr>
                      <p:nvPr/>
                    </p:nvPicPr>
                    <p:blipFill>
                      <a:blip r:embed="rId8"/>
                      <a:srcRect/>
                      <a:stretch>
                        <a:fillRect/>
                      </a:stretch>
                    </p:blipFill>
                    <p:spPr bwMode="auto">
                      <a:xfrm>
                        <a:off x="3277108" y="6597352"/>
                        <a:ext cx="2517775" cy="173038"/>
                      </a:xfrm>
                      <a:prstGeom prst="rect">
                        <a:avLst/>
                      </a:prstGeom>
                      <a:solidFill>
                        <a:schemeClr val="accent2">
                          <a:lumMod val="40000"/>
                          <a:lumOff val="60000"/>
                        </a:schemeClr>
                      </a:solidFill>
                      <a:ln>
                        <a:noFill/>
                      </a:ln>
                    </p:spPr>
                  </p:pic>
                </p:oleObj>
              </mc:Fallback>
            </mc:AlternateContent>
          </a:graphicData>
        </a:graphic>
      </p:graphicFrame>
    </p:spTree>
    <p:extLst>
      <p:ext uri="{BB962C8B-B14F-4D97-AF65-F5344CB8AC3E}">
        <p14:creationId xmlns:p14="http://schemas.microsoft.com/office/powerpoint/2010/main" val="408799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pic>
        <p:nvPicPr>
          <p:cNvPr id="14" name="Image 13">
            <a:extLst>
              <a:ext uri="{FF2B5EF4-FFF2-40B4-BE49-F238E27FC236}">
                <a16:creationId xmlns:a16="http://schemas.microsoft.com/office/drawing/2014/main" id="{29FB3105-430C-97A1-E871-57F2A0B1B754}"/>
              </a:ext>
            </a:extLst>
          </p:cNvPr>
          <p:cNvPicPr>
            <a:picLocks noChangeAspect="1"/>
          </p:cNvPicPr>
          <p:nvPr/>
        </p:nvPicPr>
        <p:blipFill>
          <a:blip r:embed="rId3"/>
          <a:stretch>
            <a:fillRect/>
          </a:stretch>
        </p:blipFill>
        <p:spPr>
          <a:xfrm>
            <a:off x="157162" y="2132856"/>
            <a:ext cx="8829675" cy="2390775"/>
          </a:xfrm>
          <a:prstGeom prst="rect">
            <a:avLst/>
          </a:prstGeom>
        </p:spPr>
      </p:pic>
      <p:sp>
        <p:nvSpPr>
          <p:cNvPr id="15" name="ZoneTexte 14">
            <a:extLst>
              <a:ext uri="{FF2B5EF4-FFF2-40B4-BE49-F238E27FC236}">
                <a16:creationId xmlns:a16="http://schemas.microsoft.com/office/drawing/2014/main" id="{63B0E02F-A7FF-C6A0-C083-1119A41C158E}"/>
              </a:ext>
            </a:extLst>
          </p:cNvPr>
          <p:cNvSpPr txBox="1"/>
          <p:nvPr/>
        </p:nvSpPr>
        <p:spPr>
          <a:xfrm>
            <a:off x="748257" y="1639833"/>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48257" y="4649431"/>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4190523000"/>
              </p:ext>
            </p:extLst>
          </p:nvPr>
        </p:nvGraphicFramePr>
        <p:xfrm>
          <a:off x="4183062"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6" name="Objet 5"/>
                      <p:cNvPicPr>
                        <a:picLocks noChangeAspect="1" noChangeArrowheads="1"/>
                      </p:cNvPicPr>
                      <p:nvPr/>
                    </p:nvPicPr>
                    <p:blipFill>
                      <a:blip r:embed="rId5"/>
                      <a:srcRect/>
                      <a:stretch>
                        <a:fillRect/>
                      </a:stretch>
                    </p:blipFill>
                    <p:spPr bwMode="auto">
                      <a:xfrm>
                        <a:off x="4183062" y="6582841"/>
                        <a:ext cx="2517775" cy="173038"/>
                      </a:xfrm>
                      <a:prstGeom prst="rect">
                        <a:avLst/>
                      </a:prstGeom>
                      <a:noFill/>
                      <a:ln>
                        <a:solidFill>
                          <a:schemeClr val="accent1"/>
                        </a:solidFill>
                      </a:ln>
                    </p:spPr>
                  </p:pic>
                </p:oleObj>
              </mc:Fallback>
            </mc:AlternateContent>
          </a:graphicData>
        </a:graphic>
      </p:graphicFrame>
      <p:pic>
        <p:nvPicPr>
          <p:cNvPr id="23" name="Image 22">
            <a:extLst>
              <a:ext uri="{FF2B5EF4-FFF2-40B4-BE49-F238E27FC236}">
                <a16:creationId xmlns:a16="http://schemas.microsoft.com/office/drawing/2014/main" id="{249B878D-8F7D-3E05-DE6A-BBF46FAE472C}"/>
              </a:ext>
            </a:extLst>
          </p:cNvPr>
          <p:cNvPicPr>
            <a:picLocks noChangeAspect="1"/>
          </p:cNvPicPr>
          <p:nvPr/>
        </p:nvPicPr>
        <p:blipFill>
          <a:blip r:embed="rId6"/>
          <a:stretch>
            <a:fillRect/>
          </a:stretch>
        </p:blipFill>
        <p:spPr>
          <a:xfrm>
            <a:off x="147289" y="4986631"/>
            <a:ext cx="6543675" cy="1409700"/>
          </a:xfrm>
          <a:prstGeom prst="rect">
            <a:avLst/>
          </a:prstGeom>
        </p:spPr>
      </p:pic>
      <p:graphicFrame>
        <p:nvGraphicFramePr>
          <p:cNvPr id="3" name="Objet 2">
            <a:extLst>
              <a:ext uri="{FF2B5EF4-FFF2-40B4-BE49-F238E27FC236}">
                <a16:creationId xmlns:a16="http://schemas.microsoft.com/office/drawing/2014/main" id="{6893D4EF-4B43-854A-22F5-41BA57D42025}"/>
              </a:ext>
            </a:extLst>
          </p:cNvPr>
          <p:cNvGraphicFramePr>
            <a:graphicFrameLocks noChangeAspect="1"/>
          </p:cNvGraphicFramePr>
          <p:nvPr>
            <p:extLst>
              <p:ext uri="{D42A27DB-BD31-4B8C-83A1-F6EECF244321}">
                <p14:modId xmlns:p14="http://schemas.microsoft.com/office/powerpoint/2010/main" val="3420100289"/>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7" imgW="5924622" imgH="399965" progId="Excel.Sheet.12">
                  <p:embed/>
                </p:oleObj>
              </mc:Choice>
              <mc:Fallback>
                <p:oleObj name="Worksheet" r:id="rId7" imgW="5924622" imgH="399965" progId="Excel.Sheet.12">
                  <p:embed/>
                  <p:pic>
                    <p:nvPicPr>
                      <p:cNvPr id="0" name=""/>
                      <p:cNvPicPr/>
                      <p:nvPr/>
                    </p:nvPicPr>
                    <p:blipFill>
                      <a:blip r:embed="rId8"/>
                      <a:stretch>
                        <a:fillRect/>
                      </a:stretch>
                    </p:blipFill>
                    <p:spPr>
                      <a:xfrm>
                        <a:off x="2662084" y="836712"/>
                        <a:ext cx="5924550" cy="400050"/>
                      </a:xfrm>
                      <a:prstGeom prst="rect">
                        <a:avLst/>
                      </a:prstGeom>
                    </p:spPr>
                  </p:pic>
                </p:oleObj>
              </mc:Fallback>
            </mc:AlternateContent>
          </a:graphicData>
        </a:graphic>
      </p:graphicFrame>
    </p:spTree>
    <p:extLst>
      <p:ext uri="{BB962C8B-B14F-4D97-AF65-F5344CB8AC3E}">
        <p14:creationId xmlns:p14="http://schemas.microsoft.com/office/powerpoint/2010/main" val="119982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48257" y="1768474"/>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285948"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1628393322"/>
              </p:ext>
            </p:extLst>
          </p:nvPr>
        </p:nvGraphicFramePr>
        <p:xfrm>
          <a:off x="3635896" y="6257954"/>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257954"/>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206F91B3-7AA6-52A6-5FFB-2FF52945B2E1}"/>
              </a:ext>
            </a:extLst>
          </p:cNvPr>
          <p:cNvGraphicFramePr>
            <a:graphicFrameLocks noChangeAspect="1"/>
          </p:cNvGraphicFramePr>
          <p:nvPr>
            <p:extLst>
              <p:ext uri="{D42A27DB-BD31-4B8C-83A1-F6EECF244321}">
                <p14:modId xmlns:p14="http://schemas.microsoft.com/office/powerpoint/2010/main" val="2678761259"/>
              </p:ext>
            </p:extLst>
          </p:nvPr>
        </p:nvGraphicFramePr>
        <p:xfrm>
          <a:off x="2662084" y="820947"/>
          <a:ext cx="5924550" cy="400050"/>
        </p:xfrm>
        <a:graphic>
          <a:graphicData uri="http://schemas.openxmlformats.org/presentationml/2006/ole">
            <mc:AlternateContent xmlns:mc="http://schemas.openxmlformats.org/markup-compatibility/2006">
              <mc:Choice xmlns:v="urn:schemas-microsoft-com:vml" Requires="v">
                <p:oleObj name="Worksheet" r:id="rId4" imgW="5924622" imgH="399965" progId="Excel.Sheet.12">
                  <p:embed/>
                </p:oleObj>
              </mc:Choice>
              <mc:Fallback>
                <p:oleObj name="Worksheet" r:id="rId4"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5"/>
                      <a:stretch>
                        <a:fillRect/>
                      </a:stretch>
                    </p:blipFill>
                    <p:spPr>
                      <a:xfrm>
                        <a:off x="2662084" y="820947"/>
                        <a:ext cx="5924550" cy="400050"/>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3D70D66C-6AC5-F3DD-97CB-B9C6E6B48A8D}"/>
              </a:ext>
            </a:extLst>
          </p:cNvPr>
          <p:cNvPicPr>
            <a:picLocks noChangeAspect="1"/>
          </p:cNvPicPr>
          <p:nvPr/>
        </p:nvPicPr>
        <p:blipFill>
          <a:blip r:embed="rId6"/>
          <a:stretch>
            <a:fillRect/>
          </a:stretch>
        </p:blipFill>
        <p:spPr>
          <a:xfrm>
            <a:off x="230343" y="4285342"/>
            <a:ext cx="5553075" cy="1819275"/>
          </a:xfrm>
          <a:prstGeom prst="rect">
            <a:avLst/>
          </a:prstGeom>
        </p:spPr>
      </p:pic>
      <p:pic>
        <p:nvPicPr>
          <p:cNvPr id="4" name="Image 3">
            <a:extLst>
              <a:ext uri="{FF2B5EF4-FFF2-40B4-BE49-F238E27FC236}">
                <a16:creationId xmlns:a16="http://schemas.microsoft.com/office/drawing/2014/main" id="{478D04C7-1714-04E5-C0A6-49A1860B6805}"/>
              </a:ext>
            </a:extLst>
          </p:cNvPr>
          <p:cNvPicPr>
            <a:picLocks noChangeAspect="1"/>
          </p:cNvPicPr>
          <p:nvPr/>
        </p:nvPicPr>
        <p:blipFill>
          <a:blip r:embed="rId7"/>
          <a:stretch>
            <a:fillRect/>
          </a:stretch>
        </p:blipFill>
        <p:spPr>
          <a:xfrm>
            <a:off x="247468" y="2145198"/>
            <a:ext cx="6810375" cy="2000250"/>
          </a:xfrm>
          <a:prstGeom prst="rect">
            <a:avLst/>
          </a:prstGeom>
        </p:spPr>
      </p:pic>
    </p:spTree>
    <p:extLst>
      <p:ext uri="{BB962C8B-B14F-4D97-AF65-F5344CB8AC3E}">
        <p14:creationId xmlns:p14="http://schemas.microsoft.com/office/powerpoint/2010/main" val="19108236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605</TotalTime>
  <Words>1815</Words>
  <Application>Microsoft Office PowerPoint</Application>
  <DocSecurity>0</DocSecurity>
  <PresentationFormat>Affichage à l'écran (4:3)</PresentationFormat>
  <Paragraphs>107</Paragraphs>
  <Slides>20</Slides>
  <Notes>4</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20</vt:i4>
      </vt:variant>
    </vt:vector>
  </HeadingPairs>
  <TitlesOfParts>
    <vt:vector size="25" baseType="lpstr">
      <vt:lpstr>Arial</vt:lpstr>
      <vt:lpstr>Calibri</vt:lpstr>
      <vt:lpstr>Thème Office</vt:lpstr>
      <vt:lpstr>Worksheet</vt:lpstr>
      <vt:lpstr>Feuille de calcul</vt:lpstr>
      <vt:lpstr>TRAVAUX DE cONSTRUCTION SPÉCIALISÉS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74</cp:revision>
  <dcterms:created xsi:type="dcterms:W3CDTF">2018-03-22T15:01:37Z</dcterms:created>
  <dcterms:modified xsi:type="dcterms:W3CDTF">2024-02-05T14:38:30Z</dcterms:modified>
  <cp:category/>
  <dc:identifier/>
  <cp:contentStatus/>
  <dc:language/>
  <cp:version/>
</cp:coreProperties>
</file>