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3" r:id="rId8"/>
    <p:sldId id="264" r:id="rId9"/>
    <p:sldId id="265" r:id="rId10"/>
    <p:sldId id="267" r:id="rId11"/>
    <p:sldId id="268" r:id="rId12"/>
    <p:sldId id="270" r:id="rId13"/>
    <p:sldId id="271" r:id="rId14"/>
    <p:sldId id="273" r:id="rId15"/>
    <p:sldId id="274" r:id="rId16"/>
    <p:sldId id="275" r:id="rId17"/>
  </p:sldIdLst>
  <p:sldSz cx="9144000" cy="6858000" type="screen4x3"/>
  <p:notesSz cx="9144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40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EC4A6-3DD9-4DE0-BBB8-F39476D1198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B51F7082-2214-4357-A720-8437CC465E71}">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dirty="0"/>
            <a:t>Exposition aux risques professionnels</a:t>
          </a:r>
          <a:endParaRPr lang="fr-FR" dirty="0"/>
        </a:p>
      </dgm:t>
    </dgm:pt>
    <dgm:pt modelId="{51AADB2E-EBAA-4B39-B101-AA75F75DC9A7}" type="parTrans" cxnId="{F2FB4DA6-ED0F-4EFE-A38C-0D9E9E55FB5F}">
      <dgm:prSet/>
      <dgm:spPr/>
      <dgm:t>
        <a:bodyPr/>
        <a:lstStyle/>
        <a:p>
          <a:endParaRPr lang="fr-FR"/>
        </a:p>
      </dgm:t>
    </dgm:pt>
    <dgm:pt modelId="{5F99AD09-AC6D-460C-AB57-610FEA533B26}" type="sibTrans" cxnId="{F2FB4DA6-ED0F-4EFE-A38C-0D9E9E55FB5F}">
      <dgm:prSet/>
      <dgm:spPr/>
      <dgm:t>
        <a:bodyPr/>
        <a:lstStyle/>
        <a:p>
          <a:endParaRPr lang="fr-FR"/>
        </a:p>
      </dgm:t>
    </dgm:pt>
    <dgm:pt modelId="{F70C49B2-261B-412A-A86D-E4BDD413F1BB}">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Estimation de l’exposition aux familles de risque</a:t>
          </a:r>
          <a:endParaRPr lang="fr-FR" sz="1100" dirty="0"/>
        </a:p>
      </dgm:t>
    </dgm:pt>
    <dgm:pt modelId="{790BAB3D-99A2-43BD-A16C-DE7F869AD11F}" type="parTrans" cxnId="{20E75BD1-C707-47D4-9F2D-79B5385FD64A}">
      <dgm:prSet/>
      <dgm:spPr/>
      <dgm:t>
        <a:bodyPr/>
        <a:lstStyle/>
        <a:p>
          <a:endParaRPr lang="fr-FR"/>
        </a:p>
      </dgm:t>
    </dgm:pt>
    <dgm:pt modelId="{65604AFE-A355-4C88-B791-9D6B77293C18}" type="sibTrans" cxnId="{20E75BD1-C707-47D4-9F2D-79B5385FD64A}">
      <dgm:prSet/>
      <dgm:spPr/>
      <dgm:t>
        <a:bodyPr/>
        <a:lstStyle/>
        <a:p>
          <a:endParaRPr lang="fr-FR"/>
        </a:p>
      </dgm:t>
    </dgm:pt>
    <dgm:pt modelId="{7E2CB526-3224-46A2-98BD-8976E60F7E78}">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Estimation de l’exposition aux principaux risques du secteur</a:t>
          </a:r>
          <a:endParaRPr lang="fr-FR" sz="1100" dirty="0"/>
        </a:p>
      </dgm:t>
    </dgm:pt>
    <dgm:pt modelId="{177CF485-0F61-4F25-87BB-0D3BE36B95F9}" type="parTrans" cxnId="{ADC07CB1-9043-4EBF-A889-3B61F9C5D13A}">
      <dgm:prSet/>
      <dgm:spPr/>
      <dgm:t>
        <a:bodyPr/>
        <a:lstStyle/>
        <a:p>
          <a:endParaRPr lang="fr-FR"/>
        </a:p>
      </dgm:t>
    </dgm:pt>
    <dgm:pt modelId="{B97FF95D-20DE-491C-8608-7D5AF5EF9FB8}" type="sibTrans" cxnId="{ADC07CB1-9043-4EBF-A889-3B61F9C5D13A}">
      <dgm:prSet/>
      <dgm:spPr/>
      <dgm:t>
        <a:bodyPr/>
        <a:lstStyle/>
        <a:p>
          <a:endParaRPr lang="fr-FR"/>
        </a:p>
      </dgm:t>
    </dgm:pt>
    <dgm:pt modelId="{DFD0E847-F3E3-4776-B54B-00DB06EFB5B4}">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accidents du travail</a:t>
          </a:r>
          <a:endParaRPr lang="fr-FR"/>
        </a:p>
      </dgm:t>
    </dgm:pt>
    <dgm:pt modelId="{EFC3FA97-8A96-49E8-9186-7626E2896939}" type="parTrans" cxnId="{45A651BD-5534-44A7-8EFE-3DA610BAB8C3}">
      <dgm:prSet/>
      <dgm:spPr/>
      <dgm:t>
        <a:bodyPr/>
        <a:lstStyle/>
        <a:p>
          <a:endParaRPr lang="fr-FR"/>
        </a:p>
      </dgm:t>
    </dgm:pt>
    <dgm:pt modelId="{8A7EE908-F4ED-4212-B68C-5E55FBB4C062}" type="sibTrans" cxnId="{45A651BD-5534-44A7-8EFE-3DA610BAB8C3}">
      <dgm:prSet/>
      <dgm:spPr/>
      <dgm:t>
        <a:bodyPr/>
        <a:lstStyle/>
        <a:p>
          <a:endParaRPr lang="fr-FR"/>
        </a:p>
      </dgm:t>
    </dgm:pt>
    <dgm:pt modelId="{5573D533-8D99-47AC-B219-C6C0D044C230}">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8A66AEA2-0167-4217-B2A7-E1EECB0B3D48}" type="parTrans" cxnId="{A0E395AB-EC9F-4D85-BC25-7181C322371A}">
      <dgm:prSet/>
      <dgm:spPr/>
      <dgm:t>
        <a:bodyPr/>
        <a:lstStyle/>
        <a:p>
          <a:endParaRPr lang="fr-FR"/>
        </a:p>
      </dgm:t>
    </dgm:pt>
    <dgm:pt modelId="{7BB5D2A6-D28E-4FE9-948B-9A95D2D37F73}" type="sibTrans" cxnId="{A0E395AB-EC9F-4D85-BC25-7181C322371A}">
      <dgm:prSet/>
      <dgm:spPr/>
      <dgm:t>
        <a:bodyPr/>
        <a:lstStyle/>
        <a:p>
          <a:endParaRPr lang="fr-FR"/>
        </a:p>
      </dgm:t>
    </dgm:pt>
    <dgm:pt modelId="{A8F16463-666E-4685-9BA8-778F0D3E7EB7}">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accidents du travail par tranche d’âge</a:t>
          </a:r>
          <a:endParaRPr lang="fr-FR" sz="1100" dirty="0"/>
        </a:p>
      </dgm:t>
    </dgm:pt>
    <dgm:pt modelId="{CD1B254D-0B15-404B-A567-0CCA36ECAB6C}" type="parTrans" cxnId="{BF53C002-7BCE-4E85-824D-417260CD6CBB}">
      <dgm:prSet/>
      <dgm:spPr/>
      <dgm:t>
        <a:bodyPr/>
        <a:lstStyle/>
        <a:p>
          <a:endParaRPr lang="fr-FR"/>
        </a:p>
      </dgm:t>
    </dgm:pt>
    <dgm:pt modelId="{CE91A039-EBAE-495D-A8E7-24D965D02EED}" type="sibTrans" cxnId="{BF53C002-7BCE-4E85-824D-417260CD6CBB}">
      <dgm:prSet/>
      <dgm:spPr/>
      <dgm:t>
        <a:bodyPr/>
        <a:lstStyle/>
        <a:p>
          <a:endParaRPr lang="fr-FR"/>
        </a:p>
      </dgm:t>
    </dgm:pt>
    <dgm:pt modelId="{FDC37FC9-C7D2-42C4-BF70-637CB95D5705}">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maladies professionnelles</a:t>
          </a:r>
          <a:endParaRPr lang="fr-FR"/>
        </a:p>
      </dgm:t>
    </dgm:pt>
    <dgm:pt modelId="{B2446B2B-060D-401C-A32A-AC593A22F801}" type="parTrans" cxnId="{4945BE03-6DAF-445D-A840-A18312EF97C5}">
      <dgm:prSet/>
      <dgm:spPr/>
      <dgm:t>
        <a:bodyPr/>
        <a:lstStyle/>
        <a:p>
          <a:endParaRPr lang="fr-FR"/>
        </a:p>
      </dgm:t>
    </dgm:pt>
    <dgm:pt modelId="{6E9EF8EC-DF42-4281-9423-1060AB20AD0B}" type="sibTrans" cxnId="{4945BE03-6DAF-445D-A840-A18312EF97C5}">
      <dgm:prSet/>
      <dgm:spPr/>
      <dgm:t>
        <a:bodyPr/>
        <a:lstStyle/>
        <a:p>
          <a:endParaRPr lang="fr-FR"/>
        </a:p>
      </dgm:t>
    </dgm:pt>
    <dgm:pt modelId="{B36AD572-D668-4804-A186-655BB28F4E66}">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F1EB9594-32E8-4D04-8DBE-500EF27D5941}" type="parTrans" cxnId="{7BD73229-248C-4B6B-928F-4D4C0D58B04A}">
      <dgm:prSet/>
      <dgm:spPr/>
      <dgm:t>
        <a:bodyPr/>
        <a:lstStyle/>
        <a:p>
          <a:endParaRPr lang="fr-FR"/>
        </a:p>
      </dgm:t>
    </dgm:pt>
    <dgm:pt modelId="{A3321C0C-EECC-4D8A-B1B0-9DAD026BF2FE}" type="sibTrans" cxnId="{7BD73229-248C-4B6B-928F-4D4C0D58B04A}">
      <dgm:prSet/>
      <dgm:spPr/>
      <dgm:t>
        <a:bodyPr/>
        <a:lstStyle/>
        <a:p>
          <a:endParaRPr lang="fr-FR"/>
        </a:p>
      </dgm:t>
    </dgm:pt>
    <dgm:pt modelId="{A156194E-486C-4C38-9A69-1A63471855C6}">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licenciements pour inaptitude</a:t>
          </a:r>
          <a:endParaRPr lang="fr-FR"/>
        </a:p>
      </dgm:t>
    </dgm:pt>
    <dgm:pt modelId="{4645AABE-2435-451A-A902-0900E1BB011E}" type="parTrans" cxnId="{C9C6B29C-6085-4C54-AAC6-40D090251F8D}">
      <dgm:prSet/>
      <dgm:spPr/>
      <dgm:t>
        <a:bodyPr/>
        <a:lstStyle/>
        <a:p>
          <a:endParaRPr lang="fr-FR"/>
        </a:p>
      </dgm:t>
    </dgm:pt>
    <dgm:pt modelId="{3DC3992B-A544-475D-8110-A2A085FFA751}" type="sibTrans" cxnId="{C9C6B29C-6085-4C54-AAC6-40D090251F8D}">
      <dgm:prSet/>
      <dgm:spPr/>
      <dgm:t>
        <a:bodyPr/>
        <a:lstStyle/>
        <a:p>
          <a:endParaRPr lang="fr-FR"/>
        </a:p>
      </dgm:t>
    </dgm:pt>
    <dgm:pt modelId="{0A0B88FC-597C-4CD8-ACB2-3345607FD6C1}">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7FB2791B-C221-4B3A-98A4-7E7F334E1EAF}" type="parTrans" cxnId="{E1FCB60A-2AB2-4CE1-9EEB-91735B1EA226}">
      <dgm:prSet/>
      <dgm:spPr/>
      <dgm:t>
        <a:bodyPr/>
        <a:lstStyle/>
        <a:p>
          <a:endParaRPr lang="fr-FR"/>
        </a:p>
      </dgm:t>
    </dgm:pt>
    <dgm:pt modelId="{5748CA7C-8BD2-454F-AA02-DF82F0A25670}" type="sibTrans" cxnId="{E1FCB60A-2AB2-4CE1-9EEB-91735B1EA226}">
      <dgm:prSet/>
      <dgm:spPr/>
      <dgm:t>
        <a:bodyPr/>
        <a:lstStyle/>
        <a:p>
          <a:endParaRPr lang="fr-FR"/>
        </a:p>
      </dgm:t>
    </dgm:pt>
    <dgm:pt modelId="{AB09020F-FC17-43C4-8720-9D7BE239DB48}">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dirty="0"/>
            <a:t>Employeurs et emplois</a:t>
          </a:r>
        </a:p>
      </dgm:t>
    </dgm:pt>
    <dgm:pt modelId="{593320FB-019F-4CFB-A57B-A5F8797CCC99}" type="parTrans" cxnId="{9D44CC2F-6423-4D95-AFD8-9CEC2009B8C7}">
      <dgm:prSet/>
      <dgm:spPr/>
      <dgm:t>
        <a:bodyPr/>
        <a:lstStyle/>
        <a:p>
          <a:endParaRPr lang="fr-FR"/>
        </a:p>
      </dgm:t>
    </dgm:pt>
    <dgm:pt modelId="{89F2935D-B512-4F4C-AA39-A12901986DE8}" type="sibTrans" cxnId="{9D44CC2F-6423-4D95-AFD8-9CEC2009B8C7}">
      <dgm:prSet/>
      <dgm:spPr/>
      <dgm:t>
        <a:bodyPr/>
        <a:lstStyle/>
        <a:p>
          <a:endParaRPr lang="fr-FR"/>
        </a:p>
      </dgm:t>
    </dgm:pt>
    <dgm:pt modelId="{31CBD953-9A76-4705-8E34-20114A9FC1E5}">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Principaux secteurs employeurs</a:t>
          </a:r>
        </a:p>
      </dgm:t>
    </dgm:pt>
    <dgm:pt modelId="{F7ED9630-14BE-468E-BB82-40918A364D34}" type="parTrans" cxnId="{9B683261-60BF-43D5-BF4C-055F4A555F10}">
      <dgm:prSet/>
      <dgm:spPr/>
      <dgm:t>
        <a:bodyPr/>
        <a:lstStyle/>
        <a:p>
          <a:endParaRPr lang="fr-FR"/>
        </a:p>
      </dgm:t>
    </dgm:pt>
    <dgm:pt modelId="{F5AB5C3A-FE58-44F9-8774-54490894B650}" type="sibTrans" cxnId="{9B683261-60BF-43D5-BF4C-055F4A555F10}">
      <dgm:prSet/>
      <dgm:spPr/>
      <dgm:t>
        <a:bodyPr/>
        <a:lstStyle/>
        <a:p>
          <a:endParaRPr lang="fr-FR"/>
        </a:p>
      </dgm:t>
    </dgm:pt>
    <dgm:pt modelId="{345475A3-220C-47FA-B10A-EB2C7BA82FB3}">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Situation de l’emploi</a:t>
          </a:r>
        </a:p>
      </dgm:t>
    </dgm:pt>
    <dgm:pt modelId="{FAEE3820-29E3-456D-92F3-4A539CEC19AB}" type="parTrans" cxnId="{E5D4C2C5-E649-438B-8AED-547A34F63B41}">
      <dgm:prSet/>
      <dgm:spPr/>
      <dgm:t>
        <a:bodyPr/>
        <a:lstStyle/>
        <a:p>
          <a:endParaRPr lang="fr-FR"/>
        </a:p>
      </dgm:t>
    </dgm:pt>
    <dgm:pt modelId="{88AAA0FD-775C-4098-AB18-2EFDBBD5387A}" type="sibTrans" cxnId="{E5D4C2C5-E649-438B-8AED-547A34F63B41}">
      <dgm:prSet/>
      <dgm:spPr/>
      <dgm:t>
        <a:bodyPr/>
        <a:lstStyle/>
        <a:p>
          <a:endParaRPr lang="fr-FR"/>
        </a:p>
      </dgm:t>
    </dgm:pt>
    <dgm:pt modelId="{E3B4D76E-A82B-4F23-8106-348102EA0578}">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écarts significatifs d’exposition aux risques</a:t>
          </a:r>
          <a:endParaRPr lang="fr-FR" sz="1100" dirty="0"/>
        </a:p>
      </dgm:t>
    </dgm:pt>
    <dgm:pt modelId="{240D46F9-85CE-40BA-9732-42DD641259F9}" type="parTrans" cxnId="{CA5ED773-F2A3-4AC4-8106-682C3EC5F2BC}">
      <dgm:prSet/>
      <dgm:spPr/>
      <dgm:t>
        <a:bodyPr/>
        <a:lstStyle/>
        <a:p>
          <a:endParaRPr lang="fr-FR"/>
        </a:p>
      </dgm:t>
    </dgm:pt>
    <dgm:pt modelId="{719F0858-9EE2-4177-B035-2074CF91D869}" type="sibTrans" cxnId="{CA5ED773-F2A3-4AC4-8106-682C3EC5F2BC}">
      <dgm:prSet/>
      <dgm:spPr/>
      <dgm:t>
        <a:bodyPr/>
        <a:lstStyle/>
        <a:p>
          <a:endParaRPr lang="fr-FR"/>
        </a:p>
      </dgm:t>
    </dgm:pt>
    <dgm:pt modelId="{1AA98CDA-E44A-415C-85FA-2FF254C941DA}">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Taux d’inaptitude</a:t>
          </a:r>
        </a:p>
      </dgm:t>
    </dgm:pt>
    <dgm:pt modelId="{5FEF58D8-F3A3-4FDC-9F11-EB51B3FC7DC6}" type="parTrans" cxnId="{F568BB8F-CD66-49D9-B680-B09D63DF4D3B}">
      <dgm:prSet/>
      <dgm:spPr/>
      <dgm:t>
        <a:bodyPr/>
        <a:lstStyle/>
        <a:p>
          <a:endParaRPr lang="fr-FR"/>
        </a:p>
      </dgm:t>
    </dgm:pt>
    <dgm:pt modelId="{5F6D2EAB-9AA6-4387-BDC2-9B909F7844B1}" type="sibTrans" cxnId="{F568BB8F-CD66-49D9-B680-B09D63DF4D3B}">
      <dgm:prSet/>
      <dgm:spPr/>
      <dgm:t>
        <a:bodyPr/>
        <a:lstStyle/>
        <a:p>
          <a:endParaRPr lang="fr-FR"/>
        </a:p>
      </dgm:t>
    </dgm:pt>
    <dgm:pt modelId="{10D0B902-5A16-4D97-88FA-74CAD95B0CD5}">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troubles musculo-squelettiques (TMS)</a:t>
          </a:r>
        </a:p>
      </dgm:t>
    </dgm:pt>
    <dgm:pt modelId="{8A48C579-184B-4627-8CCF-14D438C2A616}" type="parTrans" cxnId="{F6B38A2E-1712-4A3E-8393-64A3C94A1DB4}">
      <dgm:prSet/>
      <dgm:spPr/>
      <dgm:t>
        <a:bodyPr/>
        <a:lstStyle/>
        <a:p>
          <a:endParaRPr lang="fr-FR"/>
        </a:p>
      </dgm:t>
    </dgm:pt>
    <dgm:pt modelId="{5EE29154-402B-408F-A6C4-42B99F058C51}" type="sibTrans" cxnId="{F6B38A2E-1712-4A3E-8393-64A3C94A1DB4}">
      <dgm:prSet/>
      <dgm:spPr/>
      <dgm:t>
        <a:bodyPr/>
        <a:lstStyle/>
        <a:p>
          <a:endParaRPr lang="fr-FR"/>
        </a:p>
      </dgm:t>
    </dgm:pt>
    <dgm:pt modelId="{32FBFD9A-ECDC-4280-B085-A307ED49224F}" type="pres">
      <dgm:prSet presAssocID="{C76EC4A6-3DD9-4DE0-BBB8-F39476D1198A}" presName="Name0" presStyleCnt="0">
        <dgm:presLayoutVars>
          <dgm:dir/>
          <dgm:animLvl val="lvl"/>
          <dgm:resizeHandles val="exact"/>
        </dgm:presLayoutVars>
      </dgm:prSet>
      <dgm:spPr/>
    </dgm:pt>
    <dgm:pt modelId="{7364411D-880F-469D-816C-F240D2EE0C1C}" type="pres">
      <dgm:prSet presAssocID="{AB09020F-FC17-43C4-8720-9D7BE239DB48}" presName="linNode" presStyleCnt="0"/>
      <dgm:spPr/>
    </dgm:pt>
    <dgm:pt modelId="{C1F012BB-6909-4422-8F3C-EE694AB43178}" type="pres">
      <dgm:prSet presAssocID="{AB09020F-FC17-43C4-8720-9D7BE239DB48}" presName="parentText" presStyleLbl="node1" presStyleIdx="0" presStyleCnt="5">
        <dgm:presLayoutVars>
          <dgm:chMax val="1"/>
          <dgm:bulletEnabled val="1"/>
        </dgm:presLayoutVars>
      </dgm:prSet>
      <dgm:spPr/>
    </dgm:pt>
    <dgm:pt modelId="{02B0A32B-E13C-498B-BC96-A754102A76D3}" type="pres">
      <dgm:prSet presAssocID="{AB09020F-FC17-43C4-8720-9D7BE239DB48}" presName="descendantText" presStyleLbl="alignAccFollowNode1" presStyleIdx="0" presStyleCnt="5">
        <dgm:presLayoutVars>
          <dgm:bulletEnabled val="1"/>
        </dgm:presLayoutVars>
      </dgm:prSet>
      <dgm:spPr/>
    </dgm:pt>
    <dgm:pt modelId="{6B83ED59-771B-441B-8F02-C3C607A58BAF}" type="pres">
      <dgm:prSet presAssocID="{89F2935D-B512-4F4C-AA39-A12901986DE8}" presName="sp" presStyleCnt="0"/>
      <dgm:spPr/>
    </dgm:pt>
    <dgm:pt modelId="{1D64A587-9FC3-49EF-9ED8-36DD1FEFDD03}" type="pres">
      <dgm:prSet presAssocID="{B51F7082-2214-4357-A720-8437CC465E71}" presName="linNode" presStyleCnt="0"/>
      <dgm:spPr/>
    </dgm:pt>
    <dgm:pt modelId="{C1C3C668-32F9-4348-9945-90B4AE10B189}" type="pres">
      <dgm:prSet presAssocID="{B51F7082-2214-4357-A720-8437CC465E71}" presName="parentText" presStyleLbl="node1" presStyleIdx="1" presStyleCnt="5">
        <dgm:presLayoutVars>
          <dgm:chMax val="1"/>
          <dgm:bulletEnabled val="1"/>
        </dgm:presLayoutVars>
      </dgm:prSet>
      <dgm:spPr/>
    </dgm:pt>
    <dgm:pt modelId="{265A0218-2E6A-4008-802C-751E60C83F8D}" type="pres">
      <dgm:prSet presAssocID="{B51F7082-2214-4357-A720-8437CC465E71}" presName="descendantText" presStyleLbl="alignAccFollowNode1" presStyleIdx="1" presStyleCnt="5">
        <dgm:presLayoutVars>
          <dgm:bulletEnabled val="1"/>
        </dgm:presLayoutVars>
      </dgm:prSet>
      <dgm:spPr/>
    </dgm:pt>
    <dgm:pt modelId="{FAF54992-D089-47E1-936C-C24729D7C5C9}" type="pres">
      <dgm:prSet presAssocID="{5F99AD09-AC6D-460C-AB57-610FEA533B26}" presName="sp" presStyleCnt="0"/>
      <dgm:spPr/>
    </dgm:pt>
    <dgm:pt modelId="{1E294E2F-7626-4B7D-91E6-893EAA38516D}" type="pres">
      <dgm:prSet presAssocID="{DFD0E847-F3E3-4776-B54B-00DB06EFB5B4}" presName="linNode" presStyleCnt="0"/>
      <dgm:spPr/>
    </dgm:pt>
    <dgm:pt modelId="{017071E8-DD4A-4935-BCBD-FFE2D1EAE160}" type="pres">
      <dgm:prSet presAssocID="{DFD0E847-F3E3-4776-B54B-00DB06EFB5B4}" presName="parentText" presStyleLbl="node1" presStyleIdx="2" presStyleCnt="5">
        <dgm:presLayoutVars>
          <dgm:chMax val="1"/>
          <dgm:bulletEnabled val="1"/>
        </dgm:presLayoutVars>
      </dgm:prSet>
      <dgm:spPr/>
    </dgm:pt>
    <dgm:pt modelId="{2DB9350A-43D7-45BB-98EA-C4F5DDC20861}" type="pres">
      <dgm:prSet presAssocID="{DFD0E847-F3E3-4776-B54B-00DB06EFB5B4}" presName="descendantText" presStyleLbl="alignAccFollowNode1" presStyleIdx="2" presStyleCnt="5">
        <dgm:presLayoutVars>
          <dgm:bulletEnabled val="1"/>
        </dgm:presLayoutVars>
      </dgm:prSet>
      <dgm:spPr/>
    </dgm:pt>
    <dgm:pt modelId="{5C4CB93C-DFB2-42FA-87ED-16EC91B71031}" type="pres">
      <dgm:prSet presAssocID="{8A7EE908-F4ED-4212-B68C-5E55FBB4C062}" presName="sp" presStyleCnt="0"/>
      <dgm:spPr/>
    </dgm:pt>
    <dgm:pt modelId="{7E19F0E2-B3EA-4F27-A676-6E958CCFCE14}" type="pres">
      <dgm:prSet presAssocID="{FDC37FC9-C7D2-42C4-BF70-637CB95D5705}" presName="linNode" presStyleCnt="0"/>
      <dgm:spPr/>
    </dgm:pt>
    <dgm:pt modelId="{60647DBD-653E-4AE0-9432-16F818F41942}" type="pres">
      <dgm:prSet presAssocID="{FDC37FC9-C7D2-42C4-BF70-637CB95D5705}" presName="parentText" presStyleLbl="node1" presStyleIdx="3" presStyleCnt="5">
        <dgm:presLayoutVars>
          <dgm:chMax val="1"/>
          <dgm:bulletEnabled val="1"/>
        </dgm:presLayoutVars>
      </dgm:prSet>
      <dgm:spPr/>
    </dgm:pt>
    <dgm:pt modelId="{6AA7E57C-D48E-443B-92A6-3496A8DC1945}" type="pres">
      <dgm:prSet presAssocID="{FDC37FC9-C7D2-42C4-BF70-637CB95D5705}" presName="descendantText" presStyleLbl="alignAccFollowNode1" presStyleIdx="3" presStyleCnt="5">
        <dgm:presLayoutVars>
          <dgm:bulletEnabled val="1"/>
        </dgm:presLayoutVars>
      </dgm:prSet>
      <dgm:spPr/>
    </dgm:pt>
    <dgm:pt modelId="{2C0722E4-8E40-436D-9ED4-C2AA9E4DBF44}" type="pres">
      <dgm:prSet presAssocID="{6E9EF8EC-DF42-4281-9423-1060AB20AD0B}" presName="sp" presStyleCnt="0"/>
      <dgm:spPr/>
    </dgm:pt>
    <dgm:pt modelId="{4E7400D8-CE49-4C14-9C31-B496BA2A30B3}" type="pres">
      <dgm:prSet presAssocID="{A156194E-486C-4C38-9A69-1A63471855C6}" presName="linNode" presStyleCnt="0"/>
      <dgm:spPr/>
    </dgm:pt>
    <dgm:pt modelId="{49ACCEA6-60E2-44E1-8541-182C9886DFFE}" type="pres">
      <dgm:prSet presAssocID="{A156194E-486C-4C38-9A69-1A63471855C6}" presName="parentText" presStyleLbl="node1" presStyleIdx="4" presStyleCnt="5">
        <dgm:presLayoutVars>
          <dgm:chMax val="1"/>
          <dgm:bulletEnabled val="1"/>
        </dgm:presLayoutVars>
      </dgm:prSet>
      <dgm:spPr/>
    </dgm:pt>
    <dgm:pt modelId="{67EC1B60-9744-41DF-AE4A-0CCB689D199B}" type="pres">
      <dgm:prSet presAssocID="{A156194E-486C-4C38-9A69-1A63471855C6}" presName="descendantText" presStyleLbl="alignAccFollowNode1" presStyleIdx="4" presStyleCnt="5">
        <dgm:presLayoutVars>
          <dgm:bulletEnabled val="1"/>
        </dgm:presLayoutVars>
      </dgm:prSet>
      <dgm:spPr/>
    </dgm:pt>
  </dgm:ptLst>
  <dgm:cxnLst>
    <dgm:cxn modelId="{BF53C002-7BCE-4E85-824D-417260CD6CBB}" srcId="{DFD0E847-F3E3-4776-B54B-00DB06EFB5B4}" destId="{A8F16463-666E-4685-9BA8-778F0D3E7EB7}" srcOrd="1" destOrd="0" parTransId="{CD1B254D-0B15-404B-A567-0CCA36ECAB6C}" sibTransId="{CE91A039-EBAE-495D-A8E7-24D965D02EED}"/>
    <dgm:cxn modelId="{4945BE03-6DAF-445D-A840-A18312EF97C5}" srcId="{C76EC4A6-3DD9-4DE0-BBB8-F39476D1198A}" destId="{FDC37FC9-C7D2-42C4-BF70-637CB95D5705}" srcOrd="3" destOrd="0" parTransId="{B2446B2B-060D-401C-A32A-AC593A22F801}" sibTransId="{6E9EF8EC-DF42-4281-9423-1060AB20AD0B}"/>
    <dgm:cxn modelId="{F6C81804-150A-4E4F-A80C-7BD43412AA65}" type="presOf" srcId="{E3B4D76E-A82B-4F23-8106-348102EA0578}" destId="{265A0218-2E6A-4008-802C-751E60C83F8D}" srcOrd="0" destOrd="2" presId="urn:microsoft.com/office/officeart/2005/8/layout/vList5"/>
    <dgm:cxn modelId="{E1FCB60A-2AB2-4CE1-9EEB-91735B1EA226}" srcId="{A156194E-486C-4C38-9A69-1A63471855C6}" destId="{0A0B88FC-597C-4CD8-ACB2-3345607FD6C1}" srcOrd="0" destOrd="0" parTransId="{7FB2791B-C221-4B3A-98A4-7E7F334E1EAF}" sibTransId="{5748CA7C-8BD2-454F-AA02-DF82F0A25670}"/>
    <dgm:cxn modelId="{7BD73229-248C-4B6B-928F-4D4C0D58B04A}" srcId="{FDC37FC9-C7D2-42C4-BF70-637CB95D5705}" destId="{B36AD572-D668-4804-A186-655BB28F4E66}" srcOrd="0" destOrd="0" parTransId="{F1EB9594-32E8-4D04-8DBE-500EF27D5941}" sibTransId="{A3321C0C-EECC-4D8A-B1B0-9DAD026BF2FE}"/>
    <dgm:cxn modelId="{F6B38A2E-1712-4A3E-8393-64A3C94A1DB4}" srcId="{FDC37FC9-C7D2-42C4-BF70-637CB95D5705}" destId="{10D0B902-5A16-4D97-88FA-74CAD95B0CD5}" srcOrd="1" destOrd="0" parTransId="{8A48C579-184B-4627-8CCF-14D438C2A616}" sibTransId="{5EE29154-402B-408F-A6C4-42B99F058C51}"/>
    <dgm:cxn modelId="{9D44CC2F-6423-4D95-AFD8-9CEC2009B8C7}" srcId="{C76EC4A6-3DD9-4DE0-BBB8-F39476D1198A}" destId="{AB09020F-FC17-43C4-8720-9D7BE239DB48}" srcOrd="0" destOrd="0" parTransId="{593320FB-019F-4CFB-A57B-A5F8797CCC99}" sibTransId="{89F2935D-B512-4F4C-AA39-A12901986DE8}"/>
    <dgm:cxn modelId="{E7079636-62B9-4858-8859-A4C1129272D0}" type="presOf" srcId="{31CBD953-9A76-4705-8E34-20114A9FC1E5}" destId="{02B0A32B-E13C-498B-BC96-A754102A76D3}" srcOrd="0" destOrd="0" presId="urn:microsoft.com/office/officeart/2005/8/layout/vList5"/>
    <dgm:cxn modelId="{1C9C325E-80E4-424B-A092-441E2B26A4A7}" type="presOf" srcId="{345475A3-220C-47FA-B10A-EB2C7BA82FB3}" destId="{02B0A32B-E13C-498B-BC96-A754102A76D3}" srcOrd="0" destOrd="1" presId="urn:microsoft.com/office/officeart/2005/8/layout/vList5"/>
    <dgm:cxn modelId="{9B683261-60BF-43D5-BF4C-055F4A555F10}" srcId="{AB09020F-FC17-43C4-8720-9D7BE239DB48}" destId="{31CBD953-9A76-4705-8E34-20114A9FC1E5}" srcOrd="0" destOrd="0" parTransId="{F7ED9630-14BE-468E-BB82-40918A364D34}" sibTransId="{F5AB5C3A-FE58-44F9-8774-54490894B650}"/>
    <dgm:cxn modelId="{7C15F462-32C3-4ED1-8EF0-6868ACD1E7D5}" type="presOf" srcId="{7E2CB526-3224-46A2-98BD-8976E60F7E78}" destId="{265A0218-2E6A-4008-802C-751E60C83F8D}" srcOrd="0" destOrd="1" presId="urn:microsoft.com/office/officeart/2005/8/layout/vList5"/>
    <dgm:cxn modelId="{1CBFC653-1B39-412D-A70E-36999B8BE823}" type="presOf" srcId="{A156194E-486C-4C38-9A69-1A63471855C6}" destId="{49ACCEA6-60E2-44E1-8541-182C9886DFFE}" srcOrd="0" destOrd="0" presId="urn:microsoft.com/office/officeart/2005/8/layout/vList5"/>
    <dgm:cxn modelId="{CA5ED773-F2A3-4AC4-8106-682C3EC5F2BC}" srcId="{B51F7082-2214-4357-A720-8437CC465E71}" destId="{E3B4D76E-A82B-4F23-8106-348102EA0578}" srcOrd="2" destOrd="0" parTransId="{240D46F9-85CE-40BA-9732-42DD641259F9}" sibTransId="{719F0858-9EE2-4177-B035-2074CF91D869}"/>
    <dgm:cxn modelId="{135A6A55-1525-451E-8F15-E1D63A883C89}" type="presOf" srcId="{0A0B88FC-597C-4CD8-ACB2-3345607FD6C1}" destId="{67EC1B60-9744-41DF-AE4A-0CCB689D199B}" srcOrd="0" destOrd="0" presId="urn:microsoft.com/office/officeart/2005/8/layout/vList5"/>
    <dgm:cxn modelId="{F568BB8F-CD66-49D9-B680-B09D63DF4D3B}" srcId="{A156194E-486C-4C38-9A69-1A63471855C6}" destId="{1AA98CDA-E44A-415C-85FA-2FF254C941DA}" srcOrd="1" destOrd="0" parTransId="{5FEF58D8-F3A3-4FDC-9F11-EB51B3FC7DC6}" sibTransId="{5F6D2EAB-9AA6-4387-BDC2-9B909F7844B1}"/>
    <dgm:cxn modelId="{B9221F90-AC6B-44ED-8B05-2F820DEB0B40}" type="presOf" srcId="{10D0B902-5A16-4D97-88FA-74CAD95B0CD5}" destId="{6AA7E57C-D48E-443B-92A6-3496A8DC1945}" srcOrd="0" destOrd="1" presId="urn:microsoft.com/office/officeart/2005/8/layout/vList5"/>
    <dgm:cxn modelId="{1D6F4291-9E68-4C87-BD88-1336158C539E}" type="presOf" srcId="{C76EC4A6-3DD9-4DE0-BBB8-F39476D1198A}" destId="{32FBFD9A-ECDC-4280-B085-A307ED49224F}" srcOrd="0" destOrd="0" presId="urn:microsoft.com/office/officeart/2005/8/layout/vList5"/>
    <dgm:cxn modelId="{C9C6B29C-6085-4C54-AAC6-40D090251F8D}" srcId="{C76EC4A6-3DD9-4DE0-BBB8-F39476D1198A}" destId="{A156194E-486C-4C38-9A69-1A63471855C6}" srcOrd="4" destOrd="0" parTransId="{4645AABE-2435-451A-A902-0900E1BB011E}" sibTransId="{3DC3992B-A544-475D-8110-A2A085FFA751}"/>
    <dgm:cxn modelId="{1CCC329F-8459-4E58-9381-A884271EBA34}" type="presOf" srcId="{1AA98CDA-E44A-415C-85FA-2FF254C941DA}" destId="{67EC1B60-9744-41DF-AE4A-0CCB689D199B}" srcOrd="0" destOrd="1" presId="urn:microsoft.com/office/officeart/2005/8/layout/vList5"/>
    <dgm:cxn modelId="{B1CBACA5-AD8F-4A37-810A-A31DC4D6EC77}" type="presOf" srcId="{F70C49B2-261B-412A-A86D-E4BDD413F1BB}" destId="{265A0218-2E6A-4008-802C-751E60C83F8D}" srcOrd="0" destOrd="0" presId="urn:microsoft.com/office/officeart/2005/8/layout/vList5"/>
    <dgm:cxn modelId="{F2FB4DA6-ED0F-4EFE-A38C-0D9E9E55FB5F}" srcId="{C76EC4A6-3DD9-4DE0-BBB8-F39476D1198A}" destId="{B51F7082-2214-4357-A720-8437CC465E71}" srcOrd="1" destOrd="0" parTransId="{51AADB2E-EBAA-4B39-B101-AA75F75DC9A7}" sibTransId="{5F99AD09-AC6D-460C-AB57-610FEA533B26}"/>
    <dgm:cxn modelId="{71C0AFA7-CBF1-41A4-A890-94FA82A50529}" type="presOf" srcId="{A8F16463-666E-4685-9BA8-778F0D3E7EB7}" destId="{2DB9350A-43D7-45BB-98EA-C4F5DDC20861}" srcOrd="0" destOrd="1" presId="urn:microsoft.com/office/officeart/2005/8/layout/vList5"/>
    <dgm:cxn modelId="{A0E395AB-EC9F-4D85-BC25-7181C322371A}" srcId="{DFD0E847-F3E3-4776-B54B-00DB06EFB5B4}" destId="{5573D533-8D99-47AC-B219-C6C0D044C230}" srcOrd="0" destOrd="0" parTransId="{8A66AEA2-0167-4217-B2A7-E1EECB0B3D48}" sibTransId="{7BB5D2A6-D28E-4FE9-948B-9A95D2D37F73}"/>
    <dgm:cxn modelId="{CD00D7AD-0682-41C9-BE1C-395091530CA1}" type="presOf" srcId="{AB09020F-FC17-43C4-8720-9D7BE239DB48}" destId="{C1F012BB-6909-4422-8F3C-EE694AB43178}" srcOrd="0" destOrd="0" presId="urn:microsoft.com/office/officeart/2005/8/layout/vList5"/>
    <dgm:cxn modelId="{EF270FB1-2C74-4358-A0FA-7F7FC6EC4F06}" type="presOf" srcId="{B36AD572-D668-4804-A186-655BB28F4E66}" destId="{6AA7E57C-D48E-443B-92A6-3496A8DC1945}" srcOrd="0" destOrd="0" presId="urn:microsoft.com/office/officeart/2005/8/layout/vList5"/>
    <dgm:cxn modelId="{ADC07CB1-9043-4EBF-A889-3B61F9C5D13A}" srcId="{B51F7082-2214-4357-A720-8437CC465E71}" destId="{7E2CB526-3224-46A2-98BD-8976E60F7E78}" srcOrd="1" destOrd="0" parTransId="{177CF485-0F61-4F25-87BB-0D3BE36B95F9}" sibTransId="{B97FF95D-20DE-491C-8608-7D5AF5EF9FB8}"/>
    <dgm:cxn modelId="{5ABE07B8-513A-4B76-BDE0-1771C9EC12B2}" type="presOf" srcId="{FDC37FC9-C7D2-42C4-BF70-637CB95D5705}" destId="{60647DBD-653E-4AE0-9432-16F818F41942}" srcOrd="0" destOrd="0" presId="urn:microsoft.com/office/officeart/2005/8/layout/vList5"/>
    <dgm:cxn modelId="{45A651BD-5534-44A7-8EFE-3DA610BAB8C3}" srcId="{C76EC4A6-3DD9-4DE0-BBB8-F39476D1198A}" destId="{DFD0E847-F3E3-4776-B54B-00DB06EFB5B4}" srcOrd="2" destOrd="0" parTransId="{EFC3FA97-8A96-49E8-9186-7626E2896939}" sibTransId="{8A7EE908-F4ED-4212-B68C-5E55FBB4C062}"/>
    <dgm:cxn modelId="{E5D4C2C5-E649-438B-8AED-547A34F63B41}" srcId="{AB09020F-FC17-43C4-8720-9D7BE239DB48}" destId="{345475A3-220C-47FA-B10A-EB2C7BA82FB3}" srcOrd="1" destOrd="0" parTransId="{FAEE3820-29E3-456D-92F3-4A539CEC19AB}" sibTransId="{88AAA0FD-775C-4098-AB18-2EFDBBD5387A}"/>
    <dgm:cxn modelId="{D7B5EECD-B7A2-484B-A915-186F4E43846C}" type="presOf" srcId="{B51F7082-2214-4357-A720-8437CC465E71}" destId="{C1C3C668-32F9-4348-9945-90B4AE10B189}" srcOrd="0" destOrd="0" presId="urn:microsoft.com/office/officeart/2005/8/layout/vList5"/>
    <dgm:cxn modelId="{20E75BD1-C707-47D4-9F2D-79B5385FD64A}" srcId="{B51F7082-2214-4357-A720-8437CC465E71}" destId="{F70C49B2-261B-412A-A86D-E4BDD413F1BB}" srcOrd="0" destOrd="0" parTransId="{790BAB3D-99A2-43BD-A16C-DE7F869AD11F}" sibTransId="{65604AFE-A355-4C88-B791-9D6B77293C18}"/>
    <dgm:cxn modelId="{141648DC-5881-4F92-8736-A6B9E51249AE}" type="presOf" srcId="{DFD0E847-F3E3-4776-B54B-00DB06EFB5B4}" destId="{017071E8-DD4A-4935-BCBD-FFE2D1EAE160}" srcOrd="0" destOrd="0" presId="urn:microsoft.com/office/officeart/2005/8/layout/vList5"/>
    <dgm:cxn modelId="{58383EDF-157A-4D08-9C74-722F36AEACF6}" type="presOf" srcId="{5573D533-8D99-47AC-B219-C6C0D044C230}" destId="{2DB9350A-43D7-45BB-98EA-C4F5DDC20861}" srcOrd="0" destOrd="0" presId="urn:microsoft.com/office/officeart/2005/8/layout/vList5"/>
    <dgm:cxn modelId="{7E5EC9A0-569B-49A9-A1E0-418979632062}" type="presParOf" srcId="{32FBFD9A-ECDC-4280-B085-A307ED49224F}" destId="{7364411D-880F-469D-816C-F240D2EE0C1C}" srcOrd="0" destOrd="0" presId="urn:microsoft.com/office/officeart/2005/8/layout/vList5"/>
    <dgm:cxn modelId="{F54DEB54-3841-4CB7-9D76-261867B17E6B}" type="presParOf" srcId="{7364411D-880F-469D-816C-F240D2EE0C1C}" destId="{C1F012BB-6909-4422-8F3C-EE694AB43178}" srcOrd="0" destOrd="0" presId="urn:microsoft.com/office/officeart/2005/8/layout/vList5"/>
    <dgm:cxn modelId="{6F8BF44C-CED8-4418-853A-B1EEA6A6D70F}" type="presParOf" srcId="{7364411D-880F-469D-816C-F240D2EE0C1C}" destId="{02B0A32B-E13C-498B-BC96-A754102A76D3}" srcOrd="1" destOrd="0" presId="urn:microsoft.com/office/officeart/2005/8/layout/vList5"/>
    <dgm:cxn modelId="{98284816-C799-4B4A-893F-0B9D91EC20CB}" type="presParOf" srcId="{32FBFD9A-ECDC-4280-B085-A307ED49224F}" destId="{6B83ED59-771B-441B-8F02-C3C607A58BAF}" srcOrd="1" destOrd="0" presId="urn:microsoft.com/office/officeart/2005/8/layout/vList5"/>
    <dgm:cxn modelId="{8CF60281-1D48-4149-866D-A73557BC7F28}" type="presParOf" srcId="{32FBFD9A-ECDC-4280-B085-A307ED49224F}" destId="{1D64A587-9FC3-49EF-9ED8-36DD1FEFDD03}" srcOrd="2" destOrd="0" presId="urn:microsoft.com/office/officeart/2005/8/layout/vList5"/>
    <dgm:cxn modelId="{83731B3F-1598-4A58-AE3B-66801C020804}" type="presParOf" srcId="{1D64A587-9FC3-49EF-9ED8-36DD1FEFDD03}" destId="{C1C3C668-32F9-4348-9945-90B4AE10B189}" srcOrd="0" destOrd="0" presId="urn:microsoft.com/office/officeart/2005/8/layout/vList5"/>
    <dgm:cxn modelId="{D115F517-D4C4-4CBA-B2A3-7A0CE822A911}" type="presParOf" srcId="{1D64A587-9FC3-49EF-9ED8-36DD1FEFDD03}" destId="{265A0218-2E6A-4008-802C-751E60C83F8D}" srcOrd="1" destOrd="0" presId="urn:microsoft.com/office/officeart/2005/8/layout/vList5"/>
    <dgm:cxn modelId="{CB3F7E10-F426-4514-B18F-1C1FF72529B4}" type="presParOf" srcId="{32FBFD9A-ECDC-4280-B085-A307ED49224F}" destId="{FAF54992-D089-47E1-936C-C24729D7C5C9}" srcOrd="3" destOrd="0" presId="urn:microsoft.com/office/officeart/2005/8/layout/vList5"/>
    <dgm:cxn modelId="{58D0BE8D-7629-4620-A9AA-B83F8115C212}" type="presParOf" srcId="{32FBFD9A-ECDC-4280-B085-A307ED49224F}" destId="{1E294E2F-7626-4B7D-91E6-893EAA38516D}" srcOrd="4" destOrd="0" presId="urn:microsoft.com/office/officeart/2005/8/layout/vList5"/>
    <dgm:cxn modelId="{F48A14CD-B4E4-4C20-8EFC-4306A88A5351}" type="presParOf" srcId="{1E294E2F-7626-4B7D-91E6-893EAA38516D}" destId="{017071E8-DD4A-4935-BCBD-FFE2D1EAE160}" srcOrd="0" destOrd="0" presId="urn:microsoft.com/office/officeart/2005/8/layout/vList5"/>
    <dgm:cxn modelId="{1B68E8A2-DBC8-4299-9838-69273DB403BD}" type="presParOf" srcId="{1E294E2F-7626-4B7D-91E6-893EAA38516D}" destId="{2DB9350A-43D7-45BB-98EA-C4F5DDC20861}" srcOrd="1" destOrd="0" presId="urn:microsoft.com/office/officeart/2005/8/layout/vList5"/>
    <dgm:cxn modelId="{96865C24-20D7-45CF-B47D-6CF50CD82F9C}" type="presParOf" srcId="{32FBFD9A-ECDC-4280-B085-A307ED49224F}" destId="{5C4CB93C-DFB2-42FA-87ED-16EC91B71031}" srcOrd="5" destOrd="0" presId="urn:microsoft.com/office/officeart/2005/8/layout/vList5"/>
    <dgm:cxn modelId="{3818E3CD-BC0C-4E7E-83E8-6E80342D224E}" type="presParOf" srcId="{32FBFD9A-ECDC-4280-B085-A307ED49224F}" destId="{7E19F0E2-B3EA-4F27-A676-6E958CCFCE14}" srcOrd="6" destOrd="0" presId="urn:microsoft.com/office/officeart/2005/8/layout/vList5"/>
    <dgm:cxn modelId="{6464AB8C-95CD-47F2-A82B-257C32AB1A7E}" type="presParOf" srcId="{7E19F0E2-B3EA-4F27-A676-6E958CCFCE14}" destId="{60647DBD-653E-4AE0-9432-16F818F41942}" srcOrd="0" destOrd="0" presId="urn:microsoft.com/office/officeart/2005/8/layout/vList5"/>
    <dgm:cxn modelId="{618F618D-36B3-4699-82A7-D03ADB1A44A5}" type="presParOf" srcId="{7E19F0E2-B3EA-4F27-A676-6E958CCFCE14}" destId="{6AA7E57C-D48E-443B-92A6-3496A8DC1945}" srcOrd="1" destOrd="0" presId="urn:microsoft.com/office/officeart/2005/8/layout/vList5"/>
    <dgm:cxn modelId="{A139D1BA-8540-4832-86A3-3C621A7418EC}" type="presParOf" srcId="{32FBFD9A-ECDC-4280-B085-A307ED49224F}" destId="{2C0722E4-8E40-436D-9ED4-C2AA9E4DBF44}" srcOrd="7" destOrd="0" presId="urn:microsoft.com/office/officeart/2005/8/layout/vList5"/>
    <dgm:cxn modelId="{92D6BE04-613C-4D7B-A754-394FDC7FDE7D}" type="presParOf" srcId="{32FBFD9A-ECDC-4280-B085-A307ED49224F}" destId="{4E7400D8-CE49-4C14-9C31-B496BA2A30B3}" srcOrd="8" destOrd="0" presId="urn:microsoft.com/office/officeart/2005/8/layout/vList5"/>
    <dgm:cxn modelId="{94B209FA-B476-4325-8F4A-BCCD890A4F81}" type="presParOf" srcId="{4E7400D8-CE49-4C14-9C31-B496BA2A30B3}" destId="{49ACCEA6-60E2-44E1-8541-182C9886DFFE}" srcOrd="0" destOrd="0" presId="urn:microsoft.com/office/officeart/2005/8/layout/vList5"/>
    <dgm:cxn modelId="{BD1FF949-99AC-40DB-93BD-3BE1097402F7}" type="presParOf" srcId="{4E7400D8-CE49-4C14-9C31-B496BA2A30B3}" destId="{67EC1B60-9744-41DF-AE4A-0CCB689D199B}"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0A32B-E13C-498B-BC96-A754102A76D3}">
      <dsp:nvSpPr>
        <dsp:cNvPr id="0" name=""/>
        <dsp:cNvSpPr/>
      </dsp:nvSpPr>
      <dsp:spPr>
        <a:xfrm rot="5400000">
          <a:off x="5248283" y="-2196676"/>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Principaux secteurs employeurs</a:t>
          </a:r>
        </a:p>
        <a:p>
          <a:pPr marL="57150" lvl="1" indent="-57150" algn="l" defTabSz="488950" rtl="0">
            <a:lnSpc>
              <a:spcPct val="90000"/>
            </a:lnSpc>
            <a:spcBef>
              <a:spcPct val="0"/>
            </a:spcBef>
            <a:spcAft>
              <a:spcPct val="15000"/>
            </a:spcAft>
            <a:buChar char="•"/>
          </a:pPr>
          <a:r>
            <a:rPr lang="fr-FR" sz="1100" b="0" kern="1200" dirty="0"/>
            <a:t>Situation de l’emploi</a:t>
          </a:r>
        </a:p>
      </dsp:txBody>
      <dsp:txXfrm rot="-5400000">
        <a:off x="2962656" y="122912"/>
        <a:ext cx="5232983" cy="627767"/>
      </dsp:txXfrm>
    </dsp:sp>
    <dsp:sp modelId="{C1F012BB-6909-4422-8F3C-EE694AB43178}">
      <dsp:nvSpPr>
        <dsp:cNvPr id="0" name=""/>
        <dsp:cNvSpPr/>
      </dsp:nvSpPr>
      <dsp:spPr>
        <a:xfrm>
          <a:off x="0" y="1988"/>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dirty="0"/>
            <a:t>Employeurs et emplois</a:t>
          </a:r>
        </a:p>
      </dsp:txBody>
      <dsp:txXfrm>
        <a:off x="42451" y="44439"/>
        <a:ext cx="2877754" cy="784710"/>
      </dsp:txXfrm>
    </dsp:sp>
    <dsp:sp modelId="{265A0218-2E6A-4008-802C-751E60C83F8D}">
      <dsp:nvSpPr>
        <dsp:cNvPr id="0" name=""/>
        <dsp:cNvSpPr/>
      </dsp:nvSpPr>
      <dsp:spPr>
        <a:xfrm rot="5400000">
          <a:off x="5248283" y="-1283583"/>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Estimation de l’exposition aux familles de risque</a:t>
          </a:r>
          <a:endParaRPr lang="fr-FR" sz="1100" kern="1200" dirty="0"/>
        </a:p>
        <a:p>
          <a:pPr marL="57150" lvl="1" indent="-57150" algn="l" defTabSz="488950" rtl="0">
            <a:lnSpc>
              <a:spcPct val="90000"/>
            </a:lnSpc>
            <a:spcBef>
              <a:spcPct val="0"/>
            </a:spcBef>
            <a:spcAft>
              <a:spcPct val="15000"/>
            </a:spcAft>
            <a:buChar char="•"/>
          </a:pPr>
          <a:r>
            <a:rPr lang="fr-FR" sz="1100" b="0" kern="1200" dirty="0"/>
            <a:t>Estimation de l’exposition aux principaux risques du secteur</a:t>
          </a:r>
          <a:endParaRPr lang="fr-FR" sz="1100" kern="1200" dirty="0"/>
        </a:p>
        <a:p>
          <a:pPr marL="57150" lvl="1" indent="-57150" algn="l" defTabSz="488950" rtl="0">
            <a:lnSpc>
              <a:spcPct val="90000"/>
            </a:lnSpc>
            <a:spcBef>
              <a:spcPct val="0"/>
            </a:spcBef>
            <a:spcAft>
              <a:spcPct val="15000"/>
            </a:spcAft>
            <a:buChar char="•"/>
          </a:pPr>
          <a:r>
            <a:rPr lang="fr-FR" sz="1100" b="0" kern="1200" dirty="0"/>
            <a:t>Les écarts significatifs d’exposition aux risques</a:t>
          </a:r>
          <a:endParaRPr lang="fr-FR" sz="1100" kern="1200" dirty="0"/>
        </a:p>
      </dsp:txBody>
      <dsp:txXfrm rot="-5400000">
        <a:off x="2962656" y="1036005"/>
        <a:ext cx="5232983" cy="627767"/>
      </dsp:txXfrm>
    </dsp:sp>
    <dsp:sp modelId="{C1C3C668-32F9-4348-9945-90B4AE10B189}">
      <dsp:nvSpPr>
        <dsp:cNvPr id="0" name=""/>
        <dsp:cNvSpPr/>
      </dsp:nvSpPr>
      <dsp:spPr>
        <a:xfrm>
          <a:off x="0" y="915081"/>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dirty="0"/>
            <a:t>Exposition aux risques professionnels</a:t>
          </a:r>
          <a:endParaRPr lang="fr-FR" sz="2300" kern="1200" dirty="0"/>
        </a:p>
      </dsp:txBody>
      <dsp:txXfrm>
        <a:off x="42451" y="957532"/>
        <a:ext cx="2877754" cy="784710"/>
      </dsp:txXfrm>
    </dsp:sp>
    <dsp:sp modelId="{2DB9350A-43D7-45BB-98EA-C4F5DDC20861}">
      <dsp:nvSpPr>
        <dsp:cNvPr id="0" name=""/>
        <dsp:cNvSpPr/>
      </dsp:nvSpPr>
      <dsp:spPr>
        <a:xfrm rot="5400000">
          <a:off x="5248283" y="-370490"/>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b="0" kern="1200" dirty="0"/>
            <a:t>Les accidents du travail par tranche d’âge</a:t>
          </a:r>
          <a:endParaRPr lang="fr-FR" sz="1100" kern="1200" dirty="0"/>
        </a:p>
      </dsp:txBody>
      <dsp:txXfrm rot="-5400000">
        <a:off x="2962656" y="1949098"/>
        <a:ext cx="5232983" cy="627767"/>
      </dsp:txXfrm>
    </dsp:sp>
    <dsp:sp modelId="{017071E8-DD4A-4935-BCBD-FFE2D1EAE160}">
      <dsp:nvSpPr>
        <dsp:cNvPr id="0" name=""/>
        <dsp:cNvSpPr/>
      </dsp:nvSpPr>
      <dsp:spPr>
        <a:xfrm>
          <a:off x="0" y="1828174"/>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accidents du travail</a:t>
          </a:r>
          <a:endParaRPr lang="fr-FR" sz="2300" kern="1200"/>
        </a:p>
      </dsp:txBody>
      <dsp:txXfrm>
        <a:off x="42451" y="1870625"/>
        <a:ext cx="2877754" cy="784710"/>
      </dsp:txXfrm>
    </dsp:sp>
    <dsp:sp modelId="{6AA7E57C-D48E-443B-92A6-3496A8DC1945}">
      <dsp:nvSpPr>
        <dsp:cNvPr id="0" name=""/>
        <dsp:cNvSpPr/>
      </dsp:nvSpPr>
      <dsp:spPr>
        <a:xfrm rot="5400000">
          <a:off x="5248283" y="542601"/>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kern="1200" dirty="0"/>
            <a:t>Les troubles musculo-squelettiques (TMS)</a:t>
          </a:r>
        </a:p>
      </dsp:txBody>
      <dsp:txXfrm rot="-5400000">
        <a:off x="2962656" y="2862190"/>
        <a:ext cx="5232983" cy="627767"/>
      </dsp:txXfrm>
    </dsp:sp>
    <dsp:sp modelId="{60647DBD-653E-4AE0-9432-16F818F41942}">
      <dsp:nvSpPr>
        <dsp:cNvPr id="0" name=""/>
        <dsp:cNvSpPr/>
      </dsp:nvSpPr>
      <dsp:spPr>
        <a:xfrm>
          <a:off x="0" y="2741267"/>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maladies professionnelles</a:t>
          </a:r>
          <a:endParaRPr lang="fr-FR" sz="2300" kern="1200"/>
        </a:p>
      </dsp:txBody>
      <dsp:txXfrm>
        <a:off x="42451" y="2783718"/>
        <a:ext cx="2877754" cy="784710"/>
      </dsp:txXfrm>
    </dsp:sp>
    <dsp:sp modelId="{67EC1B60-9744-41DF-AE4A-0CCB689D199B}">
      <dsp:nvSpPr>
        <dsp:cNvPr id="0" name=""/>
        <dsp:cNvSpPr/>
      </dsp:nvSpPr>
      <dsp:spPr>
        <a:xfrm rot="5400000">
          <a:off x="5248283" y="1455694"/>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kern="1200" dirty="0"/>
            <a:t>Taux d’inaptitude</a:t>
          </a:r>
        </a:p>
      </dsp:txBody>
      <dsp:txXfrm rot="-5400000">
        <a:off x="2962656" y="3775283"/>
        <a:ext cx="5232983" cy="627767"/>
      </dsp:txXfrm>
    </dsp:sp>
    <dsp:sp modelId="{49ACCEA6-60E2-44E1-8541-182C9886DFFE}">
      <dsp:nvSpPr>
        <dsp:cNvPr id="0" name=""/>
        <dsp:cNvSpPr/>
      </dsp:nvSpPr>
      <dsp:spPr>
        <a:xfrm>
          <a:off x="0" y="3654360"/>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licenciements pour inaptitude</a:t>
          </a:r>
          <a:endParaRPr lang="fr-FR" sz="2300" kern="1200"/>
        </a:p>
      </dsp:txBody>
      <dsp:txXfrm>
        <a:off x="42451" y="3696811"/>
        <a:ext cx="2877754" cy="7847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2F4C1DB-9881-4822-8A46-40EC5BB8E928}" type="datetimeFigureOut">
              <a:rPr lang="fr-FR" smtClean="0"/>
              <a:t>05/02/2024</a:t>
            </a:fld>
            <a:endParaRPr lang="fr-FR"/>
          </a:p>
        </p:txBody>
      </p:sp>
      <p:sp>
        <p:nvSpPr>
          <p:cNvPr id="4" name="Espace réservé de l'image des diapositives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574FD5A-C572-443D-BE10-DEAD23E4C98E}" type="slidenum">
              <a:rPr lang="fr-FR" smtClean="0"/>
              <a:t>‹N°›</a:t>
            </a:fld>
            <a:endParaRPr lang="fr-FR"/>
          </a:p>
        </p:txBody>
      </p:sp>
    </p:spTree>
    <p:extLst>
      <p:ext uri="{BB962C8B-B14F-4D97-AF65-F5344CB8AC3E}">
        <p14:creationId xmlns:p14="http://schemas.microsoft.com/office/powerpoint/2010/main" val="931344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2</a:t>
            </a:fld>
            <a:endParaRPr lang="fr-FR"/>
          </a:p>
        </p:txBody>
      </p:sp>
    </p:spTree>
    <p:extLst>
      <p:ext uri="{BB962C8B-B14F-4D97-AF65-F5344CB8AC3E}">
        <p14:creationId xmlns:p14="http://schemas.microsoft.com/office/powerpoint/2010/main" val="33011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7</a:t>
            </a:fld>
            <a:endParaRPr lang="fr-FR"/>
          </a:p>
        </p:txBody>
      </p:sp>
    </p:spTree>
    <p:extLst>
      <p:ext uri="{BB962C8B-B14F-4D97-AF65-F5344CB8AC3E}">
        <p14:creationId xmlns:p14="http://schemas.microsoft.com/office/powerpoint/2010/main" val="3744772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1475656" y="2996952"/>
            <a:ext cx="6768752" cy="1470025"/>
          </a:xfrm>
        </p:spPr>
        <p:txBody>
          <a:bodyPr/>
          <a:lstStyle>
            <a:lvl1pPr algn="ctr">
              <a:defRPr cap="all">
                <a:solidFill>
                  <a:srgbClr val="006F6E"/>
                </a:solidFill>
              </a:defRPr>
            </a:lvl1pPr>
          </a:lstStyle>
          <a:p>
            <a:pPr>
              <a:defRPr/>
            </a:pPr>
            <a:r>
              <a:rPr lang="fr-FR"/>
              <a:t>Modifiez le style du titre</a:t>
            </a:r>
          </a:p>
        </p:txBody>
      </p:sp>
      <p:sp>
        <p:nvSpPr>
          <p:cNvPr id="3" name="Sous-titre 2"/>
          <p:cNvSpPr>
            <a:spLocks noGrp="1"/>
          </p:cNvSpPr>
          <p:nvPr>
            <p:ph type="subTitle" idx="1"/>
          </p:nvPr>
        </p:nvSpPr>
        <p:spPr bwMode="auto">
          <a:xfrm>
            <a:off x="1475656" y="4509120"/>
            <a:ext cx="6768752" cy="792087"/>
          </a:xfrm>
        </p:spPr>
        <p:txBody>
          <a:bodyPr>
            <a:normAutofit/>
          </a:bodyPr>
          <a:lstStyle>
            <a:lvl1pPr marL="0" indent="0" algn="ctr">
              <a:buNone/>
              <a:defRPr sz="2800" b="1" i="0" cap="small">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Modifiez le style des sous-titres du masque</a:t>
            </a:r>
          </a:p>
        </p:txBody>
      </p:sp>
      <p:sp>
        <p:nvSpPr>
          <p:cNvPr id="8" name="Rectangle 7"/>
          <p:cNvSpPr/>
          <p:nvPr userDrawn="1"/>
        </p:nvSpPr>
        <p:spPr bwMode="auto">
          <a:xfrm>
            <a:off x="4284732" y="0"/>
            <a:ext cx="4859268" cy="1988840"/>
          </a:xfrm>
          <a:prstGeom prst="rect">
            <a:avLst/>
          </a:prstGeom>
          <a:solidFill>
            <a:srgbClr val="FF6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pic>
        <p:nvPicPr>
          <p:cNvPr id="9" name="Image 8"/>
          <p:cNvPicPr>
            <a:picLocks noChangeAspect="1"/>
          </p:cNvPicPr>
          <p:nvPr userDrawn="1"/>
        </p:nvPicPr>
        <p:blipFill>
          <a:blip r:embed="rId2"/>
          <a:srcRect t="1376" b="599"/>
          <a:stretch/>
        </p:blipFill>
        <p:spPr bwMode="auto">
          <a:xfrm>
            <a:off x="4320000" y="709200"/>
            <a:ext cx="4824000" cy="1282902"/>
          </a:xfrm>
          <a:prstGeom prst="rect">
            <a:avLst/>
          </a:prstGeom>
        </p:spPr>
      </p:pic>
      <p:pic>
        <p:nvPicPr>
          <p:cNvPr id="4" name="Image 3"/>
          <p:cNvPicPr>
            <a:picLocks noChangeAspect="1"/>
          </p:cNvPicPr>
          <p:nvPr userDrawn="1"/>
        </p:nvPicPr>
        <p:blipFill>
          <a:blip r:embed="rId3"/>
          <a:stretch/>
        </p:blipFill>
        <p:spPr bwMode="auto">
          <a:xfrm>
            <a:off x="0" y="0"/>
            <a:ext cx="4319016" cy="1999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188000" y="2924944"/>
            <a:ext cx="7488000" cy="1362075"/>
          </a:xfrm>
        </p:spPr>
        <p:txBody>
          <a:bodyPr anchor="t"/>
          <a:lstStyle>
            <a:lvl1pPr algn="ctr">
              <a:defRPr sz="4000" b="1" cap="all">
                <a:solidFill>
                  <a:srgbClr val="006F6E"/>
                </a:solidFill>
              </a:defRPr>
            </a:lvl1pPr>
          </a:lstStyle>
          <a:p>
            <a:pPr>
              <a:defRPr/>
            </a:pPr>
            <a:r>
              <a:rPr lang="fr-FR"/>
              <a:t>Modifiez le style du titre</a:t>
            </a:r>
          </a:p>
        </p:txBody>
      </p:sp>
      <p:sp>
        <p:nvSpPr>
          <p:cNvPr id="3" name="Espace réservé du texte 2"/>
          <p:cNvSpPr>
            <a:spLocks noGrp="1"/>
          </p:cNvSpPr>
          <p:nvPr>
            <p:ph type="body" idx="1"/>
          </p:nvPr>
        </p:nvSpPr>
        <p:spPr bwMode="auto">
          <a:xfrm>
            <a:off x="1188456" y="4293096"/>
            <a:ext cx="7488000" cy="1500187"/>
          </a:xfrm>
        </p:spPr>
        <p:txBody>
          <a:bodyPr anchor="b"/>
          <a:lstStyle>
            <a:lvl1pPr marL="0" indent="0" algn="ctr">
              <a:buNone/>
              <a:defRPr sz="2000">
                <a:solidFill>
                  <a:srgbClr val="5859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4" name="Espace réservé de la date 3"/>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619672" y="773038"/>
            <a:ext cx="7509519" cy="774625"/>
          </a:xfrm>
        </p:spPr>
        <p:txBody>
          <a:bodyPr/>
          <a:lstStyle>
            <a:lvl1pPr>
              <a:defRPr>
                <a:solidFill>
                  <a:srgbClr val="006F6E"/>
                </a:solidFill>
              </a:defRPr>
            </a:lvl1pPr>
          </a:lstStyle>
          <a:p>
            <a:pPr>
              <a:defRPr/>
            </a:pPr>
            <a:r>
              <a:rPr lang="fr-FR"/>
              <a:t>Modifiez le style du titre</a:t>
            </a:r>
          </a:p>
        </p:txBody>
      </p:sp>
      <p:sp>
        <p:nvSpPr>
          <p:cNvPr id="3" name="Espace réservé du contenu 2"/>
          <p:cNvSpPr>
            <a:spLocks noGrp="1"/>
          </p:cNvSpPr>
          <p:nvPr>
            <p:ph idx="1"/>
          </p:nvPr>
        </p:nvSpPr>
        <p:spPr bwMode="auto">
          <a:xfrm>
            <a:off x="1187624" y="1989312"/>
            <a:ext cx="7488000" cy="4248000"/>
          </a:xfrm>
        </p:spPr>
        <p:txBody>
          <a:bodyPr/>
          <a:lstStyle>
            <a:lvl1pPr>
              <a:defRPr b="1">
                <a:solidFill>
                  <a:srgbClr val="006F6E"/>
                </a:solidFill>
              </a:defRPr>
            </a:lvl1pPr>
            <a:lvl2pPr>
              <a:defRPr b="1">
                <a:solidFill>
                  <a:schemeClr val="accent5">
                    <a:lumMod val="50000"/>
                  </a:schemeClr>
                </a:solidFill>
              </a:defRPr>
            </a:lvl2pPr>
            <a:lvl3pPr>
              <a:defRPr>
                <a:solidFill>
                  <a:schemeClr val="accent5">
                    <a:lumMod val="75000"/>
                  </a:schemeClr>
                </a:solidFill>
              </a:defRPr>
            </a:lvl3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619672" y="773038"/>
            <a:ext cx="7524328" cy="788343"/>
          </a:xfrm>
        </p:spPr>
        <p:txBody>
          <a:bodyPr/>
          <a:lstStyle>
            <a:lvl1pPr>
              <a:defRPr>
                <a:solidFill>
                  <a:srgbClr val="006F6E"/>
                </a:solidFill>
              </a:defRPr>
            </a:lvl1pPr>
          </a:lstStyle>
          <a:p>
            <a:pPr>
              <a:defRPr/>
            </a:pPr>
            <a:r>
              <a:rPr lang="fr-FR"/>
              <a:t>Modifiez le style du titre</a:t>
            </a:r>
          </a:p>
        </p:txBody>
      </p:sp>
      <p:sp>
        <p:nvSpPr>
          <p:cNvPr id="3" name="Espace réservé du contenu 2"/>
          <p:cNvSpPr>
            <a:spLocks noGrp="1"/>
          </p:cNvSpPr>
          <p:nvPr>
            <p:ph sz="half" idx="1"/>
          </p:nvPr>
        </p:nvSpPr>
        <p:spPr bwMode="auto">
          <a:xfrm>
            <a:off x="1115616" y="1908000"/>
            <a:ext cx="3636000" cy="4248000"/>
          </a:xfrm>
        </p:spPr>
        <p:txBody>
          <a:bodyPr>
            <a:normAutofit/>
          </a:bodyPr>
          <a:lstStyle>
            <a:lvl1pPr marL="180975" indent="-180975">
              <a:defRPr sz="2000" b="1"/>
            </a:lvl1pPr>
            <a:lvl2pPr marL="447675" indent="-266700">
              <a:defRPr sz="1800"/>
            </a:lvl2pPr>
            <a:lvl3pPr marL="628650" indent="-180975">
              <a:defRPr sz="1600"/>
            </a:lvl3pPr>
            <a:lvl4pPr marL="809625" indent="-180975">
              <a:defRPr sz="1600"/>
            </a:lvl4pPr>
            <a:lvl5pPr marL="990600" indent="-180975">
              <a:defRPr sz="16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u contenu 3"/>
          <p:cNvSpPr>
            <a:spLocks noGrp="1"/>
          </p:cNvSpPr>
          <p:nvPr>
            <p:ph sz="half" idx="2"/>
          </p:nvPr>
        </p:nvSpPr>
        <p:spPr bwMode="auto">
          <a:xfrm>
            <a:off x="4932040" y="1908000"/>
            <a:ext cx="3636000" cy="4248000"/>
          </a:xfrm>
        </p:spPr>
        <p:txBody>
          <a:bodyPr>
            <a:normAutofit/>
          </a:bodyPr>
          <a:lstStyle>
            <a:lvl1pPr marL="180975" indent="-180975">
              <a:defRPr sz="2000" b="1"/>
            </a:lvl1pPr>
            <a:lvl2pPr marL="447675" indent="-266700">
              <a:defRPr sz="1800"/>
            </a:lvl2pPr>
            <a:lvl3pPr marL="628650" indent="-180975">
              <a:defRPr sz="1600"/>
            </a:lvl3pPr>
            <a:lvl4pPr marL="809625" indent="-180975">
              <a:tabLst>
                <a:tab pos="809625" algn="l"/>
              </a:tabLst>
              <a:defRPr sz="1600"/>
            </a:lvl4pPr>
            <a:lvl5pPr marL="990600" indent="-180975">
              <a:defRPr sz="16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5" name="Espace réservé de la date 4"/>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lvl1pPr>
              <a:defRPr>
                <a:solidFill>
                  <a:srgbClr val="006F6E"/>
                </a:solidFill>
              </a:defRPr>
            </a:lvl1pPr>
          </a:lstStyle>
          <a:p>
            <a:pPr>
              <a:defRPr/>
            </a:pPr>
            <a:r>
              <a:rPr lang="fr-FR"/>
              <a:t>Modifiez le style du titre</a:t>
            </a:r>
          </a:p>
        </p:txBody>
      </p:sp>
      <p:sp>
        <p:nvSpPr>
          <p:cNvPr id="3" name="Espace réservé de la date 2"/>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4" name="Espace réservé du pied de page 3"/>
          <p:cNvSpPr>
            <a:spLocks noGrp="1"/>
          </p:cNvSpPr>
          <p:nvPr>
            <p:ph type="ftr" sz="quarter" idx="11"/>
          </p:nvPr>
        </p:nvSpPr>
        <p:spPr bwMode="auto"/>
        <p:txBody>
          <a:bodyPr/>
          <a:lstStyle/>
          <a:p>
            <a:pPr>
              <a:defRPr/>
            </a:pPr>
            <a:endParaRPr lang="fr-FR"/>
          </a:p>
        </p:txBody>
      </p:sp>
      <p:sp>
        <p:nvSpPr>
          <p:cNvPr id="5" name="Espace réservé du numéro de diapositive 4"/>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51520" y="5663678"/>
            <a:ext cx="8784976" cy="566738"/>
          </a:xfrm>
        </p:spPr>
        <p:txBody>
          <a:bodyPr anchor="b"/>
          <a:lstStyle>
            <a:lvl1pPr algn="l">
              <a:defRPr sz="2000" b="1"/>
            </a:lvl1pPr>
          </a:lstStyle>
          <a:p>
            <a:pPr>
              <a:defRPr/>
            </a:pPr>
            <a:r>
              <a:rPr lang="fr-FR"/>
              <a:t>Modifiez le style du titre</a:t>
            </a:r>
          </a:p>
        </p:txBody>
      </p:sp>
      <p:sp>
        <p:nvSpPr>
          <p:cNvPr id="3" name="Espace réservé pour une image  2"/>
          <p:cNvSpPr>
            <a:spLocks noGrp="1"/>
          </p:cNvSpPr>
          <p:nvPr>
            <p:ph type="pic" idx="1"/>
          </p:nvPr>
        </p:nvSpPr>
        <p:spPr bwMode="auto">
          <a:xfrm>
            <a:off x="1691680" y="908720"/>
            <a:ext cx="7344816" cy="46085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4" name="Espace réservé du texte 3"/>
          <p:cNvSpPr>
            <a:spLocks noGrp="1"/>
          </p:cNvSpPr>
          <p:nvPr>
            <p:ph type="body" sz="half" idx="2"/>
          </p:nvPr>
        </p:nvSpPr>
        <p:spPr bwMode="auto">
          <a:xfrm>
            <a:off x="251520" y="6230416"/>
            <a:ext cx="8784976" cy="510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Modifiez les styles du texte du masque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1629575" y="773038"/>
            <a:ext cx="7514425" cy="788343"/>
          </a:xfrm>
          <a:prstGeom prst="rect">
            <a:avLst/>
          </a:prstGeom>
        </p:spPr>
        <p:txBody>
          <a:bodyPr vert="horz" lIns="91440" tIns="45720" rIns="91440" bIns="45720" rtlCol="0" anchor="ctr">
            <a:normAutofit/>
          </a:bodyPr>
          <a:lstStyle/>
          <a:p>
            <a:pPr>
              <a:defRPr/>
            </a:pPr>
            <a:r>
              <a:rPr lang="fr-FR"/>
              <a:t>Modifiez le style du titre</a:t>
            </a:r>
          </a:p>
        </p:txBody>
      </p:sp>
      <p:sp>
        <p:nvSpPr>
          <p:cNvPr id="3" name="Espace réservé du texte 2"/>
          <p:cNvSpPr>
            <a:spLocks noGrp="1"/>
          </p:cNvSpPr>
          <p:nvPr>
            <p:ph type="body" idx="1"/>
          </p:nvPr>
        </p:nvSpPr>
        <p:spPr bwMode="auto">
          <a:xfrm>
            <a:off x="1187624" y="1908000"/>
            <a:ext cx="7488000" cy="4248000"/>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e la date 3"/>
          <p:cNvSpPr>
            <a:spLocks noGrp="1"/>
          </p:cNvSpPr>
          <p:nvPr>
            <p:ph type="dt" sz="half" idx="2"/>
          </p:nvPr>
        </p:nvSpPr>
        <p:spPr bwMode="auto">
          <a:xfrm>
            <a:off x="1187624" y="6356350"/>
            <a:ext cx="14031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77A4600-22CE-4ACC-B6BA-78D1242EAE30}" type="datetimeFigureOut">
              <a:rPr lang="fr-FR"/>
              <a:t>05/02/2024</a:t>
            </a:fld>
            <a:endParaRPr lang="fr-FR"/>
          </a:p>
        </p:txBody>
      </p:sp>
      <p:sp>
        <p:nvSpPr>
          <p:cNvPr id="5" name="Espace réservé du pied de page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4B73840-D103-4F34-B09E-BC1DD9B73132}" type="slidenum">
              <a:rPr lang="fr-FR"/>
              <a:t>‹N°›</a:t>
            </a:fld>
            <a:endParaRPr lang="fr-FR"/>
          </a:p>
        </p:txBody>
      </p:sp>
      <p:sp>
        <p:nvSpPr>
          <p:cNvPr id="9" name="Rectangle 8"/>
          <p:cNvSpPr/>
          <p:nvPr userDrawn="1"/>
        </p:nvSpPr>
        <p:spPr bwMode="auto">
          <a:xfrm>
            <a:off x="1585005" y="0"/>
            <a:ext cx="7558995" cy="802939"/>
          </a:xfrm>
          <a:prstGeom prst="rect">
            <a:avLst/>
          </a:prstGeom>
          <a:solidFill>
            <a:srgbClr val="FF6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sp>
        <p:nvSpPr>
          <p:cNvPr id="12" name="Rectangle 10"/>
          <p:cNvSpPr>
            <a:spLocks noChangeArrowheads="1"/>
          </p:cNvSpPr>
          <p:nvPr userDrawn="1"/>
        </p:nvSpPr>
        <p:spPr bwMode="auto">
          <a:xfrm>
            <a:off x="7993091" y="6434508"/>
            <a:ext cx="936625" cy="288924"/>
          </a:xfrm>
          <a:prstGeom prst="rect">
            <a:avLst/>
          </a:prstGeom>
          <a:noFill/>
          <a:ln>
            <a:noFill/>
          </a:ln>
          <a:effectLst/>
        </p:spPr>
        <p:txBody>
          <a:bodyPr/>
          <a:lstStyle>
            <a:lvl1pPr>
              <a:defRPr>
                <a:solidFill>
                  <a:schemeClr val="tx1"/>
                </a:solidFill>
                <a:latin typeface="Arial"/>
                <a:cs typeface="Arial"/>
              </a:defRPr>
            </a:lvl1pPr>
            <a:lvl2pPr marL="742950" indent="-285750">
              <a:defRPr>
                <a:solidFill>
                  <a:schemeClr val="tx1"/>
                </a:solidFill>
                <a:latin typeface="Arial"/>
                <a:cs typeface="Arial"/>
              </a:defRPr>
            </a:lvl2pPr>
            <a:lvl3pPr marL="1143000" indent="-228600">
              <a:defRPr>
                <a:solidFill>
                  <a:schemeClr val="tx1"/>
                </a:solidFill>
                <a:latin typeface="Arial"/>
                <a:cs typeface="Arial"/>
              </a:defRPr>
            </a:lvl3pPr>
            <a:lvl4pPr marL="1600200" indent="-228600">
              <a:defRPr>
                <a:solidFill>
                  <a:schemeClr val="tx1"/>
                </a:solidFill>
                <a:latin typeface="Arial"/>
                <a:cs typeface="Arial"/>
              </a:defRPr>
            </a:lvl4pPr>
            <a:lvl5pPr marL="2057400" indent="-228600">
              <a:defRPr>
                <a:solidFill>
                  <a:schemeClr val="tx1"/>
                </a:solidFill>
                <a:latin typeface="Arial"/>
                <a:cs typeface="Arial"/>
              </a:defRPr>
            </a:lvl5pPr>
            <a:lvl6pPr marL="2514600" indent="-228600">
              <a:spcBef>
                <a:spcPts val="0"/>
              </a:spcBef>
              <a:spcAft>
                <a:spcPts val="0"/>
              </a:spcAft>
              <a:defRPr>
                <a:solidFill>
                  <a:schemeClr val="tx1"/>
                </a:solidFill>
                <a:latin typeface="Arial"/>
                <a:cs typeface="Arial"/>
              </a:defRPr>
            </a:lvl6pPr>
            <a:lvl7pPr marL="2971800" indent="-228600">
              <a:spcBef>
                <a:spcPts val="0"/>
              </a:spcBef>
              <a:spcAft>
                <a:spcPts val="0"/>
              </a:spcAft>
              <a:defRPr>
                <a:solidFill>
                  <a:schemeClr val="tx1"/>
                </a:solidFill>
                <a:latin typeface="Arial"/>
                <a:cs typeface="Arial"/>
              </a:defRPr>
            </a:lvl7pPr>
            <a:lvl8pPr marL="3429000" indent="-228600">
              <a:spcBef>
                <a:spcPts val="0"/>
              </a:spcBef>
              <a:spcAft>
                <a:spcPts val="0"/>
              </a:spcAft>
              <a:defRPr>
                <a:solidFill>
                  <a:schemeClr val="tx1"/>
                </a:solidFill>
                <a:latin typeface="Arial"/>
                <a:cs typeface="Arial"/>
              </a:defRPr>
            </a:lvl8pPr>
            <a:lvl9pPr marL="3886200" indent="-228600">
              <a:spcBef>
                <a:spcPts val="0"/>
              </a:spcBef>
              <a:spcAft>
                <a:spcPts val="0"/>
              </a:spcAft>
              <a:defRPr>
                <a:solidFill>
                  <a:schemeClr val="tx1"/>
                </a:solidFill>
                <a:latin typeface="Arial"/>
                <a:cs typeface="Arial"/>
              </a:defRPr>
            </a:lvl9pPr>
          </a:lstStyle>
          <a:p>
            <a:pPr algn="r">
              <a:defRPr/>
            </a:pPr>
            <a:fld id="{57F6F8D6-56C2-4E87-B015-33063BAC7B04}" type="slidenum">
              <a:rPr lang="fr-FR" sz="1000" b="1">
                <a:solidFill>
                  <a:schemeClr val="accent5">
                    <a:lumMod val="50000"/>
                  </a:schemeClr>
                </a:solidFill>
                <a:latin typeface="Calibri"/>
                <a:ea typeface="ＭＳ Ｐゴシック"/>
                <a:cs typeface="Calibri"/>
              </a:rPr>
              <a:t>‹N°›</a:t>
            </a:fld>
            <a:endParaRPr lang="fr-FR" sz="1000" b="1">
              <a:solidFill>
                <a:schemeClr val="accent5">
                  <a:lumMod val="50000"/>
                </a:schemeClr>
              </a:solidFill>
              <a:latin typeface="Calibri"/>
              <a:ea typeface="ＭＳ Ｐゴシック"/>
              <a:cs typeface="Calibri"/>
            </a:endParaRPr>
          </a:p>
        </p:txBody>
      </p:sp>
      <p:sp>
        <p:nvSpPr>
          <p:cNvPr id="15" name="Rectangle 14"/>
          <p:cNvSpPr/>
          <p:nvPr userDrawn="1"/>
        </p:nvSpPr>
        <p:spPr bwMode="auto">
          <a:xfrm>
            <a:off x="0" y="1620000"/>
            <a:ext cx="746513" cy="5238000"/>
          </a:xfrm>
          <a:prstGeom prst="rect">
            <a:avLst/>
          </a:prstGeom>
          <a:solidFill>
            <a:srgbClr val="006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pic>
        <p:nvPicPr>
          <p:cNvPr id="14" name="Image 13"/>
          <p:cNvPicPr>
            <a:picLocks noChangeAspect="1"/>
          </p:cNvPicPr>
          <p:nvPr userDrawn="1"/>
        </p:nvPicPr>
        <p:blipFill>
          <a:blip r:embed="rId9"/>
          <a:stretch/>
        </p:blipFill>
        <p:spPr bwMode="auto">
          <a:xfrm>
            <a:off x="9575" y="0"/>
            <a:ext cx="1620000" cy="162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a:spcBef>
          <a:spcPts val="0"/>
        </a:spcBef>
        <a:buNone/>
        <a:defRPr sz="4400" b="1" cap="small">
          <a:solidFill>
            <a:srgbClr val="006F6E"/>
          </a:solidFill>
          <a:latin typeface="+mj-lt"/>
          <a:ea typeface="+mj-ea"/>
          <a:cs typeface="+mj-cs"/>
        </a:defRPr>
      </a:lvl1pPr>
    </p:titleStyle>
    <p:bodyStyle>
      <a:lvl1pPr marL="180975" indent="-180975" algn="l" defTabSz="914400">
        <a:spcBef>
          <a:spcPts val="0"/>
        </a:spcBef>
        <a:buFont typeface="Arial"/>
        <a:buChar char="•"/>
        <a:defRPr sz="2000" b="1">
          <a:solidFill>
            <a:srgbClr val="006F6E"/>
          </a:solidFill>
          <a:latin typeface="+mn-lt"/>
          <a:ea typeface="+mn-ea"/>
          <a:cs typeface="+mn-cs"/>
        </a:defRPr>
      </a:lvl1pPr>
      <a:lvl2pPr marL="396000" indent="-180975" algn="l" defTabSz="914400">
        <a:spcBef>
          <a:spcPts val="0"/>
        </a:spcBef>
        <a:buFont typeface="Arial"/>
        <a:buChar char="–"/>
        <a:defRPr sz="1800" b="1">
          <a:solidFill>
            <a:schemeClr val="accent5">
              <a:lumMod val="50000"/>
            </a:schemeClr>
          </a:solidFill>
          <a:latin typeface="+mn-lt"/>
          <a:ea typeface="+mn-ea"/>
          <a:cs typeface="+mn-cs"/>
        </a:defRPr>
      </a:lvl2pPr>
      <a:lvl3pPr marL="628650" indent="-180975" algn="l" defTabSz="914400">
        <a:spcBef>
          <a:spcPts val="0"/>
        </a:spcBef>
        <a:buFont typeface="Arial"/>
        <a:buChar char="•"/>
        <a:defRPr sz="1600">
          <a:solidFill>
            <a:schemeClr val="tx1"/>
          </a:solidFill>
          <a:latin typeface="+mn-lt"/>
          <a:ea typeface="+mn-ea"/>
          <a:cs typeface="+mn-cs"/>
        </a:defRPr>
      </a:lvl3pPr>
      <a:lvl4pPr marL="895350" indent="-228600" algn="l" defTabSz="914400">
        <a:spcBef>
          <a:spcPts val="0"/>
        </a:spcBef>
        <a:buFont typeface="Arial"/>
        <a:buChar char="–"/>
        <a:defRPr sz="1600">
          <a:solidFill>
            <a:schemeClr val="tx1"/>
          </a:solidFill>
          <a:latin typeface="+mn-lt"/>
          <a:ea typeface="+mn-ea"/>
          <a:cs typeface="+mn-cs"/>
        </a:defRPr>
      </a:lvl4pPr>
      <a:lvl5pPr marL="1076325" indent="-180975" algn="l" defTabSz="914400">
        <a:spcBef>
          <a:spcPts val="0"/>
        </a:spcBef>
        <a:buFont typeface="Arial"/>
        <a:buChar char="»"/>
        <a:defRPr sz="16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1.emf"/><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14.emf"/><Relationship Id="rId4" Type="http://schemas.openxmlformats.org/officeDocument/2006/relationships/package" Target="../embeddings/Microsoft_Excel_Worksheet7.xlsx"/></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emf"/><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6.emf"/><Relationship Id="rId1" Type="http://schemas.openxmlformats.org/officeDocument/2006/relationships/slideLayout" Target="../slideLayouts/slideLayout4.xml"/><Relationship Id="rId5" Type="http://schemas.openxmlformats.org/officeDocument/2006/relationships/image" Target="../media/image38.emf"/><Relationship Id="rId4" Type="http://schemas.openxmlformats.org/officeDocument/2006/relationships/image" Target="../media/image3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package" Target="../embeddings/Microsoft_Excel_Worksheet1.xlsx"/></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emf"/><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package" Target="../embeddings/Microsoft_Excel_Worksheet2.xlsx"/><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package" Target="../embeddings/Microsoft_Excel_Worksheet3.xlsx"/><Relationship Id="rId7" Type="http://schemas.openxmlformats.org/officeDocument/2006/relationships/package" Target="../embeddings/Microsoft_Excel_Worksheet4.xlsx"/><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image" Target="../media/image18.emf"/><Relationship Id="rId1" Type="http://schemas.openxmlformats.org/officeDocument/2006/relationships/slideLayout" Target="../slideLayouts/slideLayout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4.emf"/><Relationship Id="rId5" Type="http://schemas.openxmlformats.org/officeDocument/2006/relationships/image" Target="../media/image18.emf"/><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3"/>
          <p:cNvSpPr>
            <a:spLocks noGrp="1"/>
          </p:cNvSpPr>
          <p:nvPr>
            <p:ph type="ctrTitle"/>
          </p:nvPr>
        </p:nvSpPr>
        <p:spPr bwMode="auto">
          <a:xfrm>
            <a:off x="1475656" y="2996952"/>
            <a:ext cx="6984776" cy="1470025"/>
          </a:xfrm>
        </p:spPr>
        <p:txBody>
          <a:bodyPr vertOverflow="overflow" horzOverflow="overflow" vert="horz" wrap="square" lIns="91440" tIns="45720" rIns="91440" bIns="45720" numCol="1" spcCol="0" rtlCol="0" fromWordArt="0" anchor="ctr" anchorCtr="0" forceAA="0" compatLnSpc="0">
            <a:normAutofit fontScale="95000"/>
          </a:bodyPr>
          <a:lstStyle/>
          <a:p>
            <a:pPr>
              <a:defRPr/>
            </a:pPr>
            <a:r>
              <a:rPr lang="fr-FR" dirty="0"/>
              <a:t>TRANSPORTS TERRESTRES</a:t>
            </a:r>
            <a:br>
              <a:rPr lang="fr-FR" dirty="0"/>
            </a:br>
            <a:r>
              <a:rPr lang="fr-FR" dirty="0"/>
              <a:t>TRANSPORT PAR CONDUITE</a:t>
            </a:r>
          </a:p>
        </p:txBody>
      </p:sp>
      <p:sp>
        <p:nvSpPr>
          <p:cNvPr id="3" name="Rectangle 2"/>
          <p:cNvSpPr>
            <a:spLocks noChangeArrowheads="1"/>
          </p:cNvSpPr>
          <p:nvPr/>
        </p:nvSpPr>
        <p:spPr bwMode="auto">
          <a:xfrm>
            <a:off x="2908300" y="3689350"/>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a:cs typeface="Arial"/>
            </a:endParaRPr>
          </a:p>
        </p:txBody>
      </p:sp>
      <p:sp>
        <p:nvSpPr>
          <p:cNvPr id="10" name="Rectangle 3"/>
          <p:cNvSpPr>
            <a:spLocks noChangeArrowheads="1"/>
          </p:cNvSpPr>
          <p:nvPr/>
        </p:nvSpPr>
        <p:spPr bwMode="auto">
          <a:xfrm>
            <a:off x="2908300" y="4146550"/>
            <a:ext cx="9144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a:cs typeface="Arial"/>
            </a:endParaRPr>
          </a:p>
        </p:txBody>
      </p:sp>
      <p:sp>
        <p:nvSpPr>
          <p:cNvPr id="11" name="Rectangle 10"/>
          <p:cNvSpPr/>
          <p:nvPr/>
        </p:nvSpPr>
        <p:spPr bwMode="auto">
          <a:xfrm>
            <a:off x="7330326" y="1988840"/>
            <a:ext cx="1850186" cy="215444"/>
          </a:xfrm>
          <a:prstGeom prst="rect">
            <a:avLst/>
          </a:prstGeom>
        </p:spPr>
        <p:txBody>
          <a:bodyPr wrap="none">
            <a:spAutoFit/>
          </a:bodyPr>
          <a:lstStyle/>
          <a:p>
            <a:pPr>
              <a:defRPr/>
            </a:pPr>
            <a:r>
              <a:rPr lang="fr-FR" sz="800">
                <a:latin typeface="Arial"/>
                <a:cs typeface="Arial"/>
              </a:rPr>
              <a:t>Crédits photos : © stock.adobe.com </a:t>
            </a:r>
          </a:p>
        </p:txBody>
      </p:sp>
      <p:pic>
        <p:nvPicPr>
          <p:cNvPr id="1026" name="Picture 2">
            <a:extLst>
              <a:ext uri="{FF2B5EF4-FFF2-40B4-BE49-F238E27FC236}">
                <a16:creationId xmlns:a16="http://schemas.microsoft.com/office/drawing/2014/main" id="{2784EC08-89FD-0C56-DEEC-A0892DBAB3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1965" y="5741397"/>
            <a:ext cx="2131560" cy="864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7790471-CF11-6B91-2A6C-7E9511CA10AD}"/>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678092EC-D026-D8FF-E214-3D5F15C82EB0}"/>
              </a:ext>
            </a:extLst>
          </p:cNvPr>
          <p:cNvPicPr>
            <a:picLocks noChangeAspect="1"/>
          </p:cNvPicPr>
          <p:nvPr/>
        </p:nvPicPr>
        <p:blipFill>
          <a:blip r:embed="rId3"/>
          <a:stretch>
            <a:fillRect/>
          </a:stretch>
        </p:blipFill>
        <p:spPr>
          <a:xfrm>
            <a:off x="2915816" y="836712"/>
            <a:ext cx="4257675" cy="400050"/>
          </a:xfrm>
          <a:prstGeom prst="rect">
            <a:avLst/>
          </a:prstGeom>
        </p:spPr>
      </p:pic>
      <p:pic>
        <p:nvPicPr>
          <p:cNvPr id="10" name="Image 9">
            <a:extLst>
              <a:ext uri="{FF2B5EF4-FFF2-40B4-BE49-F238E27FC236}">
                <a16:creationId xmlns:a16="http://schemas.microsoft.com/office/drawing/2014/main" id="{8B98008D-0C8E-1CC7-B30C-2D45F30E83EC}"/>
              </a:ext>
            </a:extLst>
          </p:cNvPr>
          <p:cNvPicPr>
            <a:picLocks noChangeAspect="1"/>
          </p:cNvPicPr>
          <p:nvPr/>
        </p:nvPicPr>
        <p:blipFill>
          <a:blip r:embed="rId4"/>
          <a:stretch>
            <a:fillRect/>
          </a:stretch>
        </p:blipFill>
        <p:spPr>
          <a:xfrm>
            <a:off x="5796136" y="6481895"/>
            <a:ext cx="2540508" cy="196596"/>
          </a:xfrm>
          <a:prstGeom prst="rect">
            <a:avLst/>
          </a:prstGeom>
        </p:spPr>
      </p:pic>
      <p:sp>
        <p:nvSpPr>
          <p:cNvPr id="12" name="ZoneTexte 11">
            <a:extLst>
              <a:ext uri="{FF2B5EF4-FFF2-40B4-BE49-F238E27FC236}">
                <a16:creationId xmlns:a16="http://schemas.microsoft.com/office/drawing/2014/main" id="{786CF062-6472-3D06-0A89-050F2F581DEE}"/>
              </a:ext>
            </a:extLst>
          </p:cNvPr>
          <p:cNvSpPr txBox="1"/>
          <p:nvPr/>
        </p:nvSpPr>
        <p:spPr>
          <a:xfrm>
            <a:off x="832505" y="1558736"/>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données générales</a:t>
            </a:r>
            <a:endParaRPr lang="fr-FR" dirty="0"/>
          </a:p>
        </p:txBody>
      </p:sp>
      <p:pic>
        <p:nvPicPr>
          <p:cNvPr id="2" name="Image 1">
            <a:extLst>
              <a:ext uri="{FF2B5EF4-FFF2-40B4-BE49-F238E27FC236}">
                <a16:creationId xmlns:a16="http://schemas.microsoft.com/office/drawing/2014/main" id="{9C377EF1-C5D8-214B-FAC5-D757A5594239}"/>
              </a:ext>
            </a:extLst>
          </p:cNvPr>
          <p:cNvPicPr>
            <a:picLocks noChangeAspect="1"/>
          </p:cNvPicPr>
          <p:nvPr/>
        </p:nvPicPr>
        <p:blipFill>
          <a:blip r:embed="rId5"/>
          <a:stretch>
            <a:fillRect/>
          </a:stretch>
        </p:blipFill>
        <p:spPr>
          <a:xfrm>
            <a:off x="1109688" y="1970754"/>
            <a:ext cx="6115050" cy="1362075"/>
          </a:xfrm>
          <a:prstGeom prst="rect">
            <a:avLst/>
          </a:prstGeom>
        </p:spPr>
      </p:pic>
      <p:pic>
        <p:nvPicPr>
          <p:cNvPr id="3" name="Image 2">
            <a:extLst>
              <a:ext uri="{FF2B5EF4-FFF2-40B4-BE49-F238E27FC236}">
                <a16:creationId xmlns:a16="http://schemas.microsoft.com/office/drawing/2014/main" id="{1D2EAF42-74E7-626A-3338-8F244B059154}"/>
              </a:ext>
            </a:extLst>
          </p:cNvPr>
          <p:cNvPicPr>
            <a:picLocks noChangeAspect="1"/>
          </p:cNvPicPr>
          <p:nvPr/>
        </p:nvPicPr>
        <p:blipFill>
          <a:blip r:embed="rId6"/>
          <a:stretch>
            <a:fillRect/>
          </a:stretch>
        </p:blipFill>
        <p:spPr>
          <a:xfrm>
            <a:off x="1109688" y="3481608"/>
            <a:ext cx="4591050" cy="1514475"/>
          </a:xfrm>
          <a:prstGeom prst="rect">
            <a:avLst/>
          </a:prstGeom>
        </p:spPr>
      </p:pic>
      <p:pic>
        <p:nvPicPr>
          <p:cNvPr id="4" name="Image 3">
            <a:extLst>
              <a:ext uri="{FF2B5EF4-FFF2-40B4-BE49-F238E27FC236}">
                <a16:creationId xmlns:a16="http://schemas.microsoft.com/office/drawing/2014/main" id="{3F32996F-7781-137B-94D7-11B10D13F617}"/>
              </a:ext>
            </a:extLst>
          </p:cNvPr>
          <p:cNvPicPr>
            <a:picLocks noChangeAspect="1"/>
          </p:cNvPicPr>
          <p:nvPr/>
        </p:nvPicPr>
        <p:blipFill>
          <a:blip r:embed="rId7"/>
          <a:stretch>
            <a:fillRect/>
          </a:stretch>
        </p:blipFill>
        <p:spPr>
          <a:xfrm>
            <a:off x="66675" y="5144862"/>
            <a:ext cx="9010650" cy="1200150"/>
          </a:xfrm>
          <a:prstGeom prst="rect">
            <a:avLst/>
          </a:prstGeom>
        </p:spPr>
      </p:pic>
    </p:spTree>
    <p:extLst>
      <p:ext uri="{BB962C8B-B14F-4D97-AF65-F5344CB8AC3E}">
        <p14:creationId xmlns:p14="http://schemas.microsoft.com/office/powerpoint/2010/main" val="205944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F204F7A-8CBA-63F8-88AD-D36FB4BF6B52}"/>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4B6AA6A3-0230-6F80-B437-0E46452025F5}"/>
              </a:ext>
            </a:extLst>
          </p:cNvPr>
          <p:cNvPicPr>
            <a:picLocks noChangeAspect="1"/>
          </p:cNvPicPr>
          <p:nvPr/>
        </p:nvPicPr>
        <p:blipFill>
          <a:blip r:embed="rId3"/>
          <a:stretch>
            <a:fillRect/>
          </a:stretch>
        </p:blipFill>
        <p:spPr>
          <a:xfrm>
            <a:off x="2915816" y="836712"/>
            <a:ext cx="4257675" cy="400050"/>
          </a:xfrm>
          <a:prstGeom prst="rect">
            <a:avLst/>
          </a:prstGeom>
        </p:spPr>
      </p:pic>
      <p:sp>
        <p:nvSpPr>
          <p:cNvPr id="8" name="ZoneTexte 7">
            <a:extLst>
              <a:ext uri="{FF2B5EF4-FFF2-40B4-BE49-F238E27FC236}">
                <a16:creationId xmlns:a16="http://schemas.microsoft.com/office/drawing/2014/main" id="{CDCF7034-6617-E0AB-03D7-9CF19806B4AE}"/>
              </a:ext>
            </a:extLst>
          </p:cNvPr>
          <p:cNvSpPr txBox="1"/>
          <p:nvPr/>
        </p:nvSpPr>
        <p:spPr>
          <a:xfrm>
            <a:off x="832505" y="1558736"/>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troubles musculosquelettiques</a:t>
            </a:r>
            <a:endParaRPr lang="fr-FR" dirty="0"/>
          </a:p>
        </p:txBody>
      </p:sp>
      <p:graphicFrame>
        <p:nvGraphicFramePr>
          <p:cNvPr id="9" name="Objet 8">
            <a:extLst>
              <a:ext uri="{FF2B5EF4-FFF2-40B4-BE49-F238E27FC236}">
                <a16:creationId xmlns:a16="http://schemas.microsoft.com/office/drawing/2014/main" id="{08D5E6C1-83E0-78B2-FA2B-293FC1CA7B98}"/>
              </a:ext>
            </a:extLst>
          </p:cNvPr>
          <p:cNvGraphicFramePr>
            <a:graphicFrameLocks noChangeAspect="1"/>
          </p:cNvGraphicFramePr>
          <p:nvPr>
            <p:extLst>
              <p:ext uri="{D42A27DB-BD31-4B8C-83A1-F6EECF244321}">
                <p14:modId xmlns:p14="http://schemas.microsoft.com/office/powerpoint/2010/main" val="3683558003"/>
              </p:ext>
            </p:extLst>
          </p:nvPr>
        </p:nvGraphicFramePr>
        <p:xfrm>
          <a:off x="6012160" y="6203671"/>
          <a:ext cx="2517775" cy="173038"/>
        </p:xfrm>
        <a:graphic>
          <a:graphicData uri="http://schemas.openxmlformats.org/presentationml/2006/ole">
            <mc:AlternateContent xmlns:mc="http://schemas.openxmlformats.org/markup-compatibility/2006">
              <mc:Choice xmlns:v="urn:schemas-microsoft-com:vml" Requires="v">
                <p:oleObj name="Feuille de calcul" r:id="rId4" imgW="3057403" imgH="209654" progId="Excel.Sheet.12">
                  <p:embed/>
                </p:oleObj>
              </mc:Choice>
              <mc:Fallback>
                <p:oleObj name="Feuille de calcul" r:id="rId4" imgW="3057403" imgH="209654" progId="Excel.Sheet.12">
                  <p:embed/>
                  <p:pic>
                    <p:nvPicPr>
                      <p:cNvPr id="9" name="Obje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6203671"/>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6">
            <a:extLst>
              <a:ext uri="{FF2B5EF4-FFF2-40B4-BE49-F238E27FC236}">
                <a16:creationId xmlns:a16="http://schemas.microsoft.com/office/drawing/2014/main" id="{4FC0E446-8ECB-7225-58E0-4D170A661C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505" y="4343825"/>
            <a:ext cx="34385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a:extLst>
              <a:ext uri="{FF2B5EF4-FFF2-40B4-BE49-F238E27FC236}">
                <a16:creationId xmlns:a16="http://schemas.microsoft.com/office/drawing/2014/main" id="{235D77E3-B3F3-84C5-683A-71C3DCD8D7F3}"/>
              </a:ext>
            </a:extLst>
          </p:cNvPr>
          <p:cNvPicPr>
            <a:picLocks noChangeAspect="1"/>
          </p:cNvPicPr>
          <p:nvPr/>
        </p:nvPicPr>
        <p:blipFill>
          <a:blip r:embed="rId7"/>
          <a:stretch>
            <a:fillRect/>
          </a:stretch>
        </p:blipFill>
        <p:spPr>
          <a:xfrm>
            <a:off x="66675" y="2100966"/>
            <a:ext cx="9010650" cy="1619250"/>
          </a:xfrm>
          <a:prstGeom prst="rect">
            <a:avLst/>
          </a:prstGeom>
        </p:spPr>
      </p:pic>
    </p:spTree>
    <p:extLst>
      <p:ext uri="{BB962C8B-B14F-4D97-AF65-F5344CB8AC3E}">
        <p14:creationId xmlns:p14="http://schemas.microsoft.com/office/powerpoint/2010/main" val="374679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D8DAC87-5163-4DE2-E805-7967F735CD6F}"/>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CBD19306-88B5-712B-B189-767CAC341331}"/>
              </a:ext>
            </a:extLst>
          </p:cNvPr>
          <p:cNvPicPr>
            <a:picLocks noChangeAspect="1"/>
          </p:cNvPicPr>
          <p:nvPr/>
        </p:nvPicPr>
        <p:blipFill>
          <a:blip r:embed="rId3"/>
          <a:stretch>
            <a:fillRect/>
          </a:stretch>
        </p:blipFill>
        <p:spPr>
          <a:xfrm>
            <a:off x="2915816" y="836712"/>
            <a:ext cx="5153025" cy="419100"/>
          </a:xfrm>
          <a:prstGeom prst="rect">
            <a:avLst/>
          </a:prstGeom>
        </p:spPr>
      </p:pic>
      <p:sp>
        <p:nvSpPr>
          <p:cNvPr id="9" name="ZoneTexte 8">
            <a:extLst>
              <a:ext uri="{FF2B5EF4-FFF2-40B4-BE49-F238E27FC236}">
                <a16:creationId xmlns:a16="http://schemas.microsoft.com/office/drawing/2014/main" id="{74FFA336-86A1-F6E9-A06C-57563815672B}"/>
              </a:ext>
            </a:extLst>
          </p:cNvPr>
          <p:cNvSpPr txBox="1"/>
          <p:nvPr/>
        </p:nvSpPr>
        <p:spPr>
          <a:xfrm>
            <a:off x="832505" y="1558736"/>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données générales</a:t>
            </a:r>
            <a:endParaRPr lang="fr-FR" dirty="0"/>
          </a:p>
        </p:txBody>
      </p:sp>
      <p:pic>
        <p:nvPicPr>
          <p:cNvPr id="14" name="Image 13">
            <a:extLst>
              <a:ext uri="{FF2B5EF4-FFF2-40B4-BE49-F238E27FC236}">
                <a16:creationId xmlns:a16="http://schemas.microsoft.com/office/drawing/2014/main" id="{41D3C0A9-13A7-3C69-5E19-A214639F1664}"/>
              </a:ext>
            </a:extLst>
          </p:cNvPr>
          <p:cNvPicPr>
            <a:picLocks noChangeAspect="1"/>
          </p:cNvPicPr>
          <p:nvPr/>
        </p:nvPicPr>
        <p:blipFill>
          <a:blip r:embed="rId4"/>
          <a:stretch>
            <a:fillRect/>
          </a:stretch>
        </p:blipFill>
        <p:spPr>
          <a:xfrm>
            <a:off x="1160616" y="4725144"/>
            <a:ext cx="4543425" cy="209550"/>
          </a:xfrm>
          <a:prstGeom prst="rect">
            <a:avLst/>
          </a:prstGeom>
        </p:spPr>
      </p:pic>
      <p:pic>
        <p:nvPicPr>
          <p:cNvPr id="15" name="Image 14">
            <a:extLst>
              <a:ext uri="{FF2B5EF4-FFF2-40B4-BE49-F238E27FC236}">
                <a16:creationId xmlns:a16="http://schemas.microsoft.com/office/drawing/2014/main" id="{10F6DECD-5054-2B29-DF8D-9E08D31EEB44}"/>
              </a:ext>
            </a:extLst>
          </p:cNvPr>
          <p:cNvPicPr>
            <a:picLocks noChangeAspect="1"/>
          </p:cNvPicPr>
          <p:nvPr/>
        </p:nvPicPr>
        <p:blipFill>
          <a:blip r:embed="rId5"/>
          <a:stretch>
            <a:fillRect/>
          </a:stretch>
        </p:blipFill>
        <p:spPr>
          <a:xfrm>
            <a:off x="885825" y="2762250"/>
            <a:ext cx="7372350" cy="1333500"/>
          </a:xfrm>
          <a:prstGeom prst="rect">
            <a:avLst/>
          </a:prstGeom>
        </p:spPr>
      </p:pic>
    </p:spTree>
    <p:extLst>
      <p:ext uri="{BB962C8B-B14F-4D97-AF65-F5344CB8AC3E}">
        <p14:creationId xmlns:p14="http://schemas.microsoft.com/office/powerpoint/2010/main" val="409429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1D541085-4C99-1DE6-2819-FB047224A8F1}"/>
              </a:ext>
            </a:extLst>
          </p:cNvPr>
          <p:cNvSpPr txBox="1"/>
          <p:nvPr/>
        </p:nvSpPr>
        <p:spPr>
          <a:xfrm>
            <a:off x="827584" y="1700808"/>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taux d’inaptitude</a:t>
            </a:r>
            <a:endParaRPr lang="fr-FR" dirty="0"/>
          </a:p>
        </p:txBody>
      </p:sp>
      <p:pic>
        <p:nvPicPr>
          <p:cNvPr id="8" name="Image 7">
            <a:extLst>
              <a:ext uri="{FF2B5EF4-FFF2-40B4-BE49-F238E27FC236}">
                <a16:creationId xmlns:a16="http://schemas.microsoft.com/office/drawing/2014/main" id="{9E6D8B0E-A8E4-A63A-3924-FB11234ACC43}"/>
              </a:ext>
            </a:extLst>
          </p:cNvPr>
          <p:cNvPicPr>
            <a:picLocks noChangeAspect="1"/>
          </p:cNvPicPr>
          <p:nvPr/>
        </p:nvPicPr>
        <p:blipFill>
          <a:blip r:embed="rId2"/>
          <a:stretch>
            <a:fillRect/>
          </a:stretch>
        </p:blipFill>
        <p:spPr>
          <a:xfrm>
            <a:off x="5430624" y="6177178"/>
            <a:ext cx="2540508" cy="195072"/>
          </a:xfrm>
          <a:prstGeom prst="rect">
            <a:avLst/>
          </a:prstGeom>
        </p:spPr>
      </p:pic>
      <p:pic>
        <p:nvPicPr>
          <p:cNvPr id="10" name="Image 9">
            <a:extLst>
              <a:ext uri="{FF2B5EF4-FFF2-40B4-BE49-F238E27FC236}">
                <a16:creationId xmlns:a16="http://schemas.microsoft.com/office/drawing/2014/main" id="{8FBD4019-C9A0-01AE-9C65-E5589A83D574}"/>
              </a:ext>
            </a:extLst>
          </p:cNvPr>
          <p:cNvPicPr>
            <a:picLocks noChangeAspect="1"/>
          </p:cNvPicPr>
          <p:nvPr/>
        </p:nvPicPr>
        <p:blipFill>
          <a:blip r:embed="rId3"/>
          <a:stretch>
            <a:fillRect/>
          </a:stretch>
        </p:blipFill>
        <p:spPr>
          <a:xfrm>
            <a:off x="1187624" y="5934927"/>
            <a:ext cx="4543425" cy="209550"/>
          </a:xfrm>
          <a:prstGeom prst="rect">
            <a:avLst/>
          </a:prstGeom>
        </p:spPr>
      </p:pic>
      <p:pic>
        <p:nvPicPr>
          <p:cNvPr id="2" name="Image 1">
            <a:extLst>
              <a:ext uri="{FF2B5EF4-FFF2-40B4-BE49-F238E27FC236}">
                <a16:creationId xmlns:a16="http://schemas.microsoft.com/office/drawing/2014/main" id="{1E123852-4C2B-3C26-9E26-206C0382ABA8}"/>
              </a:ext>
            </a:extLst>
          </p:cNvPr>
          <p:cNvPicPr>
            <a:picLocks noChangeAspect="1"/>
          </p:cNvPicPr>
          <p:nvPr/>
        </p:nvPicPr>
        <p:blipFill>
          <a:blip r:embed="rId4"/>
          <a:stretch>
            <a:fillRect/>
          </a:stretch>
        </p:blipFill>
        <p:spPr>
          <a:xfrm>
            <a:off x="1228725" y="2060848"/>
            <a:ext cx="6686550" cy="1143000"/>
          </a:xfrm>
          <a:prstGeom prst="rect">
            <a:avLst/>
          </a:prstGeom>
        </p:spPr>
      </p:pic>
      <p:pic>
        <p:nvPicPr>
          <p:cNvPr id="3" name="Image 2">
            <a:extLst>
              <a:ext uri="{FF2B5EF4-FFF2-40B4-BE49-F238E27FC236}">
                <a16:creationId xmlns:a16="http://schemas.microsoft.com/office/drawing/2014/main" id="{D00150DD-ABF8-0874-415C-1AB6F36ED410}"/>
              </a:ext>
            </a:extLst>
          </p:cNvPr>
          <p:cNvPicPr>
            <a:picLocks noChangeAspect="1"/>
          </p:cNvPicPr>
          <p:nvPr/>
        </p:nvPicPr>
        <p:blipFill>
          <a:blip r:embed="rId5"/>
          <a:stretch>
            <a:fillRect/>
          </a:stretch>
        </p:blipFill>
        <p:spPr>
          <a:xfrm>
            <a:off x="1228725" y="3448137"/>
            <a:ext cx="6686550" cy="2000250"/>
          </a:xfrm>
          <a:prstGeom prst="rect">
            <a:avLst/>
          </a:prstGeom>
        </p:spPr>
      </p:pic>
    </p:spTree>
    <p:extLst>
      <p:ext uri="{BB962C8B-B14F-4D97-AF65-F5344CB8AC3E}">
        <p14:creationId xmlns:p14="http://schemas.microsoft.com/office/powerpoint/2010/main" val="4112896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(1/3)</a:t>
            </a:r>
          </a:p>
        </p:txBody>
      </p:sp>
      <p:sp>
        <p:nvSpPr>
          <p:cNvPr id="10" name="ZoneTexte 9">
            <a:extLst>
              <a:ext uri="{FF2B5EF4-FFF2-40B4-BE49-F238E27FC236}">
                <a16:creationId xmlns:a16="http://schemas.microsoft.com/office/drawing/2014/main" id="{27D0BBA0-3CC9-6C97-25F5-97B81FCC1A7E}"/>
              </a:ext>
            </a:extLst>
          </p:cNvPr>
          <p:cNvSpPr txBox="1">
            <a:spLocks noChangeAspect="1"/>
          </p:cNvSpPr>
          <p:nvPr/>
        </p:nvSpPr>
        <p:spPr>
          <a:xfrm>
            <a:off x="827584" y="1556792"/>
            <a:ext cx="8064896" cy="5184000"/>
          </a:xfrm>
          <a:prstGeom prst="rect">
            <a:avLst/>
          </a:prstGeom>
          <a:solidFill>
            <a:schemeClr val="bg1">
              <a:lumMod val="85000"/>
            </a:schemeClr>
          </a:solidFill>
        </p:spPr>
        <p:txBody>
          <a:bodyPr wrap="square" numCol="2" spcCol="360000" rtlCol="0">
            <a:noAutofit/>
          </a:bodyPr>
          <a:lstStyle/>
          <a:p>
            <a:pPr algn="just">
              <a:lnSpc>
                <a:spcPct val="114000"/>
              </a:lnSpc>
            </a:pPr>
            <a:r>
              <a:rPr lang="fr-FR" sz="1100" dirty="0"/>
              <a:t>Le secteur des transports terrestres et transport par conduites compte plus de 90 000 salarié.es dans la région ARA en 2020, soit 3% de l’emploi total dans la région. Cela situe le secteur au 8</a:t>
            </a:r>
            <a:r>
              <a:rPr lang="fr-FR" sz="1100" baseline="30000" dirty="0"/>
              <a:t>ème</a:t>
            </a:r>
            <a:r>
              <a:rPr lang="fr-FR" sz="1100" dirty="0"/>
              <a:t> rang (sur 88) en matière d’emploi salarié.  Il est à forte dominante masculine (80% des emplois) et plus vieillissant que la moyenne. 61% des salarié.es du secteur ont en effet 40 ans ou plus contre 50% en moyenne régionale. Le secteur représente par ailleurs 4% de l’emploi intérimaire en région, soit davantage que son poids dans l’emploi total.</a:t>
            </a:r>
          </a:p>
          <a:p>
            <a:pPr algn="just">
              <a:lnSpc>
                <a:spcPct val="114000"/>
              </a:lnSpc>
            </a:pPr>
            <a:endParaRPr lang="fr-FR" sz="1100" dirty="0">
              <a:solidFill>
                <a:srgbClr val="FF0000"/>
              </a:solidFill>
            </a:endParaRPr>
          </a:p>
          <a:p>
            <a:pPr algn="just">
              <a:lnSpc>
                <a:spcPct val="114000"/>
              </a:lnSpc>
            </a:pPr>
            <a:r>
              <a:rPr lang="fr-FR" sz="1200" b="1" dirty="0"/>
              <a:t>Un cumul des contraintes de temps et des contraintes physiques caractérise le secteur des transports</a:t>
            </a:r>
          </a:p>
          <a:p>
            <a:pPr algn="just">
              <a:lnSpc>
                <a:spcPct val="114000"/>
              </a:lnSpc>
            </a:pPr>
            <a:endParaRPr lang="fr-FR" sz="1100" dirty="0"/>
          </a:p>
          <a:p>
            <a:pPr algn="just">
              <a:lnSpc>
                <a:spcPct val="114000"/>
              </a:lnSpc>
            </a:pPr>
            <a:r>
              <a:rPr lang="fr-FR" sz="1100" dirty="0"/>
              <a:t>Dans un ensemble formé avec le secteur de l’entreposage et services auxiliaires aux transports, plus de 85% des salarié.es sont exposés aux contraintes physiques (contraintes posturales et articulaires…), de rythme de travail (rythme imposé, obligation de se dépêcher…) et aux contraintes de temps de travail (dépassement de l’horaire officiel…). </a:t>
            </a:r>
          </a:p>
          <a:p>
            <a:pPr algn="just">
              <a:lnSpc>
                <a:spcPct val="114000"/>
              </a:lnSpc>
            </a:pPr>
            <a:r>
              <a:rPr lang="fr-FR" sz="1100" dirty="0"/>
              <a:t>Les deux secteurs regroupés se caractérisent toutefois par la part de salariés cumulant au moins 3 contraintes de temps de travail (64% contre 45% pour l’ensemble des salarié.es) et 3 contraintes physiques (55% contre 37%). Comme dans de nombreux secteurs, le dépassement plus ou moins fréquent de l’horaire officiel hebdomadaire est la 1</a:t>
            </a:r>
            <a:r>
              <a:rPr lang="fr-FR" sz="1100" baseline="30000" dirty="0"/>
              <a:t>ère</a:t>
            </a:r>
            <a:r>
              <a:rPr lang="fr-FR" sz="1100" dirty="0"/>
              <a:t> de ces contraintes de temps (83%). S’y ajoutent de façon plus caractéristique des horaires atypiques (75% contre 56%) et variables (52% contre 42%) et l’absence de repos hebdomadaire de 48 heures consécutives (32% contre 17%). De la même façon, si les contraintes posturales et articulaires sont les plus fréquentes (72%), la manutention manuelle de charges (46% contre 35%) et les nuisances thermiques (29% contre 20%) sont des contraintes physiques auxquelles les salarié.es sont plus souvent exposé.es qu’en moyenne régionale.</a:t>
            </a:r>
          </a:p>
          <a:p>
            <a:pPr algn="just">
              <a:lnSpc>
                <a:spcPct val="114000"/>
              </a:lnSpc>
            </a:pPr>
            <a:r>
              <a:rPr lang="fr-FR" sz="1100" dirty="0"/>
              <a:t>D’après les données nationales, les conducteurs de véhicules (89% d’hommes) font partie des principaux métiers de l’ensemble des transports et entreposage. Ils sont particulièrement exposés aux contraintes posturales et articulaires (77%) dans un contexte où l’obligation plus ou moins fréquente de se dépêcher pour faire son travail concerne 8 salarié.es sur 10. De plus, les horaires atypiques concernent 71% d’entre eux/elles. </a:t>
            </a:r>
          </a:p>
          <a:p>
            <a:pPr algn="just">
              <a:lnSpc>
                <a:spcPct val="114000"/>
              </a:lnSpc>
            </a:pPr>
            <a:endParaRPr lang="fr-FR" sz="1100" dirty="0"/>
          </a:p>
          <a:p>
            <a:pPr algn="just">
              <a:lnSpc>
                <a:spcPct val="114000"/>
              </a:lnSpc>
            </a:pPr>
            <a:r>
              <a:rPr lang="fr-FR" sz="1200" b="1" dirty="0"/>
              <a:t>Un manque d’autonomie fortement ressenti</a:t>
            </a:r>
          </a:p>
          <a:p>
            <a:pPr algn="just">
              <a:lnSpc>
                <a:spcPct val="114000"/>
              </a:lnSpc>
            </a:pPr>
            <a:endParaRPr lang="fr-FR" sz="1100" dirty="0"/>
          </a:p>
          <a:p>
            <a:pPr algn="just">
              <a:lnSpc>
                <a:spcPct val="114000"/>
              </a:lnSpc>
            </a:pPr>
            <a:r>
              <a:rPr lang="fr-FR" sz="1100" dirty="0"/>
              <a:t>Des facteurs notables d’exposition aux risques psycho-sociaux existent dans l’ensemble transports et entreposage. Il est le 1</a:t>
            </a:r>
            <a:r>
              <a:rPr lang="fr-FR" sz="1100" baseline="30000" dirty="0"/>
              <a:t>er</a:t>
            </a:r>
            <a:r>
              <a:rPr lang="fr-FR" sz="1100" dirty="0"/>
              <a:t> où le manque d’autonomie pour faire son travail est cité par les  salarié.es (64% des salarié.es contre 55% en moyenne). Il est aussi un des ensembles où le manque de soutien social (de la hiérarchie, des collègues) est le plus ressenti (51% contre 48%). </a:t>
            </a:r>
          </a:p>
          <a:p>
            <a:pPr algn="just">
              <a:lnSpc>
                <a:spcPct val="114000"/>
              </a:lnSpc>
            </a:pPr>
            <a:endParaRPr lang="fr-FR" sz="1100" dirty="0"/>
          </a:p>
        </p:txBody>
      </p:sp>
    </p:spTree>
    <p:extLst>
      <p:ext uri="{BB962C8B-B14F-4D97-AF65-F5344CB8AC3E}">
        <p14:creationId xmlns:p14="http://schemas.microsoft.com/office/powerpoint/2010/main" val="4284793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(2/3)</a:t>
            </a:r>
          </a:p>
        </p:txBody>
      </p:sp>
      <p:sp>
        <p:nvSpPr>
          <p:cNvPr id="3" name="ZoneTexte 2">
            <a:extLst>
              <a:ext uri="{FF2B5EF4-FFF2-40B4-BE49-F238E27FC236}">
                <a16:creationId xmlns:a16="http://schemas.microsoft.com/office/drawing/2014/main" id="{A488BC5D-6612-41F2-D0B7-83510697E1A1}"/>
              </a:ext>
            </a:extLst>
          </p:cNvPr>
          <p:cNvSpPr txBox="1">
            <a:spLocks/>
          </p:cNvSpPr>
          <p:nvPr/>
        </p:nvSpPr>
        <p:spPr>
          <a:xfrm>
            <a:off x="827584" y="1492667"/>
            <a:ext cx="8064000" cy="5328000"/>
          </a:xfrm>
          <a:prstGeom prst="rect">
            <a:avLst/>
          </a:prstGeom>
          <a:solidFill>
            <a:schemeClr val="bg1">
              <a:lumMod val="85000"/>
            </a:schemeClr>
          </a:solidFill>
        </p:spPr>
        <p:txBody>
          <a:bodyPr wrap="square" numCol="2" spcCol="360000" rtlCol="0">
            <a:spAutoFit/>
          </a:bodyPr>
          <a:lstStyle/>
          <a:p>
            <a:pPr algn="just">
              <a:lnSpc>
                <a:spcPct val="114000"/>
              </a:lnSpc>
            </a:pPr>
            <a:r>
              <a:rPr lang="fr-FR" sz="1200" b="1" dirty="0"/>
              <a:t>Un recul de la fréquence des AT mais une forte gravité qui demeure</a:t>
            </a:r>
          </a:p>
          <a:p>
            <a:pPr algn="just">
              <a:lnSpc>
                <a:spcPct val="114000"/>
              </a:lnSpc>
            </a:pPr>
            <a:endParaRPr lang="fr-FR" sz="1200" b="1" dirty="0">
              <a:solidFill>
                <a:srgbClr val="FF0000"/>
              </a:solidFill>
            </a:endParaRPr>
          </a:p>
          <a:p>
            <a:pPr algn="just">
              <a:lnSpc>
                <a:spcPct val="114000"/>
              </a:lnSpc>
            </a:pPr>
            <a:r>
              <a:rPr lang="fr-FR" sz="1100" dirty="0"/>
              <a:t>En 2019, 5 841 accidents du travail (AT) imputables au secteur des transports terrestres et transport par conduites dans la région ont fait l’objet d’une 1</a:t>
            </a:r>
            <a:r>
              <a:rPr lang="fr-FR" sz="1100" baseline="30000" dirty="0"/>
              <a:t>ère</a:t>
            </a:r>
            <a:r>
              <a:rPr lang="fr-FR" sz="1100" dirty="0"/>
              <a:t> indemnisation. Cela place le secteur dans les 10 secteurs de plus de 10 000 salarié.es où la part des accidents ramenés aux heures de travail est la plus élevée en région (taux de fréquence (TF) = 34,5 contre 23 en moyenne régionale). Cette supériorité de la fréquence des AT dans le secteur concerne autant les hommes que les femmes, en étant toutefois systématiquement plus élevée pour les hommes. Le taux de fréquence des AT est par ailleurs plus élevé pour les salarié.es de moins de 40 ans en avoisinant le taux de 40. </a:t>
            </a:r>
          </a:p>
          <a:p>
            <a:pPr algn="just">
              <a:lnSpc>
                <a:spcPct val="114000"/>
              </a:lnSpc>
            </a:pPr>
            <a:r>
              <a:rPr lang="fr-FR" sz="1100" dirty="0"/>
              <a:t>La gravité des AT dans le secteur des transports est bien plus importante qu’en moyenne régionale, tant au niveau des jours d’arrêts engendrés (taux de gravité = 3,3 contre 1,7) que des séquelles physiques permanentes (indice de gravité de 37,7 contre 16,3). Ces dernières concernent principalement les salarié.es de 50 ans et plus en dépassant le taux de 50. </a:t>
            </a:r>
          </a:p>
          <a:p>
            <a:pPr algn="just">
              <a:lnSpc>
                <a:spcPct val="114000"/>
              </a:lnSpc>
            </a:pPr>
            <a:r>
              <a:rPr lang="fr-FR" sz="1100" dirty="0"/>
              <a:t>L’année 2019 marque une amélioration de l’accidentologie dans le secteur, poursuivant la tendance observée depuis 2012. En effet, si le nombre d’AT augmente de 7% (contre +5% tous secteurs confondus), le taux de fréquence recule de 2,4 points (contre +0,1). Parallèlement, la gravité des AT recule. En effet, l’indice de gravité diminue globalement de 6,8 points et plus fortement encore pour les salarié.es de 60 ans et plus qui sont les </a:t>
            </a:r>
          </a:p>
          <a:p>
            <a:pPr algn="just">
              <a:lnSpc>
                <a:spcPct val="114000"/>
              </a:lnSpc>
            </a:pPr>
            <a:r>
              <a:rPr lang="fr-FR" sz="1100" dirty="0"/>
              <a:t>principaux concerné.es par ces séquelles.</a:t>
            </a:r>
          </a:p>
          <a:p>
            <a:pPr algn="just">
              <a:lnSpc>
                <a:spcPct val="114000"/>
              </a:lnSpc>
            </a:pPr>
            <a:endParaRPr lang="fr-FR" sz="1100" dirty="0"/>
          </a:p>
          <a:p>
            <a:pPr algn="just">
              <a:lnSpc>
                <a:spcPct val="114000"/>
              </a:lnSpc>
            </a:pPr>
            <a:r>
              <a:rPr lang="fr-FR" sz="1100" dirty="0"/>
              <a:t>Les maladies professionnelles indemnisées (MP) imputables au secteur sont au nombre de 136 en 2019, presque exclusivement des troubles </a:t>
            </a:r>
            <a:r>
              <a:rPr lang="fr-FR" sz="1100" dirty="0" err="1"/>
              <a:t>musculo-squelettiques</a:t>
            </a:r>
            <a:r>
              <a:rPr lang="fr-FR" sz="1100" dirty="0"/>
              <a:t> et concernent à 82% des hommes. Cela constitue une hausse de 16% par rapport à 2016, après une hausse de 26% entre 2012 et 2016. Toutefois, la durée de ces arrêts continue de baisser (-6%). </a:t>
            </a:r>
          </a:p>
          <a:p>
            <a:pPr algn="just">
              <a:lnSpc>
                <a:spcPct val="114000"/>
              </a:lnSpc>
            </a:pPr>
            <a:endParaRPr lang="fr-FR" sz="1100" dirty="0"/>
          </a:p>
          <a:p>
            <a:pPr algn="just">
              <a:lnSpc>
                <a:spcPct val="114000"/>
              </a:lnSpc>
            </a:pPr>
            <a:r>
              <a:rPr lang="fr-FR" sz="1200" b="1" dirty="0"/>
              <a:t>Un taux d’inaptitude plus élevé qu’en moyenne et en augmentation</a:t>
            </a:r>
          </a:p>
          <a:p>
            <a:pPr algn="just">
              <a:lnSpc>
                <a:spcPct val="114000"/>
              </a:lnSpc>
            </a:pPr>
            <a:endParaRPr lang="fr-FR" sz="1100" dirty="0">
              <a:solidFill>
                <a:srgbClr val="FF0000"/>
              </a:solidFill>
            </a:endParaRPr>
          </a:p>
          <a:p>
            <a:pPr algn="just">
              <a:lnSpc>
                <a:spcPct val="114000"/>
              </a:lnSpc>
            </a:pPr>
            <a:r>
              <a:rPr lang="fr-FR" sz="1100" dirty="0"/>
              <a:t>Même s’il est difficile de savoir la part qui est d’origine professionnelle et qu’il faut donc en relativiser la portée, les inaptitudes au poste prononcées par les médecins du travail peuvent donner un indice de l’état des conditions de travail dans un secteur d’activité par leur volume et leur tendance sur longue période. Elles sont abordées ici au travers des inscriptions à France Travail suite à licenciement pour ce motif généré par un secteur d’activité. En 2021, elles étaient au nombre de 600 en provenance du secteur des transports terrestres et transport par conduites, soit une augmentation de 5,1% par rapport à 2019 contre 1,5% tous secteurs confondus.</a:t>
            </a:r>
          </a:p>
          <a:p>
            <a:pPr algn="just">
              <a:lnSpc>
                <a:spcPct val="114000"/>
              </a:lnSpc>
            </a:pPr>
            <a:endParaRPr lang="fr-FR" sz="1100" dirty="0">
              <a:solidFill>
                <a:srgbClr val="FF0000"/>
              </a:solidFill>
            </a:endParaRPr>
          </a:p>
        </p:txBody>
      </p:sp>
    </p:spTree>
    <p:extLst>
      <p:ext uri="{BB962C8B-B14F-4D97-AF65-F5344CB8AC3E}">
        <p14:creationId xmlns:p14="http://schemas.microsoft.com/office/powerpoint/2010/main" val="2824062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(3/3)</a:t>
            </a:r>
          </a:p>
        </p:txBody>
      </p:sp>
      <p:sp>
        <p:nvSpPr>
          <p:cNvPr id="2" name="ZoneTexte 1">
            <a:extLst>
              <a:ext uri="{FF2B5EF4-FFF2-40B4-BE49-F238E27FC236}">
                <a16:creationId xmlns:a16="http://schemas.microsoft.com/office/drawing/2014/main" id="{1153FD32-C107-0424-3B84-991A0035C013}"/>
              </a:ext>
            </a:extLst>
          </p:cNvPr>
          <p:cNvSpPr txBox="1">
            <a:spLocks/>
          </p:cNvSpPr>
          <p:nvPr/>
        </p:nvSpPr>
        <p:spPr>
          <a:xfrm>
            <a:off x="899592" y="1628797"/>
            <a:ext cx="8064898" cy="2988000"/>
          </a:xfrm>
          <a:prstGeom prst="rect">
            <a:avLst/>
          </a:prstGeom>
          <a:solidFill>
            <a:schemeClr val="bg1">
              <a:lumMod val="85000"/>
            </a:schemeClr>
          </a:solidFill>
        </p:spPr>
        <p:txBody>
          <a:bodyPr wrap="square" numCol="2" spcCol="360000" rtlCol="0">
            <a:spAutoFit/>
          </a:bodyPr>
          <a:lstStyle/>
          <a:p>
            <a:pPr algn="just">
              <a:lnSpc>
                <a:spcPct val="114000"/>
              </a:lnSpc>
            </a:pPr>
            <a:r>
              <a:rPr lang="fr-FR" sz="1100" dirty="0"/>
              <a:t>Le fait de rapporter les personnes inscrites à France Travail suite à licenciement pour inaptitude dans l'année au nombre d'actifs en emploi au 1er janvier est une façon d'estimer les secteurs où le risque d'inaptitude est le plus fréquent. En 2019, le taux d’inaptitude du secteur ainsi mesuré est de 6,4 pour mille contre 4,4 tous secteurs confondus. Cette proportion est supérieure pour les hommes (6,6 contre 5,3 pour les femmes). L’écart entre le secteur des transports et l’ensemble des secteurs se vérifie dans toutes les tranches d’âge et particulièrement au-delà de 50 ans. On note que c’est la même tranche d’âge qui est la plus concernée par la gravité des séquelles physiques permanentes suite à un AT. </a:t>
            </a:r>
          </a:p>
          <a:p>
            <a:pPr algn="just">
              <a:lnSpc>
                <a:spcPct val="114000"/>
              </a:lnSpc>
            </a:pPr>
            <a:r>
              <a:rPr lang="fr-FR" sz="1100" dirty="0"/>
              <a:t>Le taux d’inaptitude augmente de 0,6 point par rapport à 2016. Les personnes de 60 ans et plus connaissent même un accroissement de 6,4 points. </a:t>
            </a:r>
          </a:p>
        </p:txBody>
      </p:sp>
    </p:spTree>
    <p:extLst>
      <p:ext uri="{BB962C8B-B14F-4D97-AF65-F5344CB8AC3E}">
        <p14:creationId xmlns:p14="http://schemas.microsoft.com/office/powerpoint/2010/main" val="4216269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p:txBody>
          <a:bodyPr/>
          <a:lstStyle/>
          <a:p>
            <a:pPr>
              <a:defRPr/>
            </a:pPr>
            <a:endParaRPr lang="fr-FR"/>
          </a:p>
        </p:txBody>
      </p:sp>
      <p:sp>
        <p:nvSpPr>
          <p:cNvPr id="4" name="Titre 1">
            <a:extLst>
              <a:ext uri="{FF2B5EF4-FFF2-40B4-BE49-F238E27FC236}">
                <a16:creationId xmlns:a16="http://schemas.microsoft.com/office/drawing/2014/main" id="{2789A2E8-5D6B-F23B-2269-486F9576CDA9}"/>
              </a:ext>
            </a:extLst>
          </p:cNvPr>
          <p:cNvSpPr txBox="1">
            <a:spLocks/>
          </p:cNvSpPr>
          <p:nvPr/>
        </p:nvSpPr>
        <p:spPr bwMode="auto">
          <a:xfrm>
            <a:off x="1585005" y="773038"/>
            <a:ext cx="7544187" cy="774625"/>
          </a:xfrm>
          <a:prstGeom prst="rect">
            <a:avLst/>
          </a:prstGeom>
        </p:spPr>
        <p:txBody>
          <a:bodyPr vert="horz" lIns="91440" tIns="45720" rIns="91440" bIns="45720" rtlCol="0" anchor="t">
            <a:normAutofit/>
          </a:bodyPr>
          <a:lstStyle>
            <a:lvl1pPr algn="ctr" defTabSz="914400">
              <a:spcBef>
                <a:spcPts val="0"/>
              </a:spcBef>
              <a:buNone/>
              <a:defRPr sz="4000" b="1" cap="all">
                <a:solidFill>
                  <a:srgbClr val="006F6E"/>
                </a:solidFill>
                <a:latin typeface="+mj-lt"/>
                <a:ea typeface="+mj-ea"/>
                <a:cs typeface="+mj-cs"/>
              </a:defRPr>
            </a:lvl1pPr>
          </a:lstStyle>
          <a:p>
            <a:pPr algn="l"/>
            <a:r>
              <a:rPr lang="fr-FR" sz="2800"/>
              <a:t>SOMMAIRE</a:t>
            </a:r>
            <a:endParaRPr lang="fr-FR" sz="2800" dirty="0"/>
          </a:p>
        </p:txBody>
      </p:sp>
      <p:graphicFrame>
        <p:nvGraphicFramePr>
          <p:cNvPr id="5" name="Espace réservé du contenu 5">
            <a:extLst>
              <a:ext uri="{FF2B5EF4-FFF2-40B4-BE49-F238E27FC236}">
                <a16:creationId xmlns:a16="http://schemas.microsoft.com/office/drawing/2014/main" id="{D9C91429-403C-4DFB-D2B7-3FBBBFD9AA6E}"/>
              </a:ext>
            </a:extLst>
          </p:cNvPr>
          <p:cNvGraphicFramePr>
            <a:graphicFrameLocks/>
          </p:cNvGraphicFramePr>
          <p:nvPr>
            <p:extLst>
              <p:ext uri="{D42A27DB-BD31-4B8C-83A1-F6EECF244321}">
                <p14:modId xmlns:p14="http://schemas.microsoft.com/office/powerpoint/2010/main" val="2874058558"/>
              </p:ext>
            </p:extLst>
          </p:nvPr>
        </p:nvGraphicFramePr>
        <p:xfrm>
          <a:off x="817656" y="1628800"/>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a:extLst>
              <a:ext uri="{FF2B5EF4-FFF2-40B4-BE49-F238E27FC236}">
                <a16:creationId xmlns:a16="http://schemas.microsoft.com/office/drawing/2014/main" id="{F65389C2-13E0-0E45-725C-F9E8AC38D696}"/>
              </a:ext>
            </a:extLst>
          </p:cNvPr>
          <p:cNvSpPr txBox="1"/>
          <p:nvPr/>
        </p:nvSpPr>
        <p:spPr>
          <a:xfrm>
            <a:off x="827584" y="6209500"/>
            <a:ext cx="7689306" cy="646331"/>
          </a:xfrm>
          <a:prstGeom prst="rect">
            <a:avLst/>
          </a:prstGeom>
          <a:solidFill>
            <a:schemeClr val="accent3">
              <a:lumMod val="20000"/>
              <a:lumOff val="80000"/>
            </a:schemeClr>
          </a:solidFill>
        </p:spPr>
        <p:txBody>
          <a:bodyPr wrap="square" rtlCol="0">
            <a:spAutoFit/>
          </a:bodyPr>
          <a:lstStyle/>
          <a:p>
            <a:pPr algn="just"/>
            <a:r>
              <a:rPr lang="fr-FR" sz="1200" dirty="0"/>
              <a:t>ATTENTION. Les données sur l'exposition aux risques professionnels portent sur un secteur agrégé à un niveau supérieur comprenant également les secteurs de de l’entreposage et services auxiliaires aux transports comptant au total </a:t>
            </a:r>
            <a:r>
              <a:rPr lang="fr-FR" sz="1200" b="1" dirty="0"/>
              <a:t>150 386 </a:t>
            </a:r>
            <a:r>
              <a:rPr lang="fr-FR" sz="1200" dirty="0"/>
              <a:t>salarié.es.</a:t>
            </a:r>
          </a:p>
        </p:txBody>
      </p:sp>
      <p:sp>
        <p:nvSpPr>
          <p:cNvPr id="11" name="ZoneTexte 10">
            <a:extLst>
              <a:ext uri="{FF2B5EF4-FFF2-40B4-BE49-F238E27FC236}">
                <a16:creationId xmlns:a16="http://schemas.microsoft.com/office/drawing/2014/main" id="{07FAFA63-4E72-35D5-8E08-26DDB3ADB8BF}"/>
              </a:ext>
            </a:extLst>
          </p:cNvPr>
          <p:cNvSpPr txBox="1"/>
          <p:nvPr/>
        </p:nvSpPr>
        <p:spPr>
          <a:xfrm>
            <a:off x="1979712" y="110610"/>
            <a:ext cx="706754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a:ea typeface="+mn-ea"/>
                <a:cs typeface="+mn-cs"/>
              </a:rPr>
              <a:t>TRANSPORTS TERRESTRES ET PAR CONDUITES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6" name="Objet 5">
            <a:extLst>
              <a:ext uri="{FF2B5EF4-FFF2-40B4-BE49-F238E27FC236}">
                <a16:creationId xmlns:a16="http://schemas.microsoft.com/office/drawing/2014/main" id="{E7E9BF56-253F-2846-C438-DA1166A6CC65}"/>
              </a:ext>
            </a:extLst>
          </p:cNvPr>
          <p:cNvGraphicFramePr>
            <a:graphicFrameLocks noChangeAspect="1"/>
          </p:cNvGraphicFramePr>
          <p:nvPr>
            <p:extLst>
              <p:ext uri="{D42A27DB-BD31-4B8C-83A1-F6EECF244321}">
                <p14:modId xmlns:p14="http://schemas.microsoft.com/office/powerpoint/2010/main" val="3150317458"/>
              </p:ext>
            </p:extLst>
          </p:nvPr>
        </p:nvGraphicFramePr>
        <p:xfrm>
          <a:off x="1900238" y="3324225"/>
          <a:ext cx="5343525" cy="209550"/>
        </p:xfrm>
        <a:graphic>
          <a:graphicData uri="http://schemas.openxmlformats.org/presentationml/2006/ole">
            <mc:AlternateContent xmlns:mc="http://schemas.openxmlformats.org/markup-compatibility/2006">
              <mc:Choice xmlns:v="urn:schemas-microsoft-com:vml" Requires="v">
                <p:oleObj name="Worksheet" r:id="rId2" imgW="5343393" imgH="209578" progId="Excel.Sheet.12">
                  <p:embed/>
                </p:oleObj>
              </mc:Choice>
              <mc:Fallback>
                <p:oleObj name="Worksheet" r:id="rId2" imgW="5343393" imgH="209578" progId="Excel.Sheet.12">
                  <p:embed/>
                  <p:pic>
                    <p:nvPicPr>
                      <p:cNvPr id="0" name=""/>
                      <p:cNvPicPr/>
                      <p:nvPr/>
                    </p:nvPicPr>
                    <p:blipFill>
                      <a:blip r:embed="rId3"/>
                      <a:stretch>
                        <a:fillRect/>
                      </a:stretch>
                    </p:blipFill>
                    <p:spPr>
                      <a:xfrm>
                        <a:off x="1900238" y="3324225"/>
                        <a:ext cx="5343525" cy="209550"/>
                      </a:xfrm>
                      <a:prstGeom prst="rect">
                        <a:avLst/>
                      </a:prstGeom>
                    </p:spPr>
                  </p:pic>
                </p:oleObj>
              </mc:Fallback>
            </mc:AlternateContent>
          </a:graphicData>
        </a:graphic>
      </p:graphicFrame>
      <p:sp>
        <p:nvSpPr>
          <p:cNvPr id="9" name="ZoneTexte 8">
            <a:extLst>
              <a:ext uri="{FF2B5EF4-FFF2-40B4-BE49-F238E27FC236}">
                <a16:creationId xmlns:a16="http://schemas.microsoft.com/office/drawing/2014/main" id="{2869AB1D-8FD3-722C-95D0-64167A101DA9}"/>
              </a:ext>
            </a:extLst>
          </p:cNvPr>
          <p:cNvSpPr txBox="1"/>
          <p:nvPr/>
        </p:nvSpPr>
        <p:spPr bwMode="auto">
          <a:xfrm>
            <a:off x="827584" y="6150470"/>
            <a:ext cx="7689306" cy="276999"/>
          </a:xfrm>
          <a:prstGeom prst="rect">
            <a:avLst/>
          </a:prstGeom>
          <a:solidFill>
            <a:schemeClr val="accent3">
              <a:lumMod val="20000"/>
              <a:lumOff val="80000"/>
            </a:schemeClr>
          </a:solidFill>
        </p:spPr>
        <p:txBody>
          <a:bodyPr wrap="square" rtlCol="0">
            <a:spAutoFit/>
          </a:bodyPr>
          <a:lstStyle/>
          <a:p>
            <a:pPr algn="just"/>
            <a:r>
              <a:rPr lang="fr-FR" sz="1200" dirty="0"/>
              <a:t>Sources : INSEE RP 2020 et DARES DSN SISMMO 2021, POLE EMPLOI 2021</a:t>
            </a:r>
          </a:p>
        </p:txBody>
      </p:sp>
      <p:graphicFrame>
        <p:nvGraphicFramePr>
          <p:cNvPr id="2" name="Objet 1">
            <a:extLst>
              <a:ext uri="{FF2B5EF4-FFF2-40B4-BE49-F238E27FC236}">
                <a16:creationId xmlns:a16="http://schemas.microsoft.com/office/drawing/2014/main" id="{158DAFAB-BD42-71EE-E238-8BD0F02A2E52}"/>
              </a:ext>
            </a:extLst>
          </p:cNvPr>
          <p:cNvGraphicFramePr>
            <a:graphicFrameLocks noChangeAspect="1"/>
          </p:cNvGraphicFramePr>
          <p:nvPr>
            <p:extLst>
              <p:ext uri="{D42A27DB-BD31-4B8C-83A1-F6EECF244321}">
                <p14:modId xmlns:p14="http://schemas.microsoft.com/office/powerpoint/2010/main" val="69026901"/>
              </p:ext>
            </p:extLst>
          </p:nvPr>
        </p:nvGraphicFramePr>
        <p:xfrm>
          <a:off x="1876559" y="1484784"/>
          <a:ext cx="5343525" cy="1552575"/>
        </p:xfrm>
        <a:graphic>
          <a:graphicData uri="http://schemas.openxmlformats.org/presentationml/2006/ole">
            <mc:AlternateContent xmlns:mc="http://schemas.openxmlformats.org/markup-compatibility/2006">
              <mc:Choice xmlns:v="urn:schemas-microsoft-com:vml" Requires="v">
                <p:oleObj name="Worksheet" r:id="rId4" imgW="5343582" imgH="1552541" progId="Excel.Sheet.12">
                  <p:embed/>
                </p:oleObj>
              </mc:Choice>
              <mc:Fallback>
                <p:oleObj name="Worksheet" r:id="rId4" imgW="5343582" imgH="1552541" progId="Excel.Sheet.12">
                  <p:embed/>
                  <p:pic>
                    <p:nvPicPr>
                      <p:cNvPr id="0" name=""/>
                      <p:cNvPicPr/>
                      <p:nvPr/>
                    </p:nvPicPr>
                    <p:blipFill>
                      <a:blip r:embed="rId5"/>
                      <a:stretch>
                        <a:fillRect/>
                      </a:stretch>
                    </p:blipFill>
                    <p:spPr>
                      <a:xfrm>
                        <a:off x="1876559" y="1484784"/>
                        <a:ext cx="5343525" cy="1552575"/>
                      </a:xfrm>
                      <a:prstGeom prst="rect">
                        <a:avLst/>
                      </a:prstGeom>
                    </p:spPr>
                  </p:pic>
                </p:oleObj>
              </mc:Fallback>
            </mc:AlternateContent>
          </a:graphicData>
        </a:graphic>
      </p:graphicFrame>
      <p:sp>
        <p:nvSpPr>
          <p:cNvPr id="3" name="ZoneTexte 2">
            <a:extLst>
              <a:ext uri="{FF2B5EF4-FFF2-40B4-BE49-F238E27FC236}">
                <a16:creationId xmlns:a16="http://schemas.microsoft.com/office/drawing/2014/main" id="{02F0D32C-ACB7-FF84-B4E0-590FFCC0656C}"/>
              </a:ext>
            </a:extLst>
          </p:cNvPr>
          <p:cNvSpPr txBox="1"/>
          <p:nvPr/>
        </p:nvSpPr>
        <p:spPr bwMode="auto">
          <a:xfrm>
            <a:off x="1979712" y="110610"/>
            <a:ext cx="706754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a:ea typeface="+mn-ea"/>
                <a:cs typeface="+mn-cs"/>
              </a:rPr>
              <a:t>TRANSPORTS TERRESTRES ET PAR CONDUITES</a:t>
            </a:r>
          </a:p>
        </p:txBody>
      </p:sp>
      <p:pic>
        <p:nvPicPr>
          <p:cNvPr id="5" name="Image 4">
            <a:extLst>
              <a:ext uri="{FF2B5EF4-FFF2-40B4-BE49-F238E27FC236}">
                <a16:creationId xmlns:a16="http://schemas.microsoft.com/office/drawing/2014/main" id="{3C901E85-ED98-39D6-99D8-F3925A614C43}"/>
              </a:ext>
            </a:extLst>
          </p:cNvPr>
          <p:cNvPicPr>
            <a:picLocks noChangeAspect="1"/>
          </p:cNvPicPr>
          <p:nvPr/>
        </p:nvPicPr>
        <p:blipFill>
          <a:blip r:embed="rId6"/>
          <a:stretch>
            <a:fillRect/>
          </a:stretch>
        </p:blipFill>
        <p:spPr>
          <a:xfrm>
            <a:off x="899592" y="3602575"/>
            <a:ext cx="8020050" cy="2514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ZoneTexte 1">
            <a:extLst>
              <a:ext uri="{FF2B5EF4-FFF2-40B4-BE49-F238E27FC236}">
                <a16:creationId xmlns:a16="http://schemas.microsoft.com/office/drawing/2014/main" id="{0CAAC84A-FFC3-B089-EB4F-1C92C72D95E4}"/>
              </a:ext>
            </a:extLst>
          </p:cNvPr>
          <p:cNvSpPr txBox="1"/>
          <p:nvPr/>
        </p:nvSpPr>
        <p:spPr>
          <a:xfrm>
            <a:off x="2699792" y="230621"/>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3" name="Picture 6">
            <a:extLst>
              <a:ext uri="{FF2B5EF4-FFF2-40B4-BE49-F238E27FC236}">
                <a16:creationId xmlns:a16="http://schemas.microsoft.com/office/drawing/2014/main" id="{1EF0D6FC-004D-C923-7228-21E4E439C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08875"/>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76183EE8-9A29-9E20-F2A3-E97A3555FE17}"/>
              </a:ext>
            </a:extLst>
          </p:cNvPr>
          <p:cNvSpPr txBox="1"/>
          <p:nvPr/>
        </p:nvSpPr>
        <p:spPr>
          <a:xfrm>
            <a:off x="1763688" y="1916832"/>
            <a:ext cx="4104456"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Estimation de l’exposition aux familles de risques</a:t>
            </a:r>
          </a:p>
        </p:txBody>
      </p:sp>
      <p:pic>
        <p:nvPicPr>
          <p:cNvPr id="4" name="Image 3">
            <a:extLst>
              <a:ext uri="{FF2B5EF4-FFF2-40B4-BE49-F238E27FC236}">
                <a16:creationId xmlns:a16="http://schemas.microsoft.com/office/drawing/2014/main" id="{8553D612-BD74-B70A-4D7D-E07845D7E9AA}"/>
              </a:ext>
            </a:extLst>
          </p:cNvPr>
          <p:cNvPicPr>
            <a:picLocks noChangeAspect="1"/>
          </p:cNvPicPr>
          <p:nvPr/>
        </p:nvPicPr>
        <p:blipFill>
          <a:blip r:embed="rId3"/>
          <a:stretch>
            <a:fillRect/>
          </a:stretch>
        </p:blipFill>
        <p:spPr>
          <a:xfrm>
            <a:off x="1895475" y="2516279"/>
            <a:ext cx="5353050" cy="2857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F572225-124E-395A-E455-947483556258}"/>
              </a:ext>
            </a:extLst>
          </p:cNvPr>
          <p:cNvSpPr txBox="1"/>
          <p:nvPr/>
        </p:nvSpPr>
        <p:spPr bwMode="auto">
          <a:xfrm>
            <a:off x="2699792" y="188639"/>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6" name="Picture 6">
            <a:extLst>
              <a:ext uri="{FF2B5EF4-FFF2-40B4-BE49-F238E27FC236}">
                <a16:creationId xmlns:a16="http://schemas.microsoft.com/office/drawing/2014/main" id="{384E3FFE-D2B5-3074-9944-ACC8CCFC7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20394"/>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a:extLst>
              <a:ext uri="{FF2B5EF4-FFF2-40B4-BE49-F238E27FC236}">
                <a16:creationId xmlns:a16="http://schemas.microsoft.com/office/drawing/2014/main" id="{91A158A5-20C5-3F80-1B18-5778B7C8C93B}"/>
              </a:ext>
            </a:extLst>
          </p:cNvPr>
          <p:cNvSpPr txBox="1"/>
          <p:nvPr/>
        </p:nvSpPr>
        <p:spPr>
          <a:xfrm>
            <a:off x="730908" y="1473342"/>
            <a:ext cx="7920880"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Estimation de l’exposition aux principaux risques du secteur</a:t>
            </a:r>
          </a:p>
        </p:txBody>
      </p:sp>
      <p:pic>
        <p:nvPicPr>
          <p:cNvPr id="9" name="Picture 7">
            <a:extLst>
              <a:ext uri="{FF2B5EF4-FFF2-40B4-BE49-F238E27FC236}">
                <a16:creationId xmlns:a16="http://schemas.microsoft.com/office/drawing/2014/main" id="{A6CC029C-5BE1-EA7A-AFC1-791E76443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553" y="6650575"/>
            <a:ext cx="343852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a:extLst>
              <a:ext uri="{FF2B5EF4-FFF2-40B4-BE49-F238E27FC236}">
                <a16:creationId xmlns:a16="http://schemas.microsoft.com/office/drawing/2014/main" id="{96F08582-937D-CADA-4FAC-2D82CE4B9F3E}"/>
              </a:ext>
            </a:extLst>
          </p:cNvPr>
          <p:cNvPicPr>
            <a:picLocks noChangeAspect="1"/>
          </p:cNvPicPr>
          <p:nvPr/>
        </p:nvPicPr>
        <p:blipFill>
          <a:blip r:embed="rId4"/>
          <a:stretch>
            <a:fillRect/>
          </a:stretch>
        </p:blipFill>
        <p:spPr>
          <a:xfrm>
            <a:off x="906721" y="1741747"/>
            <a:ext cx="7920881" cy="4919977"/>
          </a:xfrm>
          <a:prstGeom prst="rect">
            <a:avLst/>
          </a:prstGeom>
        </p:spPr>
      </p:pic>
      <p:graphicFrame>
        <p:nvGraphicFramePr>
          <p:cNvPr id="3" name="Objet 2">
            <a:extLst>
              <a:ext uri="{FF2B5EF4-FFF2-40B4-BE49-F238E27FC236}">
                <a16:creationId xmlns:a16="http://schemas.microsoft.com/office/drawing/2014/main" id="{733ED560-D4BD-23B0-86F7-DF760D693F7E}"/>
              </a:ext>
            </a:extLst>
          </p:cNvPr>
          <p:cNvGraphicFramePr>
            <a:graphicFrameLocks noChangeAspect="1"/>
          </p:cNvGraphicFramePr>
          <p:nvPr>
            <p:extLst>
              <p:ext uri="{D42A27DB-BD31-4B8C-83A1-F6EECF244321}">
                <p14:modId xmlns:p14="http://schemas.microsoft.com/office/powerpoint/2010/main" val="392083092"/>
              </p:ext>
            </p:extLst>
          </p:nvPr>
        </p:nvGraphicFramePr>
        <p:xfrm>
          <a:off x="5851414" y="6669360"/>
          <a:ext cx="2517775" cy="173038"/>
        </p:xfrm>
        <a:graphic>
          <a:graphicData uri="http://schemas.openxmlformats.org/presentationml/2006/ole">
            <mc:AlternateContent xmlns:mc="http://schemas.openxmlformats.org/markup-compatibility/2006">
              <mc:Choice xmlns:v="urn:schemas-microsoft-com:vml" Requires="v">
                <p:oleObj name="Feuille de calcul" r:id="rId5" imgW="3057403" imgH="209654" progId="Excel.Sheet.12">
                  <p:embed/>
                </p:oleObj>
              </mc:Choice>
              <mc:Fallback>
                <p:oleObj name="Feuille de calcul" r:id="rId5" imgW="3057403" imgH="209654" progId="Excel.Sheet.12">
                  <p:embed/>
                  <p:pic>
                    <p:nvPicPr>
                      <p:cNvPr id="9" name="Objet 8">
                        <a:extLst>
                          <a:ext uri="{FF2B5EF4-FFF2-40B4-BE49-F238E27FC236}">
                            <a16:creationId xmlns:a16="http://schemas.microsoft.com/office/drawing/2014/main" id="{8AE41C48-DAEB-0221-6E6A-173BB1E9A0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1414" y="6669360"/>
                        <a:ext cx="25177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142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E935C57-4BD1-E459-81C4-9CDCCC221CF4}"/>
              </a:ext>
            </a:extLst>
          </p:cNvPr>
          <p:cNvSpPr txBox="1"/>
          <p:nvPr/>
        </p:nvSpPr>
        <p:spPr bwMode="auto">
          <a:xfrm>
            <a:off x="2699792" y="188639"/>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6" name="Picture 6">
            <a:extLst>
              <a:ext uri="{FF2B5EF4-FFF2-40B4-BE49-F238E27FC236}">
                <a16:creationId xmlns:a16="http://schemas.microsoft.com/office/drawing/2014/main" id="{5E3E7B05-5C6C-466A-2C5C-8962B6383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20394"/>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4C0A2D64-117D-2866-E9C0-85B4439BAB63}"/>
              </a:ext>
            </a:extLst>
          </p:cNvPr>
          <p:cNvSpPr txBox="1"/>
          <p:nvPr/>
        </p:nvSpPr>
        <p:spPr>
          <a:xfrm>
            <a:off x="1475656" y="1916831"/>
            <a:ext cx="6120680"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Les écarts significatifs d’exposition aux risques</a:t>
            </a:r>
          </a:p>
        </p:txBody>
      </p:sp>
      <p:pic>
        <p:nvPicPr>
          <p:cNvPr id="2" name="Image 1">
            <a:extLst>
              <a:ext uri="{FF2B5EF4-FFF2-40B4-BE49-F238E27FC236}">
                <a16:creationId xmlns:a16="http://schemas.microsoft.com/office/drawing/2014/main" id="{F1158863-C59D-F9DD-62D5-8075CBB6251C}"/>
              </a:ext>
            </a:extLst>
          </p:cNvPr>
          <p:cNvPicPr>
            <a:picLocks noChangeAspect="1"/>
          </p:cNvPicPr>
          <p:nvPr/>
        </p:nvPicPr>
        <p:blipFill>
          <a:blip r:embed="rId3"/>
          <a:stretch>
            <a:fillRect/>
          </a:stretch>
        </p:blipFill>
        <p:spPr>
          <a:xfrm>
            <a:off x="1323975" y="2780928"/>
            <a:ext cx="6496050" cy="2152650"/>
          </a:xfrm>
          <a:prstGeom prst="rect">
            <a:avLst/>
          </a:prstGeom>
        </p:spPr>
      </p:pic>
    </p:spTree>
    <p:extLst>
      <p:ext uri="{BB962C8B-B14F-4D97-AF65-F5344CB8AC3E}">
        <p14:creationId xmlns:p14="http://schemas.microsoft.com/office/powerpoint/2010/main" val="6346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573F20FB-E834-C5EA-5B75-5457F1C63F47}"/>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15" name="ZoneTexte 14">
            <a:extLst>
              <a:ext uri="{FF2B5EF4-FFF2-40B4-BE49-F238E27FC236}">
                <a16:creationId xmlns:a16="http://schemas.microsoft.com/office/drawing/2014/main" id="{63B0E02F-A7FF-C6A0-C083-1119A41C158E}"/>
              </a:ext>
            </a:extLst>
          </p:cNvPr>
          <p:cNvSpPr txBox="1"/>
          <p:nvPr/>
        </p:nvSpPr>
        <p:spPr>
          <a:xfrm>
            <a:off x="748257" y="1639833"/>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Les données générales</a:t>
            </a:r>
          </a:p>
        </p:txBody>
      </p:sp>
      <p:sp>
        <p:nvSpPr>
          <p:cNvPr id="16" name="ZoneTexte 15">
            <a:extLst>
              <a:ext uri="{FF2B5EF4-FFF2-40B4-BE49-F238E27FC236}">
                <a16:creationId xmlns:a16="http://schemas.microsoft.com/office/drawing/2014/main" id="{C66C78DA-5719-2BDA-F91A-47E12347EE7B}"/>
              </a:ext>
            </a:extLst>
          </p:cNvPr>
          <p:cNvSpPr txBox="1"/>
          <p:nvPr/>
        </p:nvSpPr>
        <p:spPr>
          <a:xfrm>
            <a:off x="748257" y="4649431"/>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Evolution entre 2016 et 2019</a:t>
            </a:r>
          </a:p>
        </p:txBody>
      </p:sp>
      <p:sp>
        <p:nvSpPr>
          <p:cNvPr id="19" name="ZoneTexte 18">
            <a:extLst>
              <a:ext uri="{FF2B5EF4-FFF2-40B4-BE49-F238E27FC236}">
                <a16:creationId xmlns:a16="http://schemas.microsoft.com/office/drawing/2014/main" id="{7081BAB4-91C9-3004-3FEF-4DCBD1416717}"/>
              </a:ext>
            </a:extLst>
          </p:cNvPr>
          <p:cNvSpPr txBox="1"/>
          <p:nvPr/>
        </p:nvSpPr>
        <p:spPr>
          <a:xfrm>
            <a:off x="6732240" y="4653424"/>
            <a:ext cx="2411760" cy="2015936"/>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20" name="Objet 19">
            <a:extLst>
              <a:ext uri="{FF2B5EF4-FFF2-40B4-BE49-F238E27FC236}">
                <a16:creationId xmlns:a16="http://schemas.microsoft.com/office/drawing/2014/main" id="{3FDC132C-DBF6-524B-08D9-0ED167B14BC1}"/>
              </a:ext>
            </a:extLst>
          </p:cNvPr>
          <p:cNvGraphicFramePr>
            <a:graphicFrameLocks noChangeAspect="1"/>
          </p:cNvGraphicFramePr>
          <p:nvPr>
            <p:extLst>
              <p:ext uri="{D42A27DB-BD31-4B8C-83A1-F6EECF244321}">
                <p14:modId xmlns:p14="http://schemas.microsoft.com/office/powerpoint/2010/main" val="4190523000"/>
              </p:ext>
            </p:extLst>
          </p:nvPr>
        </p:nvGraphicFramePr>
        <p:xfrm>
          <a:off x="4183062" y="6582841"/>
          <a:ext cx="2517775" cy="173038"/>
        </p:xfrm>
        <a:graphic>
          <a:graphicData uri="http://schemas.openxmlformats.org/presentationml/2006/ole">
            <mc:AlternateContent xmlns:mc="http://schemas.openxmlformats.org/markup-compatibility/2006">
              <mc:Choice xmlns:v="urn:schemas-microsoft-com:vml" Requires="v">
                <p:oleObj name="Feuille de calcul" r:id="rId3" imgW="3057403" imgH="209654" progId="Excel.Sheet.12">
                  <p:embed/>
                </p:oleObj>
              </mc:Choice>
              <mc:Fallback>
                <p:oleObj name="Feuille de calcul" r:id="rId3" imgW="3057403" imgH="209654" progId="Excel.Sheet.12">
                  <p:embed/>
                  <p:pic>
                    <p:nvPicPr>
                      <p:cNvPr id="6" name="Objet 5"/>
                      <p:cNvPicPr>
                        <a:picLocks noChangeAspect="1" noChangeArrowheads="1"/>
                      </p:cNvPicPr>
                      <p:nvPr/>
                    </p:nvPicPr>
                    <p:blipFill>
                      <a:blip r:embed="rId4"/>
                      <a:srcRect/>
                      <a:stretch>
                        <a:fillRect/>
                      </a:stretch>
                    </p:blipFill>
                    <p:spPr bwMode="auto">
                      <a:xfrm>
                        <a:off x="4183062" y="6582841"/>
                        <a:ext cx="2517775" cy="173038"/>
                      </a:xfrm>
                      <a:prstGeom prst="rect">
                        <a:avLst/>
                      </a:prstGeom>
                      <a:noFill/>
                      <a:ln>
                        <a:solidFill>
                          <a:schemeClr val="accent1"/>
                        </a:solidFill>
                      </a:ln>
                    </p:spPr>
                  </p:pic>
                </p:oleObj>
              </mc:Fallback>
            </mc:AlternateContent>
          </a:graphicData>
        </a:graphic>
      </p:graphicFrame>
      <p:pic>
        <p:nvPicPr>
          <p:cNvPr id="2" name="Image 1">
            <a:extLst>
              <a:ext uri="{FF2B5EF4-FFF2-40B4-BE49-F238E27FC236}">
                <a16:creationId xmlns:a16="http://schemas.microsoft.com/office/drawing/2014/main" id="{98F5E2C6-F8A8-DB59-2E77-EBC25B8E47AB}"/>
              </a:ext>
            </a:extLst>
          </p:cNvPr>
          <p:cNvPicPr>
            <a:picLocks noChangeAspect="1"/>
          </p:cNvPicPr>
          <p:nvPr/>
        </p:nvPicPr>
        <p:blipFill>
          <a:blip r:embed="rId5"/>
          <a:stretch>
            <a:fillRect/>
          </a:stretch>
        </p:blipFill>
        <p:spPr>
          <a:xfrm>
            <a:off x="827584" y="1988840"/>
            <a:ext cx="8020050" cy="2343150"/>
          </a:xfrm>
          <a:prstGeom prst="rect">
            <a:avLst/>
          </a:prstGeom>
        </p:spPr>
      </p:pic>
      <p:pic>
        <p:nvPicPr>
          <p:cNvPr id="3" name="Image 2">
            <a:extLst>
              <a:ext uri="{FF2B5EF4-FFF2-40B4-BE49-F238E27FC236}">
                <a16:creationId xmlns:a16="http://schemas.microsoft.com/office/drawing/2014/main" id="{09144B22-B9D2-52AA-DE5E-941E12F46596}"/>
              </a:ext>
            </a:extLst>
          </p:cNvPr>
          <p:cNvPicPr>
            <a:picLocks noChangeAspect="1"/>
          </p:cNvPicPr>
          <p:nvPr/>
        </p:nvPicPr>
        <p:blipFill>
          <a:blip r:embed="rId6"/>
          <a:stretch>
            <a:fillRect/>
          </a:stretch>
        </p:blipFill>
        <p:spPr>
          <a:xfrm>
            <a:off x="827584" y="4999790"/>
            <a:ext cx="5734050" cy="1390650"/>
          </a:xfrm>
          <a:prstGeom prst="rect">
            <a:avLst/>
          </a:prstGeom>
        </p:spPr>
      </p:pic>
      <p:graphicFrame>
        <p:nvGraphicFramePr>
          <p:cNvPr id="4" name="Objet 3">
            <a:extLst>
              <a:ext uri="{FF2B5EF4-FFF2-40B4-BE49-F238E27FC236}">
                <a16:creationId xmlns:a16="http://schemas.microsoft.com/office/drawing/2014/main" id="{713469A1-589D-E187-DE1A-39FF6A218B80}"/>
              </a:ext>
            </a:extLst>
          </p:cNvPr>
          <p:cNvGraphicFramePr>
            <a:graphicFrameLocks noChangeAspect="1"/>
          </p:cNvGraphicFramePr>
          <p:nvPr>
            <p:extLst>
              <p:ext uri="{D42A27DB-BD31-4B8C-83A1-F6EECF244321}">
                <p14:modId xmlns:p14="http://schemas.microsoft.com/office/powerpoint/2010/main" val="2568234927"/>
              </p:ext>
            </p:extLst>
          </p:nvPr>
        </p:nvGraphicFramePr>
        <p:xfrm>
          <a:off x="2662084" y="836712"/>
          <a:ext cx="5924550" cy="400050"/>
        </p:xfrm>
        <a:graphic>
          <a:graphicData uri="http://schemas.openxmlformats.org/presentationml/2006/ole">
            <mc:AlternateContent xmlns:mc="http://schemas.openxmlformats.org/markup-compatibility/2006">
              <mc:Choice xmlns:v="urn:schemas-microsoft-com:vml" Requires="v">
                <p:oleObj name="Worksheet" r:id="rId7" imgW="5924622" imgH="399965" progId="Excel.Sheet.12">
                  <p:embed/>
                </p:oleObj>
              </mc:Choice>
              <mc:Fallback>
                <p:oleObj name="Worksheet" r:id="rId7"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8"/>
                      <a:stretch>
                        <a:fillRect/>
                      </a:stretch>
                    </p:blipFill>
                    <p:spPr>
                      <a:xfrm>
                        <a:off x="2662084" y="836712"/>
                        <a:ext cx="5924550" cy="400050"/>
                      </a:xfrm>
                      <a:prstGeom prst="rect">
                        <a:avLst/>
                      </a:prstGeom>
                    </p:spPr>
                  </p:pic>
                </p:oleObj>
              </mc:Fallback>
            </mc:AlternateContent>
          </a:graphicData>
        </a:graphic>
      </p:graphicFrame>
    </p:spTree>
    <p:extLst>
      <p:ext uri="{BB962C8B-B14F-4D97-AF65-F5344CB8AC3E}">
        <p14:creationId xmlns:p14="http://schemas.microsoft.com/office/powerpoint/2010/main" val="119982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8161255-C8B2-BEC3-5DDE-B45FCEE271F6}"/>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pic>
        <p:nvPicPr>
          <p:cNvPr id="6" name="Image 5">
            <a:extLst>
              <a:ext uri="{FF2B5EF4-FFF2-40B4-BE49-F238E27FC236}">
                <a16:creationId xmlns:a16="http://schemas.microsoft.com/office/drawing/2014/main" id="{7BC370CF-CCA6-2950-585E-09D3A6131E50}"/>
              </a:ext>
            </a:extLst>
          </p:cNvPr>
          <p:cNvPicPr>
            <a:picLocks noChangeAspect="1"/>
          </p:cNvPicPr>
          <p:nvPr/>
        </p:nvPicPr>
        <p:blipFill>
          <a:blip r:embed="rId2"/>
          <a:stretch>
            <a:fillRect/>
          </a:stretch>
        </p:blipFill>
        <p:spPr>
          <a:xfrm>
            <a:off x="2603118" y="836712"/>
            <a:ext cx="5781675" cy="409575"/>
          </a:xfrm>
          <a:prstGeom prst="rect">
            <a:avLst/>
          </a:prstGeom>
        </p:spPr>
      </p:pic>
      <p:sp>
        <p:nvSpPr>
          <p:cNvPr id="8" name="ZoneTexte 7">
            <a:extLst>
              <a:ext uri="{FF2B5EF4-FFF2-40B4-BE49-F238E27FC236}">
                <a16:creationId xmlns:a16="http://schemas.microsoft.com/office/drawing/2014/main" id="{0980E96E-3BDA-C9EA-CA98-8C227AD758D9}"/>
              </a:ext>
            </a:extLst>
          </p:cNvPr>
          <p:cNvSpPr txBox="1"/>
          <p:nvPr/>
        </p:nvSpPr>
        <p:spPr>
          <a:xfrm>
            <a:off x="748257" y="1768474"/>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Accidents du travail par tranche d’âge </a:t>
            </a:r>
          </a:p>
        </p:txBody>
      </p:sp>
      <p:sp>
        <p:nvSpPr>
          <p:cNvPr id="9" name="ZoneTexte 8">
            <a:extLst>
              <a:ext uri="{FF2B5EF4-FFF2-40B4-BE49-F238E27FC236}">
                <a16:creationId xmlns:a16="http://schemas.microsoft.com/office/drawing/2014/main" id="{15281F2C-1E66-D5A6-4A0E-7C260DA19702}"/>
              </a:ext>
            </a:extLst>
          </p:cNvPr>
          <p:cNvSpPr txBox="1"/>
          <p:nvPr/>
        </p:nvSpPr>
        <p:spPr>
          <a:xfrm>
            <a:off x="6285948" y="4325511"/>
            <a:ext cx="2664296" cy="1738938"/>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10" name="Objet 9">
            <a:extLst>
              <a:ext uri="{FF2B5EF4-FFF2-40B4-BE49-F238E27FC236}">
                <a16:creationId xmlns:a16="http://schemas.microsoft.com/office/drawing/2014/main" id="{497B795E-8BE0-7505-12F7-5E49BD8D6310}"/>
              </a:ext>
            </a:extLst>
          </p:cNvPr>
          <p:cNvGraphicFramePr>
            <a:graphicFrameLocks noChangeAspect="1"/>
          </p:cNvGraphicFramePr>
          <p:nvPr>
            <p:extLst>
              <p:ext uri="{D42A27DB-BD31-4B8C-83A1-F6EECF244321}">
                <p14:modId xmlns:p14="http://schemas.microsoft.com/office/powerpoint/2010/main" val="1628393322"/>
              </p:ext>
            </p:extLst>
          </p:nvPr>
        </p:nvGraphicFramePr>
        <p:xfrm>
          <a:off x="3635896" y="6257954"/>
          <a:ext cx="2517775" cy="173038"/>
        </p:xfrm>
        <a:graphic>
          <a:graphicData uri="http://schemas.openxmlformats.org/presentationml/2006/ole">
            <mc:AlternateContent xmlns:mc="http://schemas.openxmlformats.org/markup-compatibility/2006">
              <mc:Choice xmlns:v="urn:schemas-microsoft-com:vml" Requires="v">
                <p:oleObj name="Feuille de calcul" r:id="rId3" imgW="3057403" imgH="209654" progId="Excel.Sheet.12">
                  <p:embed/>
                </p:oleObj>
              </mc:Choice>
              <mc:Fallback>
                <p:oleObj name="Feuille de calcul" r:id="rId3" imgW="3057403" imgH="209654" progId="Excel.Sheet.12">
                  <p:embed/>
                  <p:pic>
                    <p:nvPicPr>
                      <p:cNvPr id="7" name="Objet 6"/>
                      <p:cNvPicPr>
                        <a:picLocks noChangeAspect="1" noChangeArrowheads="1"/>
                      </p:cNvPicPr>
                      <p:nvPr/>
                    </p:nvPicPr>
                    <p:blipFill>
                      <a:blip r:embed="rId4"/>
                      <a:srcRect/>
                      <a:stretch>
                        <a:fillRect/>
                      </a:stretch>
                    </p:blipFill>
                    <p:spPr bwMode="auto">
                      <a:xfrm>
                        <a:off x="3635896" y="6257954"/>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Image 6">
            <a:extLst>
              <a:ext uri="{FF2B5EF4-FFF2-40B4-BE49-F238E27FC236}">
                <a16:creationId xmlns:a16="http://schemas.microsoft.com/office/drawing/2014/main" id="{991487E2-9CB8-F08E-378A-683E092252C0}"/>
              </a:ext>
            </a:extLst>
          </p:cNvPr>
          <p:cNvPicPr>
            <a:picLocks noChangeAspect="1"/>
          </p:cNvPicPr>
          <p:nvPr/>
        </p:nvPicPr>
        <p:blipFill>
          <a:blip r:embed="rId5"/>
          <a:stretch>
            <a:fillRect/>
          </a:stretch>
        </p:blipFill>
        <p:spPr>
          <a:xfrm>
            <a:off x="258418" y="4293208"/>
            <a:ext cx="5734050" cy="1809750"/>
          </a:xfrm>
          <a:prstGeom prst="rect">
            <a:avLst/>
          </a:prstGeom>
        </p:spPr>
      </p:pic>
      <p:pic>
        <p:nvPicPr>
          <p:cNvPr id="3" name="Image 2">
            <a:extLst>
              <a:ext uri="{FF2B5EF4-FFF2-40B4-BE49-F238E27FC236}">
                <a16:creationId xmlns:a16="http://schemas.microsoft.com/office/drawing/2014/main" id="{6F5CC157-63B8-3B2B-7D13-218E4D59F7EA}"/>
              </a:ext>
            </a:extLst>
          </p:cNvPr>
          <p:cNvPicPr>
            <a:picLocks noChangeAspect="1"/>
          </p:cNvPicPr>
          <p:nvPr/>
        </p:nvPicPr>
        <p:blipFill>
          <a:blip r:embed="rId6"/>
          <a:stretch>
            <a:fillRect/>
          </a:stretch>
        </p:blipFill>
        <p:spPr>
          <a:xfrm>
            <a:off x="254239" y="2148017"/>
            <a:ext cx="7562850" cy="1962150"/>
          </a:xfrm>
          <a:prstGeom prst="rect">
            <a:avLst/>
          </a:prstGeom>
        </p:spPr>
      </p:pic>
    </p:spTree>
    <p:extLst>
      <p:ext uri="{BB962C8B-B14F-4D97-AF65-F5344CB8AC3E}">
        <p14:creationId xmlns:p14="http://schemas.microsoft.com/office/powerpoint/2010/main" val="1910823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CD66D49-2E04-534E-1BA6-CC9395262B13}"/>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7" name="ZoneTexte 6">
            <a:extLst>
              <a:ext uri="{FF2B5EF4-FFF2-40B4-BE49-F238E27FC236}">
                <a16:creationId xmlns:a16="http://schemas.microsoft.com/office/drawing/2014/main" id="{EBBA07CB-6F75-48DE-F745-4C3E331F2326}"/>
              </a:ext>
            </a:extLst>
          </p:cNvPr>
          <p:cNvSpPr txBox="1"/>
          <p:nvPr/>
        </p:nvSpPr>
        <p:spPr>
          <a:xfrm>
            <a:off x="1403648" y="1556792"/>
            <a:ext cx="4572000" cy="369332"/>
          </a:xfrm>
          <a:prstGeom prst="rect">
            <a:avLst/>
          </a:prstGeom>
          <a:noFill/>
        </p:spPr>
        <p:txBody>
          <a:bodyPr wrap="square">
            <a:spAutoFit/>
          </a:bodyPr>
          <a:lstStyle/>
          <a:p>
            <a:r>
              <a:rPr lang="fr-FR" sz="1100" b="1" i="0" u="none" strike="noStrike" dirty="0">
                <a:solidFill>
                  <a:srgbClr val="000000"/>
                </a:solidFill>
                <a:effectLst/>
                <a:latin typeface="Arial" panose="020B0604020202020204" pitchFamily="34" charset="0"/>
              </a:rPr>
              <a:t>Evolution des accidents du travail par âge entre 2016 et 2019</a:t>
            </a:r>
            <a:r>
              <a:rPr lang="fr-FR" dirty="0"/>
              <a:t> </a:t>
            </a:r>
          </a:p>
        </p:txBody>
      </p:sp>
      <p:pic>
        <p:nvPicPr>
          <p:cNvPr id="10" name="Picture 6">
            <a:extLst>
              <a:ext uri="{FF2B5EF4-FFF2-40B4-BE49-F238E27FC236}">
                <a16:creationId xmlns:a16="http://schemas.microsoft.com/office/drawing/2014/main" id="{8260B97D-9E13-FF64-C504-AB93BEB64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126666"/>
            <a:ext cx="34385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a:extLst>
              <a:ext uri="{FF2B5EF4-FFF2-40B4-BE49-F238E27FC236}">
                <a16:creationId xmlns:a16="http://schemas.microsoft.com/office/drawing/2014/main" id="{BD1D9DDC-C39C-A214-9B3A-D49FA48DAB7E}"/>
              </a:ext>
            </a:extLst>
          </p:cNvPr>
          <p:cNvSpPr txBox="1"/>
          <p:nvPr/>
        </p:nvSpPr>
        <p:spPr>
          <a:xfrm>
            <a:off x="6300192" y="4649431"/>
            <a:ext cx="2664296" cy="1738938"/>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12" name="Objet 11">
            <a:extLst>
              <a:ext uri="{FF2B5EF4-FFF2-40B4-BE49-F238E27FC236}">
                <a16:creationId xmlns:a16="http://schemas.microsoft.com/office/drawing/2014/main" id="{3B98C614-BD81-DA65-22B3-02AC14178F8E}"/>
              </a:ext>
            </a:extLst>
          </p:cNvPr>
          <p:cNvGraphicFramePr>
            <a:graphicFrameLocks noChangeAspect="1"/>
          </p:cNvGraphicFramePr>
          <p:nvPr>
            <p:extLst>
              <p:ext uri="{D42A27DB-BD31-4B8C-83A1-F6EECF244321}">
                <p14:modId xmlns:p14="http://schemas.microsoft.com/office/powerpoint/2010/main" val="4268488049"/>
              </p:ext>
            </p:extLst>
          </p:nvPr>
        </p:nvGraphicFramePr>
        <p:xfrm>
          <a:off x="6469062" y="4173272"/>
          <a:ext cx="2517775" cy="173038"/>
        </p:xfrm>
        <a:graphic>
          <a:graphicData uri="http://schemas.openxmlformats.org/presentationml/2006/ole">
            <mc:AlternateContent xmlns:mc="http://schemas.openxmlformats.org/markup-compatibility/2006">
              <mc:Choice xmlns:v="urn:schemas-microsoft-com:vml" Requires="v">
                <p:oleObj name="Feuille de calcul" r:id="rId3" imgW="3057403" imgH="209654" progId="Excel.Sheet.12">
                  <p:embed/>
                </p:oleObj>
              </mc:Choice>
              <mc:Fallback>
                <p:oleObj name="Feuille de calcul" r:id="rId3" imgW="3057403" imgH="209654" progId="Excel.Sheet.12">
                  <p:embed/>
                  <p:pic>
                    <p:nvPicPr>
                      <p:cNvPr id="4" name="Objet 3"/>
                      <p:cNvPicPr>
                        <a:picLocks noChangeAspect="1" noChangeArrowheads="1"/>
                      </p:cNvPicPr>
                      <p:nvPr/>
                    </p:nvPicPr>
                    <p:blipFill>
                      <a:blip r:embed="rId4"/>
                      <a:srcRect/>
                      <a:stretch>
                        <a:fillRect/>
                      </a:stretch>
                    </p:blipFill>
                    <p:spPr bwMode="auto">
                      <a:xfrm>
                        <a:off x="6469062" y="4173272"/>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Image 12">
            <a:extLst>
              <a:ext uri="{FF2B5EF4-FFF2-40B4-BE49-F238E27FC236}">
                <a16:creationId xmlns:a16="http://schemas.microsoft.com/office/drawing/2014/main" id="{087883BA-6962-6A72-2F67-47C73CF2A140}"/>
              </a:ext>
            </a:extLst>
          </p:cNvPr>
          <p:cNvPicPr>
            <a:picLocks noChangeAspect="1"/>
          </p:cNvPicPr>
          <p:nvPr/>
        </p:nvPicPr>
        <p:blipFill>
          <a:blip r:embed="rId5"/>
          <a:stretch>
            <a:fillRect/>
          </a:stretch>
        </p:blipFill>
        <p:spPr>
          <a:xfrm>
            <a:off x="2603118" y="836712"/>
            <a:ext cx="5781675" cy="409575"/>
          </a:xfrm>
          <a:prstGeom prst="rect">
            <a:avLst/>
          </a:prstGeom>
        </p:spPr>
      </p:pic>
      <p:pic>
        <p:nvPicPr>
          <p:cNvPr id="4" name="Image 3">
            <a:extLst>
              <a:ext uri="{FF2B5EF4-FFF2-40B4-BE49-F238E27FC236}">
                <a16:creationId xmlns:a16="http://schemas.microsoft.com/office/drawing/2014/main" id="{84112F79-3999-9EAC-A83E-ECC1B369BA1D}"/>
              </a:ext>
            </a:extLst>
          </p:cNvPr>
          <p:cNvPicPr>
            <a:picLocks noChangeAspect="1"/>
          </p:cNvPicPr>
          <p:nvPr/>
        </p:nvPicPr>
        <p:blipFill>
          <a:blip r:embed="rId6"/>
          <a:stretch>
            <a:fillRect/>
          </a:stretch>
        </p:blipFill>
        <p:spPr>
          <a:xfrm>
            <a:off x="831522" y="2044615"/>
            <a:ext cx="8020050" cy="1619250"/>
          </a:xfrm>
          <a:prstGeom prst="rect">
            <a:avLst/>
          </a:prstGeom>
        </p:spPr>
      </p:pic>
    </p:spTree>
    <p:extLst>
      <p:ext uri="{BB962C8B-B14F-4D97-AF65-F5344CB8AC3E}">
        <p14:creationId xmlns:p14="http://schemas.microsoft.com/office/powerpoint/2010/main" val="9346095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868</TotalTime>
  <Words>1596</Words>
  <Application>Microsoft Office PowerPoint</Application>
  <DocSecurity>0</DocSecurity>
  <PresentationFormat>Affichage à l'écran (4:3)</PresentationFormat>
  <Paragraphs>94</Paragraphs>
  <Slides>16</Slides>
  <Notes>2</Notes>
  <HiddenSlides>0</HiddenSlides>
  <MMClips>0</MMClips>
  <ScaleCrop>false</ScaleCrop>
  <HeadingPairs>
    <vt:vector size="8" baseType="variant">
      <vt:variant>
        <vt:lpstr>Polices utilisées</vt:lpstr>
      </vt:variant>
      <vt:variant>
        <vt:i4>2</vt:i4>
      </vt:variant>
      <vt:variant>
        <vt:lpstr>Thème</vt:lpstr>
      </vt:variant>
      <vt:variant>
        <vt:i4>1</vt:i4>
      </vt:variant>
      <vt:variant>
        <vt:lpstr>Serveurs OLE incorporés</vt:lpstr>
      </vt:variant>
      <vt:variant>
        <vt:i4>2</vt:i4>
      </vt:variant>
      <vt:variant>
        <vt:lpstr>Titres des diapositives</vt:lpstr>
      </vt:variant>
      <vt:variant>
        <vt:i4>16</vt:i4>
      </vt:variant>
    </vt:vector>
  </HeadingPairs>
  <TitlesOfParts>
    <vt:vector size="21" baseType="lpstr">
      <vt:lpstr>Arial</vt:lpstr>
      <vt:lpstr>Calibri</vt:lpstr>
      <vt:lpstr>Thème Office</vt:lpstr>
      <vt:lpstr>Feuille de calcul</vt:lpstr>
      <vt:lpstr>Worksheet</vt:lpstr>
      <vt:lpstr>TRANSPORTS TERRESTRES TRANSPORT PAR CONDUITE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Ministères Chargés des Affaires Sociales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CROS Vanessa (DR-AUVER)</dc:creator>
  <cp:keywords/>
  <dc:description/>
  <cp:lastModifiedBy>GRAFF, Didier (DREETS-ARA)</cp:lastModifiedBy>
  <cp:revision>81</cp:revision>
  <dcterms:created xsi:type="dcterms:W3CDTF">2018-03-22T15:01:37Z</dcterms:created>
  <dcterms:modified xsi:type="dcterms:W3CDTF">2024-02-05T14:28:26Z</dcterms:modified>
  <cp:category/>
  <dc:identifier/>
  <cp:contentStatus/>
  <dc:language/>
  <cp:version/>
</cp:coreProperties>
</file>