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3" r:id="rId8"/>
    <p:sldId id="264" r:id="rId9"/>
    <p:sldId id="265" r:id="rId10"/>
    <p:sldId id="267" r:id="rId11"/>
    <p:sldId id="268" r:id="rId12"/>
    <p:sldId id="277" r:id="rId13"/>
    <p:sldId id="270" r:id="rId14"/>
    <p:sldId id="271" r:id="rId15"/>
    <p:sldId id="275" r:id="rId16"/>
    <p:sldId id="274" r:id="rId17"/>
    <p:sldId id="273" r:id="rId18"/>
  </p:sldIdLst>
  <p:sldSz cx="9144000" cy="6858000" type="screen4x3"/>
  <p:notesSz cx="9144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EC4A6-3DD9-4DE0-BBB8-F39476D119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51F7082-2214-4357-A720-8437CC465E71}">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Exposition aux risques professionnels</a:t>
          </a:r>
          <a:endParaRPr lang="fr-FR" dirty="0"/>
        </a:p>
      </dgm:t>
    </dgm:pt>
    <dgm:pt modelId="{51AADB2E-EBAA-4B39-B101-AA75F75DC9A7}" type="parTrans" cxnId="{F2FB4DA6-ED0F-4EFE-A38C-0D9E9E55FB5F}">
      <dgm:prSet/>
      <dgm:spPr/>
      <dgm:t>
        <a:bodyPr/>
        <a:lstStyle/>
        <a:p>
          <a:endParaRPr lang="fr-FR"/>
        </a:p>
      </dgm:t>
    </dgm:pt>
    <dgm:pt modelId="{5F99AD09-AC6D-460C-AB57-610FEA533B26}" type="sibTrans" cxnId="{F2FB4DA6-ED0F-4EFE-A38C-0D9E9E55FB5F}">
      <dgm:prSet/>
      <dgm:spPr/>
      <dgm:t>
        <a:bodyPr/>
        <a:lstStyle/>
        <a:p>
          <a:endParaRPr lang="fr-FR"/>
        </a:p>
      </dgm:t>
    </dgm:pt>
    <dgm:pt modelId="{F70C49B2-261B-412A-A86D-E4BDD413F1BB}">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familles de risque</a:t>
          </a:r>
          <a:endParaRPr lang="fr-FR" sz="1100" dirty="0"/>
        </a:p>
      </dgm:t>
    </dgm:pt>
    <dgm:pt modelId="{790BAB3D-99A2-43BD-A16C-DE7F869AD11F}" type="parTrans" cxnId="{20E75BD1-C707-47D4-9F2D-79B5385FD64A}">
      <dgm:prSet/>
      <dgm:spPr/>
      <dgm:t>
        <a:bodyPr/>
        <a:lstStyle/>
        <a:p>
          <a:endParaRPr lang="fr-FR"/>
        </a:p>
      </dgm:t>
    </dgm:pt>
    <dgm:pt modelId="{65604AFE-A355-4C88-B791-9D6B77293C18}" type="sibTrans" cxnId="{20E75BD1-C707-47D4-9F2D-79B5385FD64A}">
      <dgm:prSet/>
      <dgm:spPr/>
      <dgm:t>
        <a:bodyPr/>
        <a:lstStyle/>
        <a:p>
          <a:endParaRPr lang="fr-FR"/>
        </a:p>
      </dgm:t>
    </dgm:pt>
    <dgm:pt modelId="{7E2CB526-3224-46A2-98BD-8976E60F7E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principaux risques du secteur</a:t>
          </a:r>
          <a:endParaRPr lang="fr-FR" sz="1100" dirty="0"/>
        </a:p>
      </dgm:t>
    </dgm:pt>
    <dgm:pt modelId="{177CF485-0F61-4F25-87BB-0D3BE36B95F9}" type="parTrans" cxnId="{ADC07CB1-9043-4EBF-A889-3B61F9C5D13A}">
      <dgm:prSet/>
      <dgm:spPr/>
      <dgm:t>
        <a:bodyPr/>
        <a:lstStyle/>
        <a:p>
          <a:endParaRPr lang="fr-FR"/>
        </a:p>
      </dgm:t>
    </dgm:pt>
    <dgm:pt modelId="{B97FF95D-20DE-491C-8608-7D5AF5EF9FB8}" type="sibTrans" cxnId="{ADC07CB1-9043-4EBF-A889-3B61F9C5D13A}">
      <dgm:prSet/>
      <dgm:spPr/>
      <dgm:t>
        <a:bodyPr/>
        <a:lstStyle/>
        <a:p>
          <a:endParaRPr lang="fr-FR"/>
        </a:p>
      </dgm:t>
    </dgm:pt>
    <dgm:pt modelId="{DFD0E847-F3E3-4776-B54B-00DB06EFB5B4}">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accidents du travail</a:t>
          </a:r>
          <a:endParaRPr lang="fr-FR"/>
        </a:p>
      </dgm:t>
    </dgm:pt>
    <dgm:pt modelId="{EFC3FA97-8A96-49E8-9186-7626E2896939}" type="parTrans" cxnId="{45A651BD-5534-44A7-8EFE-3DA610BAB8C3}">
      <dgm:prSet/>
      <dgm:spPr/>
      <dgm:t>
        <a:bodyPr/>
        <a:lstStyle/>
        <a:p>
          <a:endParaRPr lang="fr-FR"/>
        </a:p>
      </dgm:t>
    </dgm:pt>
    <dgm:pt modelId="{8A7EE908-F4ED-4212-B68C-5E55FBB4C062}" type="sibTrans" cxnId="{45A651BD-5534-44A7-8EFE-3DA610BAB8C3}">
      <dgm:prSet/>
      <dgm:spPr/>
      <dgm:t>
        <a:bodyPr/>
        <a:lstStyle/>
        <a:p>
          <a:endParaRPr lang="fr-FR"/>
        </a:p>
      </dgm:t>
    </dgm:pt>
    <dgm:pt modelId="{5573D533-8D99-47AC-B219-C6C0D044C230}">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8A66AEA2-0167-4217-B2A7-E1EECB0B3D48}" type="parTrans" cxnId="{A0E395AB-EC9F-4D85-BC25-7181C322371A}">
      <dgm:prSet/>
      <dgm:spPr/>
      <dgm:t>
        <a:bodyPr/>
        <a:lstStyle/>
        <a:p>
          <a:endParaRPr lang="fr-FR"/>
        </a:p>
      </dgm:t>
    </dgm:pt>
    <dgm:pt modelId="{7BB5D2A6-D28E-4FE9-948B-9A95D2D37F73}" type="sibTrans" cxnId="{A0E395AB-EC9F-4D85-BC25-7181C322371A}">
      <dgm:prSet/>
      <dgm:spPr/>
      <dgm:t>
        <a:bodyPr/>
        <a:lstStyle/>
        <a:p>
          <a:endParaRPr lang="fr-FR"/>
        </a:p>
      </dgm:t>
    </dgm:pt>
    <dgm:pt modelId="{A8F16463-666E-4685-9BA8-778F0D3E7EB7}">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accidents du travail par tranche d’âge</a:t>
          </a:r>
          <a:endParaRPr lang="fr-FR" sz="1100" dirty="0"/>
        </a:p>
      </dgm:t>
    </dgm:pt>
    <dgm:pt modelId="{CD1B254D-0B15-404B-A567-0CCA36ECAB6C}" type="parTrans" cxnId="{BF53C002-7BCE-4E85-824D-417260CD6CBB}">
      <dgm:prSet/>
      <dgm:spPr/>
      <dgm:t>
        <a:bodyPr/>
        <a:lstStyle/>
        <a:p>
          <a:endParaRPr lang="fr-FR"/>
        </a:p>
      </dgm:t>
    </dgm:pt>
    <dgm:pt modelId="{CE91A039-EBAE-495D-A8E7-24D965D02EED}" type="sibTrans" cxnId="{BF53C002-7BCE-4E85-824D-417260CD6CBB}">
      <dgm:prSet/>
      <dgm:spPr/>
      <dgm:t>
        <a:bodyPr/>
        <a:lstStyle/>
        <a:p>
          <a:endParaRPr lang="fr-FR"/>
        </a:p>
      </dgm:t>
    </dgm:pt>
    <dgm:pt modelId="{FDC37FC9-C7D2-42C4-BF70-637CB95D5705}">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maladies professionnelles</a:t>
          </a:r>
          <a:endParaRPr lang="fr-FR"/>
        </a:p>
      </dgm:t>
    </dgm:pt>
    <dgm:pt modelId="{B2446B2B-060D-401C-A32A-AC593A22F801}" type="parTrans" cxnId="{4945BE03-6DAF-445D-A840-A18312EF97C5}">
      <dgm:prSet/>
      <dgm:spPr/>
      <dgm:t>
        <a:bodyPr/>
        <a:lstStyle/>
        <a:p>
          <a:endParaRPr lang="fr-FR"/>
        </a:p>
      </dgm:t>
    </dgm:pt>
    <dgm:pt modelId="{6E9EF8EC-DF42-4281-9423-1060AB20AD0B}" type="sibTrans" cxnId="{4945BE03-6DAF-445D-A840-A18312EF97C5}">
      <dgm:prSet/>
      <dgm:spPr/>
      <dgm:t>
        <a:bodyPr/>
        <a:lstStyle/>
        <a:p>
          <a:endParaRPr lang="fr-FR"/>
        </a:p>
      </dgm:t>
    </dgm:pt>
    <dgm:pt modelId="{B36AD572-D668-4804-A186-655BB28F4E66}">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F1EB9594-32E8-4D04-8DBE-500EF27D5941}" type="parTrans" cxnId="{7BD73229-248C-4B6B-928F-4D4C0D58B04A}">
      <dgm:prSet/>
      <dgm:spPr/>
      <dgm:t>
        <a:bodyPr/>
        <a:lstStyle/>
        <a:p>
          <a:endParaRPr lang="fr-FR"/>
        </a:p>
      </dgm:t>
    </dgm:pt>
    <dgm:pt modelId="{A3321C0C-EECC-4D8A-B1B0-9DAD026BF2FE}" type="sibTrans" cxnId="{7BD73229-248C-4B6B-928F-4D4C0D58B04A}">
      <dgm:prSet/>
      <dgm:spPr/>
      <dgm:t>
        <a:bodyPr/>
        <a:lstStyle/>
        <a:p>
          <a:endParaRPr lang="fr-FR"/>
        </a:p>
      </dgm:t>
    </dgm:pt>
    <dgm:pt modelId="{A156194E-486C-4C38-9A69-1A63471855C6}">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licenciements pour inaptitude</a:t>
          </a:r>
          <a:endParaRPr lang="fr-FR"/>
        </a:p>
      </dgm:t>
    </dgm:pt>
    <dgm:pt modelId="{4645AABE-2435-451A-A902-0900E1BB011E}" type="parTrans" cxnId="{C9C6B29C-6085-4C54-AAC6-40D090251F8D}">
      <dgm:prSet/>
      <dgm:spPr/>
      <dgm:t>
        <a:bodyPr/>
        <a:lstStyle/>
        <a:p>
          <a:endParaRPr lang="fr-FR"/>
        </a:p>
      </dgm:t>
    </dgm:pt>
    <dgm:pt modelId="{3DC3992B-A544-475D-8110-A2A085FFA751}" type="sibTrans" cxnId="{C9C6B29C-6085-4C54-AAC6-40D090251F8D}">
      <dgm:prSet/>
      <dgm:spPr/>
      <dgm:t>
        <a:bodyPr/>
        <a:lstStyle/>
        <a:p>
          <a:endParaRPr lang="fr-FR"/>
        </a:p>
      </dgm:t>
    </dgm:pt>
    <dgm:pt modelId="{0A0B88FC-597C-4CD8-ACB2-3345607FD6C1}">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7FB2791B-C221-4B3A-98A4-7E7F334E1EAF}" type="parTrans" cxnId="{E1FCB60A-2AB2-4CE1-9EEB-91735B1EA226}">
      <dgm:prSet/>
      <dgm:spPr/>
      <dgm:t>
        <a:bodyPr/>
        <a:lstStyle/>
        <a:p>
          <a:endParaRPr lang="fr-FR"/>
        </a:p>
      </dgm:t>
    </dgm:pt>
    <dgm:pt modelId="{5748CA7C-8BD2-454F-AA02-DF82F0A25670}" type="sibTrans" cxnId="{E1FCB60A-2AB2-4CE1-9EEB-91735B1EA226}">
      <dgm:prSet/>
      <dgm:spPr/>
      <dgm:t>
        <a:bodyPr/>
        <a:lstStyle/>
        <a:p>
          <a:endParaRPr lang="fr-FR"/>
        </a:p>
      </dgm:t>
    </dgm:pt>
    <dgm:pt modelId="{AB09020F-FC17-43C4-8720-9D7BE239DB48}">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Employeurs et emplois</a:t>
          </a:r>
        </a:p>
      </dgm:t>
    </dgm:pt>
    <dgm:pt modelId="{593320FB-019F-4CFB-A57B-A5F8797CCC99}" type="parTrans" cxnId="{9D44CC2F-6423-4D95-AFD8-9CEC2009B8C7}">
      <dgm:prSet/>
      <dgm:spPr/>
      <dgm:t>
        <a:bodyPr/>
        <a:lstStyle/>
        <a:p>
          <a:endParaRPr lang="fr-FR"/>
        </a:p>
      </dgm:t>
    </dgm:pt>
    <dgm:pt modelId="{89F2935D-B512-4F4C-AA39-A12901986DE8}" type="sibTrans" cxnId="{9D44CC2F-6423-4D95-AFD8-9CEC2009B8C7}">
      <dgm:prSet/>
      <dgm:spPr/>
      <dgm:t>
        <a:bodyPr/>
        <a:lstStyle/>
        <a:p>
          <a:endParaRPr lang="fr-FR"/>
        </a:p>
      </dgm:t>
    </dgm:pt>
    <dgm:pt modelId="{31CBD953-9A76-4705-8E34-20114A9FC1E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Principaux secteurs employeurs</a:t>
          </a:r>
        </a:p>
      </dgm:t>
    </dgm:pt>
    <dgm:pt modelId="{F7ED9630-14BE-468E-BB82-40918A364D34}" type="parTrans" cxnId="{9B683261-60BF-43D5-BF4C-055F4A555F10}">
      <dgm:prSet/>
      <dgm:spPr/>
      <dgm:t>
        <a:bodyPr/>
        <a:lstStyle/>
        <a:p>
          <a:endParaRPr lang="fr-FR"/>
        </a:p>
      </dgm:t>
    </dgm:pt>
    <dgm:pt modelId="{F5AB5C3A-FE58-44F9-8774-54490894B650}" type="sibTrans" cxnId="{9B683261-60BF-43D5-BF4C-055F4A555F10}">
      <dgm:prSet/>
      <dgm:spPr/>
      <dgm:t>
        <a:bodyPr/>
        <a:lstStyle/>
        <a:p>
          <a:endParaRPr lang="fr-FR"/>
        </a:p>
      </dgm:t>
    </dgm:pt>
    <dgm:pt modelId="{345475A3-220C-47FA-B10A-EB2C7BA82FB3}">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Situation de l’emploi</a:t>
          </a:r>
        </a:p>
      </dgm:t>
    </dgm:pt>
    <dgm:pt modelId="{FAEE3820-29E3-456D-92F3-4A539CEC19AB}" type="parTrans" cxnId="{E5D4C2C5-E649-438B-8AED-547A34F63B41}">
      <dgm:prSet/>
      <dgm:spPr/>
      <dgm:t>
        <a:bodyPr/>
        <a:lstStyle/>
        <a:p>
          <a:endParaRPr lang="fr-FR"/>
        </a:p>
      </dgm:t>
    </dgm:pt>
    <dgm:pt modelId="{88AAA0FD-775C-4098-AB18-2EFDBBD5387A}" type="sibTrans" cxnId="{E5D4C2C5-E649-438B-8AED-547A34F63B41}">
      <dgm:prSet/>
      <dgm:spPr/>
      <dgm:t>
        <a:bodyPr/>
        <a:lstStyle/>
        <a:p>
          <a:endParaRPr lang="fr-FR"/>
        </a:p>
      </dgm:t>
    </dgm:pt>
    <dgm:pt modelId="{E3B4D76E-A82B-4F23-8106-348102EA05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écarts significatifs d’exposition aux risques</a:t>
          </a:r>
          <a:endParaRPr lang="fr-FR" sz="1100" dirty="0"/>
        </a:p>
      </dgm:t>
    </dgm:pt>
    <dgm:pt modelId="{240D46F9-85CE-40BA-9732-42DD641259F9}" type="parTrans" cxnId="{CA5ED773-F2A3-4AC4-8106-682C3EC5F2BC}">
      <dgm:prSet/>
      <dgm:spPr/>
      <dgm:t>
        <a:bodyPr/>
        <a:lstStyle/>
        <a:p>
          <a:endParaRPr lang="fr-FR"/>
        </a:p>
      </dgm:t>
    </dgm:pt>
    <dgm:pt modelId="{719F0858-9EE2-4177-B035-2074CF91D869}" type="sibTrans" cxnId="{CA5ED773-F2A3-4AC4-8106-682C3EC5F2BC}">
      <dgm:prSet/>
      <dgm:spPr/>
      <dgm:t>
        <a:bodyPr/>
        <a:lstStyle/>
        <a:p>
          <a:endParaRPr lang="fr-FR"/>
        </a:p>
      </dgm:t>
    </dgm:pt>
    <dgm:pt modelId="{1AA98CDA-E44A-415C-85FA-2FF254C941DA}">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Taux d’inaptitude</a:t>
          </a:r>
        </a:p>
      </dgm:t>
    </dgm:pt>
    <dgm:pt modelId="{5FEF58D8-F3A3-4FDC-9F11-EB51B3FC7DC6}" type="parTrans" cxnId="{F568BB8F-CD66-49D9-B680-B09D63DF4D3B}">
      <dgm:prSet/>
      <dgm:spPr/>
      <dgm:t>
        <a:bodyPr/>
        <a:lstStyle/>
        <a:p>
          <a:endParaRPr lang="fr-FR"/>
        </a:p>
      </dgm:t>
    </dgm:pt>
    <dgm:pt modelId="{5F6D2EAB-9AA6-4387-BDC2-9B909F7844B1}" type="sibTrans" cxnId="{F568BB8F-CD66-49D9-B680-B09D63DF4D3B}">
      <dgm:prSet/>
      <dgm:spPr/>
      <dgm:t>
        <a:bodyPr/>
        <a:lstStyle/>
        <a:p>
          <a:endParaRPr lang="fr-FR"/>
        </a:p>
      </dgm:t>
    </dgm:pt>
    <dgm:pt modelId="{10D0B902-5A16-4D97-88FA-74CAD95B0CD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troubles musculo-squelettiques (TMS)</a:t>
          </a:r>
        </a:p>
      </dgm:t>
    </dgm:pt>
    <dgm:pt modelId="{8A48C579-184B-4627-8CCF-14D438C2A616}" type="parTrans" cxnId="{F6B38A2E-1712-4A3E-8393-64A3C94A1DB4}">
      <dgm:prSet/>
      <dgm:spPr/>
      <dgm:t>
        <a:bodyPr/>
        <a:lstStyle/>
        <a:p>
          <a:endParaRPr lang="fr-FR"/>
        </a:p>
      </dgm:t>
    </dgm:pt>
    <dgm:pt modelId="{5EE29154-402B-408F-A6C4-42B99F058C51}" type="sibTrans" cxnId="{F6B38A2E-1712-4A3E-8393-64A3C94A1DB4}">
      <dgm:prSet/>
      <dgm:spPr/>
      <dgm:t>
        <a:bodyPr/>
        <a:lstStyle/>
        <a:p>
          <a:endParaRPr lang="fr-FR"/>
        </a:p>
      </dgm:t>
    </dgm:pt>
    <dgm:pt modelId="{38F9B555-4F4F-4D75-B797-1440965B99C1}">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maladies professionnelles par tranche d’âge</a:t>
          </a:r>
        </a:p>
      </dgm:t>
    </dgm:pt>
    <dgm:pt modelId="{2841D3EF-68E5-4F80-A28B-6D39793137A5}" type="parTrans" cxnId="{E795B191-0C5B-430D-819D-539F9483AB44}">
      <dgm:prSet/>
      <dgm:spPr/>
      <dgm:t>
        <a:bodyPr/>
        <a:lstStyle/>
        <a:p>
          <a:endParaRPr lang="fr-FR"/>
        </a:p>
      </dgm:t>
    </dgm:pt>
    <dgm:pt modelId="{00050BC9-852E-4F04-A3CD-63BA9ECFC0C7}" type="sibTrans" cxnId="{E795B191-0C5B-430D-819D-539F9483AB44}">
      <dgm:prSet/>
      <dgm:spPr/>
      <dgm:t>
        <a:bodyPr/>
        <a:lstStyle/>
        <a:p>
          <a:endParaRPr lang="fr-FR"/>
        </a:p>
      </dgm:t>
    </dgm:pt>
    <dgm:pt modelId="{32FBFD9A-ECDC-4280-B085-A307ED49224F}" type="pres">
      <dgm:prSet presAssocID="{C76EC4A6-3DD9-4DE0-BBB8-F39476D1198A}" presName="Name0" presStyleCnt="0">
        <dgm:presLayoutVars>
          <dgm:dir/>
          <dgm:animLvl val="lvl"/>
          <dgm:resizeHandles val="exact"/>
        </dgm:presLayoutVars>
      </dgm:prSet>
      <dgm:spPr/>
    </dgm:pt>
    <dgm:pt modelId="{7364411D-880F-469D-816C-F240D2EE0C1C}" type="pres">
      <dgm:prSet presAssocID="{AB09020F-FC17-43C4-8720-9D7BE239DB48}" presName="linNode" presStyleCnt="0"/>
      <dgm:spPr/>
    </dgm:pt>
    <dgm:pt modelId="{C1F012BB-6909-4422-8F3C-EE694AB43178}" type="pres">
      <dgm:prSet presAssocID="{AB09020F-FC17-43C4-8720-9D7BE239DB48}" presName="parentText" presStyleLbl="node1" presStyleIdx="0" presStyleCnt="5">
        <dgm:presLayoutVars>
          <dgm:chMax val="1"/>
          <dgm:bulletEnabled val="1"/>
        </dgm:presLayoutVars>
      </dgm:prSet>
      <dgm:spPr/>
    </dgm:pt>
    <dgm:pt modelId="{02B0A32B-E13C-498B-BC96-A754102A76D3}" type="pres">
      <dgm:prSet presAssocID="{AB09020F-FC17-43C4-8720-9D7BE239DB48}" presName="descendantText" presStyleLbl="alignAccFollowNode1" presStyleIdx="0" presStyleCnt="5">
        <dgm:presLayoutVars>
          <dgm:bulletEnabled val="1"/>
        </dgm:presLayoutVars>
      </dgm:prSet>
      <dgm:spPr/>
    </dgm:pt>
    <dgm:pt modelId="{6B83ED59-771B-441B-8F02-C3C607A58BAF}" type="pres">
      <dgm:prSet presAssocID="{89F2935D-B512-4F4C-AA39-A12901986DE8}" presName="sp" presStyleCnt="0"/>
      <dgm:spPr/>
    </dgm:pt>
    <dgm:pt modelId="{1D64A587-9FC3-49EF-9ED8-36DD1FEFDD03}" type="pres">
      <dgm:prSet presAssocID="{B51F7082-2214-4357-A720-8437CC465E71}" presName="linNode" presStyleCnt="0"/>
      <dgm:spPr/>
    </dgm:pt>
    <dgm:pt modelId="{C1C3C668-32F9-4348-9945-90B4AE10B189}" type="pres">
      <dgm:prSet presAssocID="{B51F7082-2214-4357-A720-8437CC465E71}" presName="parentText" presStyleLbl="node1" presStyleIdx="1" presStyleCnt="5">
        <dgm:presLayoutVars>
          <dgm:chMax val="1"/>
          <dgm:bulletEnabled val="1"/>
        </dgm:presLayoutVars>
      </dgm:prSet>
      <dgm:spPr/>
    </dgm:pt>
    <dgm:pt modelId="{265A0218-2E6A-4008-802C-751E60C83F8D}" type="pres">
      <dgm:prSet presAssocID="{B51F7082-2214-4357-A720-8437CC465E71}" presName="descendantText" presStyleLbl="alignAccFollowNode1" presStyleIdx="1" presStyleCnt="5">
        <dgm:presLayoutVars>
          <dgm:bulletEnabled val="1"/>
        </dgm:presLayoutVars>
      </dgm:prSet>
      <dgm:spPr/>
    </dgm:pt>
    <dgm:pt modelId="{FAF54992-D089-47E1-936C-C24729D7C5C9}" type="pres">
      <dgm:prSet presAssocID="{5F99AD09-AC6D-460C-AB57-610FEA533B26}" presName="sp" presStyleCnt="0"/>
      <dgm:spPr/>
    </dgm:pt>
    <dgm:pt modelId="{1E294E2F-7626-4B7D-91E6-893EAA38516D}" type="pres">
      <dgm:prSet presAssocID="{DFD0E847-F3E3-4776-B54B-00DB06EFB5B4}" presName="linNode" presStyleCnt="0"/>
      <dgm:spPr/>
    </dgm:pt>
    <dgm:pt modelId="{017071E8-DD4A-4935-BCBD-FFE2D1EAE160}" type="pres">
      <dgm:prSet presAssocID="{DFD0E847-F3E3-4776-B54B-00DB06EFB5B4}" presName="parentText" presStyleLbl="node1" presStyleIdx="2" presStyleCnt="5">
        <dgm:presLayoutVars>
          <dgm:chMax val="1"/>
          <dgm:bulletEnabled val="1"/>
        </dgm:presLayoutVars>
      </dgm:prSet>
      <dgm:spPr/>
    </dgm:pt>
    <dgm:pt modelId="{2DB9350A-43D7-45BB-98EA-C4F5DDC20861}" type="pres">
      <dgm:prSet presAssocID="{DFD0E847-F3E3-4776-B54B-00DB06EFB5B4}" presName="descendantText" presStyleLbl="alignAccFollowNode1" presStyleIdx="2" presStyleCnt="5">
        <dgm:presLayoutVars>
          <dgm:bulletEnabled val="1"/>
        </dgm:presLayoutVars>
      </dgm:prSet>
      <dgm:spPr/>
    </dgm:pt>
    <dgm:pt modelId="{5C4CB93C-DFB2-42FA-87ED-16EC91B71031}" type="pres">
      <dgm:prSet presAssocID="{8A7EE908-F4ED-4212-B68C-5E55FBB4C062}" presName="sp" presStyleCnt="0"/>
      <dgm:spPr/>
    </dgm:pt>
    <dgm:pt modelId="{7E19F0E2-B3EA-4F27-A676-6E958CCFCE14}" type="pres">
      <dgm:prSet presAssocID="{FDC37FC9-C7D2-42C4-BF70-637CB95D5705}" presName="linNode" presStyleCnt="0"/>
      <dgm:spPr/>
    </dgm:pt>
    <dgm:pt modelId="{60647DBD-653E-4AE0-9432-16F818F41942}" type="pres">
      <dgm:prSet presAssocID="{FDC37FC9-C7D2-42C4-BF70-637CB95D5705}" presName="parentText" presStyleLbl="node1" presStyleIdx="3" presStyleCnt="5">
        <dgm:presLayoutVars>
          <dgm:chMax val="1"/>
          <dgm:bulletEnabled val="1"/>
        </dgm:presLayoutVars>
      </dgm:prSet>
      <dgm:spPr/>
    </dgm:pt>
    <dgm:pt modelId="{6AA7E57C-D48E-443B-92A6-3496A8DC1945}" type="pres">
      <dgm:prSet presAssocID="{FDC37FC9-C7D2-42C4-BF70-637CB95D5705}" presName="descendantText" presStyleLbl="alignAccFollowNode1" presStyleIdx="3" presStyleCnt="5">
        <dgm:presLayoutVars>
          <dgm:bulletEnabled val="1"/>
        </dgm:presLayoutVars>
      </dgm:prSet>
      <dgm:spPr/>
    </dgm:pt>
    <dgm:pt modelId="{2C0722E4-8E40-436D-9ED4-C2AA9E4DBF44}" type="pres">
      <dgm:prSet presAssocID="{6E9EF8EC-DF42-4281-9423-1060AB20AD0B}" presName="sp" presStyleCnt="0"/>
      <dgm:spPr/>
    </dgm:pt>
    <dgm:pt modelId="{4E7400D8-CE49-4C14-9C31-B496BA2A30B3}" type="pres">
      <dgm:prSet presAssocID="{A156194E-486C-4C38-9A69-1A63471855C6}" presName="linNode" presStyleCnt="0"/>
      <dgm:spPr/>
    </dgm:pt>
    <dgm:pt modelId="{49ACCEA6-60E2-44E1-8541-182C9886DFFE}" type="pres">
      <dgm:prSet presAssocID="{A156194E-486C-4C38-9A69-1A63471855C6}" presName="parentText" presStyleLbl="node1" presStyleIdx="4" presStyleCnt="5">
        <dgm:presLayoutVars>
          <dgm:chMax val="1"/>
          <dgm:bulletEnabled val="1"/>
        </dgm:presLayoutVars>
      </dgm:prSet>
      <dgm:spPr/>
    </dgm:pt>
    <dgm:pt modelId="{67EC1B60-9744-41DF-AE4A-0CCB689D199B}" type="pres">
      <dgm:prSet presAssocID="{A156194E-486C-4C38-9A69-1A63471855C6}" presName="descendantText" presStyleLbl="alignAccFollowNode1" presStyleIdx="4" presStyleCnt="5">
        <dgm:presLayoutVars>
          <dgm:bulletEnabled val="1"/>
        </dgm:presLayoutVars>
      </dgm:prSet>
      <dgm:spPr/>
    </dgm:pt>
  </dgm:ptLst>
  <dgm:cxnLst>
    <dgm:cxn modelId="{BF53C002-7BCE-4E85-824D-417260CD6CBB}" srcId="{DFD0E847-F3E3-4776-B54B-00DB06EFB5B4}" destId="{A8F16463-666E-4685-9BA8-778F0D3E7EB7}" srcOrd="1" destOrd="0" parTransId="{CD1B254D-0B15-404B-A567-0CCA36ECAB6C}" sibTransId="{CE91A039-EBAE-495D-A8E7-24D965D02EED}"/>
    <dgm:cxn modelId="{4945BE03-6DAF-445D-A840-A18312EF97C5}" srcId="{C76EC4A6-3DD9-4DE0-BBB8-F39476D1198A}" destId="{FDC37FC9-C7D2-42C4-BF70-637CB95D5705}" srcOrd="3" destOrd="0" parTransId="{B2446B2B-060D-401C-A32A-AC593A22F801}" sibTransId="{6E9EF8EC-DF42-4281-9423-1060AB20AD0B}"/>
    <dgm:cxn modelId="{F6C81804-150A-4E4F-A80C-7BD43412AA65}" type="presOf" srcId="{E3B4D76E-A82B-4F23-8106-348102EA0578}" destId="{265A0218-2E6A-4008-802C-751E60C83F8D}" srcOrd="0" destOrd="2" presId="urn:microsoft.com/office/officeart/2005/8/layout/vList5"/>
    <dgm:cxn modelId="{E1FCB60A-2AB2-4CE1-9EEB-91735B1EA226}" srcId="{A156194E-486C-4C38-9A69-1A63471855C6}" destId="{0A0B88FC-597C-4CD8-ACB2-3345607FD6C1}" srcOrd="0" destOrd="0" parTransId="{7FB2791B-C221-4B3A-98A4-7E7F334E1EAF}" sibTransId="{5748CA7C-8BD2-454F-AA02-DF82F0A25670}"/>
    <dgm:cxn modelId="{097C6918-17E7-4C30-B50C-48A3D84F79CB}" type="presOf" srcId="{38F9B555-4F4F-4D75-B797-1440965B99C1}" destId="{6AA7E57C-D48E-443B-92A6-3496A8DC1945}" srcOrd="0" destOrd="2" presId="urn:microsoft.com/office/officeart/2005/8/layout/vList5"/>
    <dgm:cxn modelId="{7BD73229-248C-4B6B-928F-4D4C0D58B04A}" srcId="{FDC37FC9-C7D2-42C4-BF70-637CB95D5705}" destId="{B36AD572-D668-4804-A186-655BB28F4E66}" srcOrd="0" destOrd="0" parTransId="{F1EB9594-32E8-4D04-8DBE-500EF27D5941}" sibTransId="{A3321C0C-EECC-4D8A-B1B0-9DAD026BF2FE}"/>
    <dgm:cxn modelId="{F6B38A2E-1712-4A3E-8393-64A3C94A1DB4}" srcId="{FDC37FC9-C7D2-42C4-BF70-637CB95D5705}" destId="{10D0B902-5A16-4D97-88FA-74CAD95B0CD5}" srcOrd="1" destOrd="0" parTransId="{8A48C579-184B-4627-8CCF-14D438C2A616}" sibTransId="{5EE29154-402B-408F-A6C4-42B99F058C51}"/>
    <dgm:cxn modelId="{9D44CC2F-6423-4D95-AFD8-9CEC2009B8C7}" srcId="{C76EC4A6-3DD9-4DE0-BBB8-F39476D1198A}" destId="{AB09020F-FC17-43C4-8720-9D7BE239DB48}" srcOrd="0" destOrd="0" parTransId="{593320FB-019F-4CFB-A57B-A5F8797CCC99}" sibTransId="{89F2935D-B512-4F4C-AA39-A12901986DE8}"/>
    <dgm:cxn modelId="{E7079636-62B9-4858-8859-A4C1129272D0}" type="presOf" srcId="{31CBD953-9A76-4705-8E34-20114A9FC1E5}" destId="{02B0A32B-E13C-498B-BC96-A754102A76D3}" srcOrd="0" destOrd="0" presId="urn:microsoft.com/office/officeart/2005/8/layout/vList5"/>
    <dgm:cxn modelId="{1C9C325E-80E4-424B-A092-441E2B26A4A7}" type="presOf" srcId="{345475A3-220C-47FA-B10A-EB2C7BA82FB3}" destId="{02B0A32B-E13C-498B-BC96-A754102A76D3}" srcOrd="0" destOrd="1" presId="urn:microsoft.com/office/officeart/2005/8/layout/vList5"/>
    <dgm:cxn modelId="{9B683261-60BF-43D5-BF4C-055F4A555F10}" srcId="{AB09020F-FC17-43C4-8720-9D7BE239DB48}" destId="{31CBD953-9A76-4705-8E34-20114A9FC1E5}" srcOrd="0" destOrd="0" parTransId="{F7ED9630-14BE-468E-BB82-40918A364D34}" sibTransId="{F5AB5C3A-FE58-44F9-8774-54490894B650}"/>
    <dgm:cxn modelId="{7C15F462-32C3-4ED1-8EF0-6868ACD1E7D5}" type="presOf" srcId="{7E2CB526-3224-46A2-98BD-8976E60F7E78}" destId="{265A0218-2E6A-4008-802C-751E60C83F8D}" srcOrd="0" destOrd="1" presId="urn:microsoft.com/office/officeart/2005/8/layout/vList5"/>
    <dgm:cxn modelId="{1CBFC653-1B39-412D-A70E-36999B8BE823}" type="presOf" srcId="{A156194E-486C-4C38-9A69-1A63471855C6}" destId="{49ACCEA6-60E2-44E1-8541-182C9886DFFE}" srcOrd="0" destOrd="0" presId="urn:microsoft.com/office/officeart/2005/8/layout/vList5"/>
    <dgm:cxn modelId="{CA5ED773-F2A3-4AC4-8106-682C3EC5F2BC}" srcId="{B51F7082-2214-4357-A720-8437CC465E71}" destId="{E3B4D76E-A82B-4F23-8106-348102EA0578}" srcOrd="2" destOrd="0" parTransId="{240D46F9-85CE-40BA-9732-42DD641259F9}" sibTransId="{719F0858-9EE2-4177-B035-2074CF91D869}"/>
    <dgm:cxn modelId="{135A6A55-1525-451E-8F15-E1D63A883C89}" type="presOf" srcId="{0A0B88FC-597C-4CD8-ACB2-3345607FD6C1}" destId="{67EC1B60-9744-41DF-AE4A-0CCB689D199B}" srcOrd="0" destOrd="0" presId="urn:microsoft.com/office/officeart/2005/8/layout/vList5"/>
    <dgm:cxn modelId="{F568BB8F-CD66-49D9-B680-B09D63DF4D3B}" srcId="{A156194E-486C-4C38-9A69-1A63471855C6}" destId="{1AA98CDA-E44A-415C-85FA-2FF254C941DA}" srcOrd="1" destOrd="0" parTransId="{5FEF58D8-F3A3-4FDC-9F11-EB51B3FC7DC6}" sibTransId="{5F6D2EAB-9AA6-4387-BDC2-9B909F7844B1}"/>
    <dgm:cxn modelId="{B9221F90-AC6B-44ED-8B05-2F820DEB0B40}" type="presOf" srcId="{10D0B902-5A16-4D97-88FA-74CAD95B0CD5}" destId="{6AA7E57C-D48E-443B-92A6-3496A8DC1945}" srcOrd="0" destOrd="1" presId="urn:microsoft.com/office/officeart/2005/8/layout/vList5"/>
    <dgm:cxn modelId="{1D6F4291-9E68-4C87-BD88-1336158C539E}" type="presOf" srcId="{C76EC4A6-3DD9-4DE0-BBB8-F39476D1198A}" destId="{32FBFD9A-ECDC-4280-B085-A307ED49224F}" srcOrd="0" destOrd="0" presId="urn:microsoft.com/office/officeart/2005/8/layout/vList5"/>
    <dgm:cxn modelId="{E795B191-0C5B-430D-819D-539F9483AB44}" srcId="{FDC37FC9-C7D2-42C4-BF70-637CB95D5705}" destId="{38F9B555-4F4F-4D75-B797-1440965B99C1}" srcOrd="2" destOrd="0" parTransId="{2841D3EF-68E5-4F80-A28B-6D39793137A5}" sibTransId="{00050BC9-852E-4F04-A3CD-63BA9ECFC0C7}"/>
    <dgm:cxn modelId="{C9C6B29C-6085-4C54-AAC6-40D090251F8D}" srcId="{C76EC4A6-3DD9-4DE0-BBB8-F39476D1198A}" destId="{A156194E-486C-4C38-9A69-1A63471855C6}" srcOrd="4" destOrd="0" parTransId="{4645AABE-2435-451A-A902-0900E1BB011E}" sibTransId="{3DC3992B-A544-475D-8110-A2A085FFA751}"/>
    <dgm:cxn modelId="{1CCC329F-8459-4E58-9381-A884271EBA34}" type="presOf" srcId="{1AA98CDA-E44A-415C-85FA-2FF254C941DA}" destId="{67EC1B60-9744-41DF-AE4A-0CCB689D199B}" srcOrd="0" destOrd="1" presId="urn:microsoft.com/office/officeart/2005/8/layout/vList5"/>
    <dgm:cxn modelId="{B1CBACA5-AD8F-4A37-810A-A31DC4D6EC77}" type="presOf" srcId="{F70C49B2-261B-412A-A86D-E4BDD413F1BB}" destId="{265A0218-2E6A-4008-802C-751E60C83F8D}" srcOrd="0" destOrd="0" presId="urn:microsoft.com/office/officeart/2005/8/layout/vList5"/>
    <dgm:cxn modelId="{F2FB4DA6-ED0F-4EFE-A38C-0D9E9E55FB5F}" srcId="{C76EC4A6-3DD9-4DE0-BBB8-F39476D1198A}" destId="{B51F7082-2214-4357-A720-8437CC465E71}" srcOrd="1" destOrd="0" parTransId="{51AADB2E-EBAA-4B39-B101-AA75F75DC9A7}" sibTransId="{5F99AD09-AC6D-460C-AB57-610FEA533B26}"/>
    <dgm:cxn modelId="{71C0AFA7-CBF1-41A4-A890-94FA82A50529}" type="presOf" srcId="{A8F16463-666E-4685-9BA8-778F0D3E7EB7}" destId="{2DB9350A-43D7-45BB-98EA-C4F5DDC20861}" srcOrd="0" destOrd="1" presId="urn:microsoft.com/office/officeart/2005/8/layout/vList5"/>
    <dgm:cxn modelId="{A0E395AB-EC9F-4D85-BC25-7181C322371A}" srcId="{DFD0E847-F3E3-4776-B54B-00DB06EFB5B4}" destId="{5573D533-8D99-47AC-B219-C6C0D044C230}" srcOrd="0" destOrd="0" parTransId="{8A66AEA2-0167-4217-B2A7-E1EECB0B3D48}" sibTransId="{7BB5D2A6-D28E-4FE9-948B-9A95D2D37F73}"/>
    <dgm:cxn modelId="{CD00D7AD-0682-41C9-BE1C-395091530CA1}" type="presOf" srcId="{AB09020F-FC17-43C4-8720-9D7BE239DB48}" destId="{C1F012BB-6909-4422-8F3C-EE694AB43178}" srcOrd="0" destOrd="0" presId="urn:microsoft.com/office/officeart/2005/8/layout/vList5"/>
    <dgm:cxn modelId="{EF270FB1-2C74-4358-A0FA-7F7FC6EC4F06}" type="presOf" srcId="{B36AD572-D668-4804-A186-655BB28F4E66}" destId="{6AA7E57C-D48E-443B-92A6-3496A8DC1945}" srcOrd="0" destOrd="0" presId="urn:microsoft.com/office/officeart/2005/8/layout/vList5"/>
    <dgm:cxn modelId="{ADC07CB1-9043-4EBF-A889-3B61F9C5D13A}" srcId="{B51F7082-2214-4357-A720-8437CC465E71}" destId="{7E2CB526-3224-46A2-98BD-8976E60F7E78}" srcOrd="1" destOrd="0" parTransId="{177CF485-0F61-4F25-87BB-0D3BE36B95F9}" sibTransId="{B97FF95D-20DE-491C-8608-7D5AF5EF9FB8}"/>
    <dgm:cxn modelId="{5ABE07B8-513A-4B76-BDE0-1771C9EC12B2}" type="presOf" srcId="{FDC37FC9-C7D2-42C4-BF70-637CB95D5705}" destId="{60647DBD-653E-4AE0-9432-16F818F41942}" srcOrd="0" destOrd="0" presId="urn:microsoft.com/office/officeart/2005/8/layout/vList5"/>
    <dgm:cxn modelId="{45A651BD-5534-44A7-8EFE-3DA610BAB8C3}" srcId="{C76EC4A6-3DD9-4DE0-BBB8-F39476D1198A}" destId="{DFD0E847-F3E3-4776-B54B-00DB06EFB5B4}" srcOrd="2" destOrd="0" parTransId="{EFC3FA97-8A96-49E8-9186-7626E2896939}" sibTransId="{8A7EE908-F4ED-4212-B68C-5E55FBB4C062}"/>
    <dgm:cxn modelId="{E5D4C2C5-E649-438B-8AED-547A34F63B41}" srcId="{AB09020F-FC17-43C4-8720-9D7BE239DB48}" destId="{345475A3-220C-47FA-B10A-EB2C7BA82FB3}" srcOrd="1" destOrd="0" parTransId="{FAEE3820-29E3-456D-92F3-4A539CEC19AB}" sibTransId="{88AAA0FD-775C-4098-AB18-2EFDBBD5387A}"/>
    <dgm:cxn modelId="{D7B5EECD-B7A2-484B-A915-186F4E43846C}" type="presOf" srcId="{B51F7082-2214-4357-A720-8437CC465E71}" destId="{C1C3C668-32F9-4348-9945-90B4AE10B189}" srcOrd="0" destOrd="0" presId="urn:microsoft.com/office/officeart/2005/8/layout/vList5"/>
    <dgm:cxn modelId="{20E75BD1-C707-47D4-9F2D-79B5385FD64A}" srcId="{B51F7082-2214-4357-A720-8437CC465E71}" destId="{F70C49B2-261B-412A-A86D-E4BDD413F1BB}" srcOrd="0" destOrd="0" parTransId="{790BAB3D-99A2-43BD-A16C-DE7F869AD11F}" sibTransId="{65604AFE-A355-4C88-B791-9D6B77293C18}"/>
    <dgm:cxn modelId="{141648DC-5881-4F92-8736-A6B9E51249AE}" type="presOf" srcId="{DFD0E847-F3E3-4776-B54B-00DB06EFB5B4}" destId="{017071E8-DD4A-4935-BCBD-FFE2D1EAE160}" srcOrd="0" destOrd="0" presId="urn:microsoft.com/office/officeart/2005/8/layout/vList5"/>
    <dgm:cxn modelId="{58383EDF-157A-4D08-9C74-722F36AEACF6}" type="presOf" srcId="{5573D533-8D99-47AC-B219-C6C0D044C230}" destId="{2DB9350A-43D7-45BB-98EA-C4F5DDC20861}" srcOrd="0" destOrd="0" presId="urn:microsoft.com/office/officeart/2005/8/layout/vList5"/>
    <dgm:cxn modelId="{7E5EC9A0-569B-49A9-A1E0-418979632062}" type="presParOf" srcId="{32FBFD9A-ECDC-4280-B085-A307ED49224F}" destId="{7364411D-880F-469D-816C-F240D2EE0C1C}" srcOrd="0" destOrd="0" presId="urn:microsoft.com/office/officeart/2005/8/layout/vList5"/>
    <dgm:cxn modelId="{F54DEB54-3841-4CB7-9D76-261867B17E6B}" type="presParOf" srcId="{7364411D-880F-469D-816C-F240D2EE0C1C}" destId="{C1F012BB-6909-4422-8F3C-EE694AB43178}" srcOrd="0" destOrd="0" presId="urn:microsoft.com/office/officeart/2005/8/layout/vList5"/>
    <dgm:cxn modelId="{6F8BF44C-CED8-4418-853A-B1EEA6A6D70F}" type="presParOf" srcId="{7364411D-880F-469D-816C-F240D2EE0C1C}" destId="{02B0A32B-E13C-498B-BC96-A754102A76D3}" srcOrd="1" destOrd="0" presId="urn:microsoft.com/office/officeart/2005/8/layout/vList5"/>
    <dgm:cxn modelId="{98284816-C799-4B4A-893F-0B9D91EC20CB}" type="presParOf" srcId="{32FBFD9A-ECDC-4280-B085-A307ED49224F}" destId="{6B83ED59-771B-441B-8F02-C3C607A58BAF}" srcOrd="1" destOrd="0" presId="urn:microsoft.com/office/officeart/2005/8/layout/vList5"/>
    <dgm:cxn modelId="{8CF60281-1D48-4149-866D-A73557BC7F28}" type="presParOf" srcId="{32FBFD9A-ECDC-4280-B085-A307ED49224F}" destId="{1D64A587-9FC3-49EF-9ED8-36DD1FEFDD03}" srcOrd="2" destOrd="0" presId="urn:microsoft.com/office/officeart/2005/8/layout/vList5"/>
    <dgm:cxn modelId="{83731B3F-1598-4A58-AE3B-66801C020804}" type="presParOf" srcId="{1D64A587-9FC3-49EF-9ED8-36DD1FEFDD03}" destId="{C1C3C668-32F9-4348-9945-90B4AE10B189}" srcOrd="0" destOrd="0" presId="urn:microsoft.com/office/officeart/2005/8/layout/vList5"/>
    <dgm:cxn modelId="{D115F517-D4C4-4CBA-B2A3-7A0CE822A911}" type="presParOf" srcId="{1D64A587-9FC3-49EF-9ED8-36DD1FEFDD03}" destId="{265A0218-2E6A-4008-802C-751E60C83F8D}" srcOrd="1" destOrd="0" presId="urn:microsoft.com/office/officeart/2005/8/layout/vList5"/>
    <dgm:cxn modelId="{CB3F7E10-F426-4514-B18F-1C1FF72529B4}" type="presParOf" srcId="{32FBFD9A-ECDC-4280-B085-A307ED49224F}" destId="{FAF54992-D089-47E1-936C-C24729D7C5C9}" srcOrd="3" destOrd="0" presId="urn:microsoft.com/office/officeart/2005/8/layout/vList5"/>
    <dgm:cxn modelId="{58D0BE8D-7629-4620-A9AA-B83F8115C212}" type="presParOf" srcId="{32FBFD9A-ECDC-4280-B085-A307ED49224F}" destId="{1E294E2F-7626-4B7D-91E6-893EAA38516D}" srcOrd="4" destOrd="0" presId="urn:microsoft.com/office/officeart/2005/8/layout/vList5"/>
    <dgm:cxn modelId="{F48A14CD-B4E4-4C20-8EFC-4306A88A5351}" type="presParOf" srcId="{1E294E2F-7626-4B7D-91E6-893EAA38516D}" destId="{017071E8-DD4A-4935-BCBD-FFE2D1EAE160}" srcOrd="0" destOrd="0" presId="urn:microsoft.com/office/officeart/2005/8/layout/vList5"/>
    <dgm:cxn modelId="{1B68E8A2-DBC8-4299-9838-69273DB403BD}" type="presParOf" srcId="{1E294E2F-7626-4B7D-91E6-893EAA38516D}" destId="{2DB9350A-43D7-45BB-98EA-C4F5DDC20861}" srcOrd="1" destOrd="0" presId="urn:microsoft.com/office/officeart/2005/8/layout/vList5"/>
    <dgm:cxn modelId="{96865C24-20D7-45CF-B47D-6CF50CD82F9C}" type="presParOf" srcId="{32FBFD9A-ECDC-4280-B085-A307ED49224F}" destId="{5C4CB93C-DFB2-42FA-87ED-16EC91B71031}" srcOrd="5" destOrd="0" presId="urn:microsoft.com/office/officeart/2005/8/layout/vList5"/>
    <dgm:cxn modelId="{3818E3CD-BC0C-4E7E-83E8-6E80342D224E}" type="presParOf" srcId="{32FBFD9A-ECDC-4280-B085-A307ED49224F}" destId="{7E19F0E2-B3EA-4F27-A676-6E958CCFCE14}" srcOrd="6" destOrd="0" presId="urn:microsoft.com/office/officeart/2005/8/layout/vList5"/>
    <dgm:cxn modelId="{6464AB8C-95CD-47F2-A82B-257C32AB1A7E}" type="presParOf" srcId="{7E19F0E2-B3EA-4F27-A676-6E958CCFCE14}" destId="{60647DBD-653E-4AE0-9432-16F818F41942}" srcOrd="0" destOrd="0" presId="urn:microsoft.com/office/officeart/2005/8/layout/vList5"/>
    <dgm:cxn modelId="{618F618D-36B3-4699-82A7-D03ADB1A44A5}" type="presParOf" srcId="{7E19F0E2-B3EA-4F27-A676-6E958CCFCE14}" destId="{6AA7E57C-D48E-443B-92A6-3496A8DC1945}" srcOrd="1" destOrd="0" presId="urn:microsoft.com/office/officeart/2005/8/layout/vList5"/>
    <dgm:cxn modelId="{A139D1BA-8540-4832-86A3-3C621A7418EC}" type="presParOf" srcId="{32FBFD9A-ECDC-4280-B085-A307ED49224F}" destId="{2C0722E4-8E40-436D-9ED4-C2AA9E4DBF44}" srcOrd="7" destOrd="0" presId="urn:microsoft.com/office/officeart/2005/8/layout/vList5"/>
    <dgm:cxn modelId="{92D6BE04-613C-4D7B-A754-394FDC7FDE7D}" type="presParOf" srcId="{32FBFD9A-ECDC-4280-B085-A307ED49224F}" destId="{4E7400D8-CE49-4C14-9C31-B496BA2A30B3}" srcOrd="8" destOrd="0" presId="urn:microsoft.com/office/officeart/2005/8/layout/vList5"/>
    <dgm:cxn modelId="{94B209FA-B476-4325-8F4A-BCCD890A4F81}" type="presParOf" srcId="{4E7400D8-CE49-4C14-9C31-B496BA2A30B3}" destId="{49ACCEA6-60E2-44E1-8541-182C9886DFFE}" srcOrd="0" destOrd="0" presId="urn:microsoft.com/office/officeart/2005/8/layout/vList5"/>
    <dgm:cxn modelId="{BD1FF949-99AC-40DB-93BD-3BE1097402F7}" type="presParOf" srcId="{4E7400D8-CE49-4C14-9C31-B496BA2A30B3}" destId="{67EC1B60-9744-41DF-AE4A-0CCB689D199B}"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0A32B-E13C-498B-BC96-A754102A76D3}">
      <dsp:nvSpPr>
        <dsp:cNvPr id="0" name=""/>
        <dsp:cNvSpPr/>
      </dsp:nvSpPr>
      <dsp:spPr>
        <a:xfrm rot="5400000">
          <a:off x="5248283" y="-2196676"/>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Principaux secteurs employeurs</a:t>
          </a:r>
        </a:p>
        <a:p>
          <a:pPr marL="57150" lvl="1" indent="-57150" algn="l" defTabSz="488950" rtl="0">
            <a:lnSpc>
              <a:spcPct val="90000"/>
            </a:lnSpc>
            <a:spcBef>
              <a:spcPct val="0"/>
            </a:spcBef>
            <a:spcAft>
              <a:spcPct val="15000"/>
            </a:spcAft>
            <a:buChar char="•"/>
          </a:pPr>
          <a:r>
            <a:rPr lang="fr-FR" sz="1100" b="0" kern="1200" dirty="0"/>
            <a:t>Situation de l’emploi</a:t>
          </a:r>
        </a:p>
      </dsp:txBody>
      <dsp:txXfrm rot="-5400000">
        <a:off x="2962656" y="122912"/>
        <a:ext cx="5232983" cy="627767"/>
      </dsp:txXfrm>
    </dsp:sp>
    <dsp:sp modelId="{C1F012BB-6909-4422-8F3C-EE694AB43178}">
      <dsp:nvSpPr>
        <dsp:cNvPr id="0" name=""/>
        <dsp:cNvSpPr/>
      </dsp:nvSpPr>
      <dsp:spPr>
        <a:xfrm>
          <a:off x="0" y="1988"/>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Employeurs et emplois</a:t>
          </a:r>
        </a:p>
      </dsp:txBody>
      <dsp:txXfrm>
        <a:off x="42451" y="44439"/>
        <a:ext cx="2877754" cy="784710"/>
      </dsp:txXfrm>
    </dsp:sp>
    <dsp:sp modelId="{265A0218-2E6A-4008-802C-751E60C83F8D}">
      <dsp:nvSpPr>
        <dsp:cNvPr id="0" name=""/>
        <dsp:cNvSpPr/>
      </dsp:nvSpPr>
      <dsp:spPr>
        <a:xfrm rot="5400000">
          <a:off x="5248283" y="-1283583"/>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Estimation de l’exposition aux familles de risque</a:t>
          </a:r>
          <a:endParaRPr lang="fr-FR" sz="1100" kern="1200" dirty="0"/>
        </a:p>
        <a:p>
          <a:pPr marL="57150" lvl="1" indent="-57150" algn="l" defTabSz="488950" rtl="0">
            <a:lnSpc>
              <a:spcPct val="90000"/>
            </a:lnSpc>
            <a:spcBef>
              <a:spcPct val="0"/>
            </a:spcBef>
            <a:spcAft>
              <a:spcPct val="15000"/>
            </a:spcAft>
            <a:buChar char="•"/>
          </a:pPr>
          <a:r>
            <a:rPr lang="fr-FR" sz="1100" b="0" kern="1200" dirty="0"/>
            <a:t>Estimation de l’exposition aux principaux risques du secteur</a:t>
          </a:r>
          <a:endParaRPr lang="fr-FR" sz="1100" kern="1200" dirty="0"/>
        </a:p>
        <a:p>
          <a:pPr marL="57150" lvl="1" indent="-57150" algn="l" defTabSz="488950" rtl="0">
            <a:lnSpc>
              <a:spcPct val="90000"/>
            </a:lnSpc>
            <a:spcBef>
              <a:spcPct val="0"/>
            </a:spcBef>
            <a:spcAft>
              <a:spcPct val="15000"/>
            </a:spcAft>
            <a:buChar char="•"/>
          </a:pPr>
          <a:r>
            <a:rPr lang="fr-FR" sz="1100" b="0" kern="1200" dirty="0"/>
            <a:t>Les écarts significatifs d’exposition aux risques</a:t>
          </a:r>
          <a:endParaRPr lang="fr-FR" sz="1100" kern="1200" dirty="0"/>
        </a:p>
      </dsp:txBody>
      <dsp:txXfrm rot="-5400000">
        <a:off x="2962656" y="1036005"/>
        <a:ext cx="5232983" cy="627767"/>
      </dsp:txXfrm>
    </dsp:sp>
    <dsp:sp modelId="{C1C3C668-32F9-4348-9945-90B4AE10B189}">
      <dsp:nvSpPr>
        <dsp:cNvPr id="0" name=""/>
        <dsp:cNvSpPr/>
      </dsp:nvSpPr>
      <dsp:spPr>
        <a:xfrm>
          <a:off x="0" y="915081"/>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Exposition aux risques professionnels</a:t>
          </a:r>
          <a:endParaRPr lang="fr-FR" sz="2300" kern="1200" dirty="0"/>
        </a:p>
      </dsp:txBody>
      <dsp:txXfrm>
        <a:off x="42451" y="957532"/>
        <a:ext cx="2877754" cy="784710"/>
      </dsp:txXfrm>
    </dsp:sp>
    <dsp:sp modelId="{2DB9350A-43D7-45BB-98EA-C4F5DDC20861}">
      <dsp:nvSpPr>
        <dsp:cNvPr id="0" name=""/>
        <dsp:cNvSpPr/>
      </dsp:nvSpPr>
      <dsp:spPr>
        <a:xfrm rot="5400000">
          <a:off x="5248283" y="-370490"/>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b="0" kern="1200" dirty="0"/>
            <a:t>Les accidents du travail par tranche d’âge</a:t>
          </a:r>
          <a:endParaRPr lang="fr-FR" sz="1100" kern="1200" dirty="0"/>
        </a:p>
      </dsp:txBody>
      <dsp:txXfrm rot="-5400000">
        <a:off x="2962656" y="1949098"/>
        <a:ext cx="5232983" cy="627767"/>
      </dsp:txXfrm>
    </dsp:sp>
    <dsp:sp modelId="{017071E8-DD4A-4935-BCBD-FFE2D1EAE160}">
      <dsp:nvSpPr>
        <dsp:cNvPr id="0" name=""/>
        <dsp:cNvSpPr/>
      </dsp:nvSpPr>
      <dsp:spPr>
        <a:xfrm>
          <a:off x="0" y="1828174"/>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accidents du travail</a:t>
          </a:r>
          <a:endParaRPr lang="fr-FR" sz="2300" kern="1200"/>
        </a:p>
      </dsp:txBody>
      <dsp:txXfrm>
        <a:off x="42451" y="1870625"/>
        <a:ext cx="2877754" cy="784710"/>
      </dsp:txXfrm>
    </dsp:sp>
    <dsp:sp modelId="{6AA7E57C-D48E-443B-92A6-3496A8DC1945}">
      <dsp:nvSpPr>
        <dsp:cNvPr id="0" name=""/>
        <dsp:cNvSpPr/>
      </dsp:nvSpPr>
      <dsp:spPr>
        <a:xfrm rot="5400000">
          <a:off x="5248283" y="542601"/>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Les troubles musculo-squelettiques (TMS)</a:t>
          </a:r>
        </a:p>
        <a:p>
          <a:pPr marL="57150" lvl="1" indent="-57150" algn="l" defTabSz="488950" rtl="0">
            <a:lnSpc>
              <a:spcPct val="90000"/>
            </a:lnSpc>
            <a:spcBef>
              <a:spcPct val="0"/>
            </a:spcBef>
            <a:spcAft>
              <a:spcPct val="15000"/>
            </a:spcAft>
            <a:buChar char="•"/>
          </a:pPr>
          <a:r>
            <a:rPr lang="fr-FR" sz="1100" kern="1200" dirty="0"/>
            <a:t>Les maladies professionnelles par tranche d’âge</a:t>
          </a:r>
        </a:p>
      </dsp:txBody>
      <dsp:txXfrm rot="-5400000">
        <a:off x="2962656" y="2862190"/>
        <a:ext cx="5232983" cy="627767"/>
      </dsp:txXfrm>
    </dsp:sp>
    <dsp:sp modelId="{60647DBD-653E-4AE0-9432-16F818F41942}">
      <dsp:nvSpPr>
        <dsp:cNvPr id="0" name=""/>
        <dsp:cNvSpPr/>
      </dsp:nvSpPr>
      <dsp:spPr>
        <a:xfrm>
          <a:off x="0" y="2741267"/>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maladies professionnelles</a:t>
          </a:r>
          <a:endParaRPr lang="fr-FR" sz="2300" kern="1200"/>
        </a:p>
      </dsp:txBody>
      <dsp:txXfrm>
        <a:off x="42451" y="2783718"/>
        <a:ext cx="2877754" cy="784710"/>
      </dsp:txXfrm>
    </dsp:sp>
    <dsp:sp modelId="{67EC1B60-9744-41DF-AE4A-0CCB689D199B}">
      <dsp:nvSpPr>
        <dsp:cNvPr id="0" name=""/>
        <dsp:cNvSpPr/>
      </dsp:nvSpPr>
      <dsp:spPr>
        <a:xfrm rot="5400000">
          <a:off x="5248283" y="1455694"/>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Taux d’inaptitude</a:t>
          </a:r>
        </a:p>
      </dsp:txBody>
      <dsp:txXfrm rot="-5400000">
        <a:off x="2962656" y="3775283"/>
        <a:ext cx="5232983" cy="627767"/>
      </dsp:txXfrm>
    </dsp:sp>
    <dsp:sp modelId="{49ACCEA6-60E2-44E1-8541-182C9886DFFE}">
      <dsp:nvSpPr>
        <dsp:cNvPr id="0" name=""/>
        <dsp:cNvSpPr/>
      </dsp:nvSpPr>
      <dsp:spPr>
        <a:xfrm>
          <a:off x="0" y="3654360"/>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licenciements pour inaptitude</a:t>
          </a:r>
          <a:endParaRPr lang="fr-FR" sz="2300" kern="1200"/>
        </a:p>
      </dsp:txBody>
      <dsp:txXfrm>
        <a:off x="42451" y="3696811"/>
        <a:ext cx="2877754" cy="7847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2F4C1DB-9881-4822-8A46-40EC5BB8E928}" type="datetimeFigureOut">
              <a:rPr lang="fr-FR" smtClean="0"/>
              <a:t>05/02/2024</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574FD5A-C572-443D-BE10-DEAD23E4C98E}" type="slidenum">
              <a:rPr lang="fr-FR" smtClean="0"/>
              <a:t>‹N°›</a:t>
            </a:fld>
            <a:endParaRPr lang="fr-FR"/>
          </a:p>
        </p:txBody>
      </p:sp>
    </p:spTree>
    <p:extLst>
      <p:ext uri="{BB962C8B-B14F-4D97-AF65-F5344CB8AC3E}">
        <p14:creationId xmlns:p14="http://schemas.microsoft.com/office/powerpoint/2010/main" val="93134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2</a:t>
            </a:fld>
            <a:endParaRPr lang="fr-FR"/>
          </a:p>
        </p:txBody>
      </p:sp>
    </p:spTree>
    <p:extLst>
      <p:ext uri="{BB962C8B-B14F-4D97-AF65-F5344CB8AC3E}">
        <p14:creationId xmlns:p14="http://schemas.microsoft.com/office/powerpoint/2010/main" val="33011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5</a:t>
            </a:fld>
            <a:endParaRPr lang="fr-FR"/>
          </a:p>
        </p:txBody>
      </p:sp>
    </p:spTree>
    <p:extLst>
      <p:ext uri="{BB962C8B-B14F-4D97-AF65-F5344CB8AC3E}">
        <p14:creationId xmlns:p14="http://schemas.microsoft.com/office/powerpoint/2010/main" val="47459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7</a:t>
            </a:fld>
            <a:endParaRPr lang="fr-FR"/>
          </a:p>
        </p:txBody>
      </p:sp>
    </p:spTree>
    <p:extLst>
      <p:ext uri="{BB962C8B-B14F-4D97-AF65-F5344CB8AC3E}">
        <p14:creationId xmlns:p14="http://schemas.microsoft.com/office/powerpoint/2010/main" val="3744772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12</a:t>
            </a:fld>
            <a:endParaRPr lang="fr-FR"/>
          </a:p>
        </p:txBody>
      </p:sp>
    </p:spTree>
    <p:extLst>
      <p:ext uri="{BB962C8B-B14F-4D97-AF65-F5344CB8AC3E}">
        <p14:creationId xmlns:p14="http://schemas.microsoft.com/office/powerpoint/2010/main" val="2201017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475656" y="2996952"/>
            <a:ext cx="6768752" cy="1470025"/>
          </a:xfrm>
        </p:spPr>
        <p:txBody>
          <a:bodyPr/>
          <a:lstStyle>
            <a:lvl1pPr algn="ctr">
              <a:defRPr cap="all">
                <a:solidFill>
                  <a:srgbClr val="006F6E"/>
                </a:solidFill>
              </a:defRPr>
            </a:lvl1pPr>
          </a:lstStyle>
          <a:p>
            <a:pPr>
              <a:defRPr/>
            </a:pPr>
            <a:r>
              <a:rPr lang="fr-FR"/>
              <a:t>Modifiez le style du titre</a:t>
            </a:r>
          </a:p>
        </p:txBody>
      </p:sp>
      <p:sp>
        <p:nvSpPr>
          <p:cNvPr id="3" name="Sous-titre 2"/>
          <p:cNvSpPr>
            <a:spLocks noGrp="1"/>
          </p:cNvSpPr>
          <p:nvPr>
            <p:ph type="subTitle" idx="1"/>
          </p:nvPr>
        </p:nvSpPr>
        <p:spPr bwMode="auto">
          <a:xfrm>
            <a:off x="1475656" y="4509120"/>
            <a:ext cx="6768752" cy="792087"/>
          </a:xfrm>
        </p:spPr>
        <p:txBody>
          <a:bodyPr>
            <a:normAutofit/>
          </a:bodyPr>
          <a:lstStyle>
            <a:lvl1pPr marL="0" indent="0" algn="ctr">
              <a:buNone/>
              <a:defRPr sz="2800" b="1" i="0" cap="small">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sp>
        <p:nvSpPr>
          <p:cNvPr id="8" name="Rectangle 7"/>
          <p:cNvSpPr/>
          <p:nvPr userDrawn="1"/>
        </p:nvSpPr>
        <p:spPr bwMode="auto">
          <a:xfrm>
            <a:off x="4284732" y="0"/>
            <a:ext cx="4859268" cy="1988840"/>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9" name="Image 8"/>
          <p:cNvPicPr>
            <a:picLocks noChangeAspect="1"/>
          </p:cNvPicPr>
          <p:nvPr userDrawn="1"/>
        </p:nvPicPr>
        <p:blipFill>
          <a:blip r:embed="rId2"/>
          <a:srcRect t="1376" b="599"/>
          <a:stretch/>
        </p:blipFill>
        <p:spPr bwMode="auto">
          <a:xfrm>
            <a:off x="4320000" y="709200"/>
            <a:ext cx="4824000" cy="1282902"/>
          </a:xfrm>
          <a:prstGeom prst="rect">
            <a:avLst/>
          </a:prstGeom>
        </p:spPr>
      </p:pic>
      <p:pic>
        <p:nvPicPr>
          <p:cNvPr id="4" name="Image 3"/>
          <p:cNvPicPr>
            <a:picLocks noChangeAspect="1"/>
          </p:cNvPicPr>
          <p:nvPr userDrawn="1"/>
        </p:nvPicPr>
        <p:blipFill>
          <a:blip r:embed="rId3"/>
          <a:stretch/>
        </p:blipFill>
        <p:spPr bwMode="auto">
          <a:xfrm>
            <a:off x="0" y="0"/>
            <a:ext cx="4319016" cy="1999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188000" y="2924944"/>
            <a:ext cx="7488000" cy="1362075"/>
          </a:xfrm>
        </p:spPr>
        <p:txBody>
          <a:bodyPr anchor="t"/>
          <a:lstStyle>
            <a:lvl1pPr algn="ctr">
              <a:defRPr sz="4000" b="1" cap="all">
                <a:solidFill>
                  <a:srgbClr val="006F6E"/>
                </a:solidFill>
              </a:defRPr>
            </a:lvl1pPr>
          </a:lstStyle>
          <a:p>
            <a:pPr>
              <a:defRPr/>
            </a:pPr>
            <a:r>
              <a:rPr lang="fr-FR"/>
              <a:t>Modifiez le style du titre</a:t>
            </a:r>
          </a:p>
        </p:txBody>
      </p:sp>
      <p:sp>
        <p:nvSpPr>
          <p:cNvPr id="3" name="Espace réservé du texte 2"/>
          <p:cNvSpPr>
            <a:spLocks noGrp="1"/>
          </p:cNvSpPr>
          <p:nvPr>
            <p:ph type="body" idx="1"/>
          </p:nvPr>
        </p:nvSpPr>
        <p:spPr bwMode="auto">
          <a:xfrm>
            <a:off x="1188456" y="4293096"/>
            <a:ext cx="7488000" cy="1500187"/>
          </a:xfrm>
        </p:spPr>
        <p:txBody>
          <a:bodyPr anchor="b"/>
          <a:lstStyle>
            <a:lvl1pPr marL="0" indent="0" algn="ctr">
              <a:buNone/>
              <a:defRPr sz="2000">
                <a:solidFill>
                  <a:srgbClr val="5859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4" name="Espace réservé de la date 3"/>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09519" cy="774625"/>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idx="1"/>
          </p:nvPr>
        </p:nvSpPr>
        <p:spPr bwMode="auto">
          <a:xfrm>
            <a:off x="1187624" y="1989312"/>
            <a:ext cx="7488000" cy="4248000"/>
          </a:xfrm>
        </p:spPr>
        <p:txBody>
          <a:bodyPr/>
          <a:lstStyle>
            <a:lvl1pPr>
              <a:defRPr b="1">
                <a:solidFill>
                  <a:srgbClr val="006F6E"/>
                </a:solidFill>
              </a:defRPr>
            </a:lvl1pPr>
            <a:lvl2pPr>
              <a:defRPr b="1">
                <a:solidFill>
                  <a:schemeClr val="accent5">
                    <a:lumMod val="50000"/>
                  </a:schemeClr>
                </a:solidFill>
              </a:defRPr>
            </a:lvl2pPr>
            <a:lvl3pPr>
              <a:defRPr>
                <a:solidFill>
                  <a:schemeClr val="accent5">
                    <a:lumMod val="75000"/>
                  </a:schemeClr>
                </a:solidFill>
              </a:defRPr>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24328" cy="788343"/>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sz="half" idx="1"/>
          </p:nvPr>
        </p:nvSpPr>
        <p:spPr bwMode="auto">
          <a:xfrm>
            <a:off x="1115616"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u contenu 3"/>
          <p:cNvSpPr>
            <a:spLocks noGrp="1"/>
          </p:cNvSpPr>
          <p:nvPr>
            <p:ph sz="half" idx="2"/>
          </p:nvPr>
        </p:nvSpPr>
        <p:spPr bwMode="auto">
          <a:xfrm>
            <a:off x="4932040"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tabLst>
                <a:tab pos="809625" algn="l"/>
              </a:tabLst>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5" name="Espace réservé de la date 4"/>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lvl1pPr>
              <a:defRPr>
                <a:solidFill>
                  <a:srgbClr val="006F6E"/>
                </a:solidFill>
              </a:defRPr>
            </a:lvl1p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51520" y="5663678"/>
            <a:ext cx="8784976" cy="566738"/>
          </a:xfrm>
        </p:spPr>
        <p:txBody>
          <a:bodyPr anchor="b"/>
          <a:lstStyle>
            <a:lvl1pPr algn="l">
              <a:defRPr sz="2000" b="1"/>
            </a:lvl1pPr>
          </a:lstStyle>
          <a:p>
            <a:pPr>
              <a:defRPr/>
            </a:pPr>
            <a:r>
              <a:rPr lang="fr-FR"/>
              <a:t>Modifiez le style du titre</a:t>
            </a:r>
          </a:p>
        </p:txBody>
      </p:sp>
      <p:sp>
        <p:nvSpPr>
          <p:cNvPr id="3" name="Espace réservé pour une image  2"/>
          <p:cNvSpPr>
            <a:spLocks noGrp="1"/>
          </p:cNvSpPr>
          <p:nvPr>
            <p:ph type="pic" idx="1"/>
          </p:nvPr>
        </p:nvSpPr>
        <p:spPr bwMode="auto">
          <a:xfrm>
            <a:off x="1691680" y="908720"/>
            <a:ext cx="7344816" cy="46085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251520" y="6230416"/>
            <a:ext cx="8784976" cy="510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1629575" y="773038"/>
            <a:ext cx="7514425" cy="788343"/>
          </a:xfrm>
          <a:prstGeom prst="rect">
            <a:avLst/>
          </a:prstGeom>
        </p:spPr>
        <p:txBody>
          <a:bodyPr vert="horz" lIns="91440" tIns="45720" rIns="91440" bIns="45720" rtlCol="0" anchor="ctr">
            <a:normAutofit/>
          </a:bodyPr>
          <a:lstStyle/>
          <a:p>
            <a:pPr>
              <a:defRPr/>
            </a:pPr>
            <a:r>
              <a:rPr lang="fr-FR"/>
              <a:t>Modifiez le style du titre</a:t>
            </a:r>
          </a:p>
        </p:txBody>
      </p:sp>
      <p:sp>
        <p:nvSpPr>
          <p:cNvPr id="3" name="Espace réservé du texte 2"/>
          <p:cNvSpPr>
            <a:spLocks noGrp="1"/>
          </p:cNvSpPr>
          <p:nvPr>
            <p:ph type="body" idx="1"/>
          </p:nvPr>
        </p:nvSpPr>
        <p:spPr bwMode="auto">
          <a:xfrm>
            <a:off x="1187624" y="1908000"/>
            <a:ext cx="7488000" cy="424800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e la date 3"/>
          <p:cNvSpPr>
            <a:spLocks noGrp="1"/>
          </p:cNvSpPr>
          <p:nvPr>
            <p:ph type="dt" sz="half" idx="2"/>
          </p:nvPr>
        </p:nvSpPr>
        <p:spPr bwMode="auto">
          <a:xfrm>
            <a:off x="1187624" y="6356350"/>
            <a:ext cx="14031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B73840-D103-4F34-B09E-BC1DD9B73132}" type="slidenum">
              <a:rPr lang="fr-FR"/>
              <a:t>‹N°›</a:t>
            </a:fld>
            <a:endParaRPr lang="fr-FR"/>
          </a:p>
        </p:txBody>
      </p:sp>
      <p:sp>
        <p:nvSpPr>
          <p:cNvPr id="9" name="Rectangle 8"/>
          <p:cNvSpPr/>
          <p:nvPr userDrawn="1"/>
        </p:nvSpPr>
        <p:spPr bwMode="auto">
          <a:xfrm>
            <a:off x="1585005" y="0"/>
            <a:ext cx="7558995" cy="802939"/>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sp>
        <p:nvSpPr>
          <p:cNvPr id="12" name="Rectangle 10"/>
          <p:cNvSpPr>
            <a:spLocks noChangeArrowheads="1"/>
          </p:cNvSpPr>
          <p:nvPr userDrawn="1"/>
        </p:nvSpPr>
        <p:spPr bwMode="auto">
          <a:xfrm>
            <a:off x="7993091" y="6434508"/>
            <a:ext cx="936625" cy="288924"/>
          </a:xfrm>
          <a:prstGeom prst="rect">
            <a:avLst/>
          </a:prstGeom>
          <a:noFill/>
          <a:ln>
            <a:noFill/>
          </a:ln>
          <a:effectLst/>
        </p:spPr>
        <p:txBody>
          <a:bodyPr/>
          <a:lstStyle>
            <a:lvl1pPr>
              <a:defRPr>
                <a:solidFill>
                  <a:schemeClr val="tx1"/>
                </a:solidFill>
                <a:latin typeface="Arial"/>
                <a:cs typeface="Arial"/>
              </a:defRPr>
            </a:lvl1pPr>
            <a:lvl2pPr marL="742950" indent="-285750">
              <a:defRPr>
                <a:solidFill>
                  <a:schemeClr val="tx1"/>
                </a:solidFill>
                <a:latin typeface="Arial"/>
                <a:cs typeface="Arial"/>
              </a:defRPr>
            </a:lvl2pPr>
            <a:lvl3pPr marL="1143000" indent="-228600">
              <a:defRPr>
                <a:solidFill>
                  <a:schemeClr val="tx1"/>
                </a:solidFill>
                <a:latin typeface="Arial"/>
                <a:cs typeface="Arial"/>
              </a:defRPr>
            </a:lvl3pPr>
            <a:lvl4pPr marL="1600200" indent="-228600">
              <a:defRPr>
                <a:solidFill>
                  <a:schemeClr val="tx1"/>
                </a:solidFill>
                <a:latin typeface="Arial"/>
                <a:cs typeface="Arial"/>
              </a:defRPr>
            </a:lvl4pPr>
            <a:lvl5pPr marL="2057400" indent="-228600">
              <a:defRPr>
                <a:solidFill>
                  <a:schemeClr val="tx1"/>
                </a:solidFill>
                <a:latin typeface="Arial"/>
                <a:cs typeface="Arial"/>
              </a:defRPr>
            </a:lvl5pPr>
            <a:lvl6pPr marL="2514600" indent="-228600">
              <a:spcBef>
                <a:spcPts val="0"/>
              </a:spcBef>
              <a:spcAft>
                <a:spcPts val="0"/>
              </a:spcAft>
              <a:defRPr>
                <a:solidFill>
                  <a:schemeClr val="tx1"/>
                </a:solidFill>
                <a:latin typeface="Arial"/>
                <a:cs typeface="Arial"/>
              </a:defRPr>
            </a:lvl6pPr>
            <a:lvl7pPr marL="2971800" indent="-228600">
              <a:spcBef>
                <a:spcPts val="0"/>
              </a:spcBef>
              <a:spcAft>
                <a:spcPts val="0"/>
              </a:spcAft>
              <a:defRPr>
                <a:solidFill>
                  <a:schemeClr val="tx1"/>
                </a:solidFill>
                <a:latin typeface="Arial"/>
                <a:cs typeface="Arial"/>
              </a:defRPr>
            </a:lvl7pPr>
            <a:lvl8pPr marL="3429000" indent="-228600">
              <a:spcBef>
                <a:spcPts val="0"/>
              </a:spcBef>
              <a:spcAft>
                <a:spcPts val="0"/>
              </a:spcAft>
              <a:defRPr>
                <a:solidFill>
                  <a:schemeClr val="tx1"/>
                </a:solidFill>
                <a:latin typeface="Arial"/>
                <a:cs typeface="Arial"/>
              </a:defRPr>
            </a:lvl8pPr>
            <a:lvl9pPr marL="3886200" indent="-228600">
              <a:spcBef>
                <a:spcPts val="0"/>
              </a:spcBef>
              <a:spcAft>
                <a:spcPts val="0"/>
              </a:spcAft>
              <a:defRPr>
                <a:solidFill>
                  <a:schemeClr val="tx1"/>
                </a:solidFill>
                <a:latin typeface="Arial"/>
                <a:cs typeface="Arial"/>
              </a:defRPr>
            </a:lvl9pPr>
          </a:lstStyle>
          <a:p>
            <a:pPr algn="r">
              <a:defRPr/>
            </a:pPr>
            <a:fld id="{57F6F8D6-56C2-4E87-B015-33063BAC7B04}" type="slidenum">
              <a:rPr lang="fr-FR" sz="1000" b="1">
                <a:solidFill>
                  <a:schemeClr val="accent5">
                    <a:lumMod val="50000"/>
                  </a:schemeClr>
                </a:solidFill>
                <a:latin typeface="Calibri"/>
                <a:ea typeface="ＭＳ Ｐゴシック"/>
                <a:cs typeface="Calibri"/>
              </a:rPr>
              <a:t>‹N°›</a:t>
            </a:fld>
            <a:endParaRPr lang="fr-FR" sz="1000" b="1">
              <a:solidFill>
                <a:schemeClr val="accent5">
                  <a:lumMod val="50000"/>
                </a:schemeClr>
              </a:solidFill>
              <a:latin typeface="Calibri"/>
              <a:ea typeface="ＭＳ Ｐゴシック"/>
              <a:cs typeface="Calibri"/>
            </a:endParaRPr>
          </a:p>
        </p:txBody>
      </p:sp>
      <p:sp>
        <p:nvSpPr>
          <p:cNvPr id="15" name="Rectangle 14"/>
          <p:cNvSpPr/>
          <p:nvPr userDrawn="1"/>
        </p:nvSpPr>
        <p:spPr bwMode="auto">
          <a:xfrm>
            <a:off x="0" y="1620000"/>
            <a:ext cx="746513" cy="5238000"/>
          </a:xfrm>
          <a:prstGeom prst="rect">
            <a:avLst/>
          </a:prstGeom>
          <a:solidFill>
            <a:srgbClr val="006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14" name="Image 13"/>
          <p:cNvPicPr>
            <a:picLocks noChangeAspect="1"/>
          </p:cNvPicPr>
          <p:nvPr userDrawn="1"/>
        </p:nvPicPr>
        <p:blipFill>
          <a:blip r:embed="rId9"/>
          <a:stretch/>
        </p:blipFill>
        <p:spPr bwMode="auto">
          <a:xfrm>
            <a:off x="9575" y="0"/>
            <a:ext cx="1620000" cy="162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a:spcBef>
          <a:spcPts val="0"/>
        </a:spcBef>
        <a:buNone/>
        <a:defRPr sz="4400" b="1" cap="small">
          <a:solidFill>
            <a:srgbClr val="006F6E"/>
          </a:solidFill>
          <a:latin typeface="+mj-lt"/>
          <a:ea typeface="+mj-ea"/>
          <a:cs typeface="+mj-cs"/>
        </a:defRPr>
      </a:lvl1pPr>
    </p:titleStyle>
    <p:bodyStyle>
      <a:lvl1pPr marL="180975" indent="-180975" algn="l" defTabSz="914400">
        <a:spcBef>
          <a:spcPts val="0"/>
        </a:spcBef>
        <a:buFont typeface="Arial"/>
        <a:buChar char="•"/>
        <a:defRPr sz="2000" b="1">
          <a:solidFill>
            <a:srgbClr val="006F6E"/>
          </a:solidFill>
          <a:latin typeface="+mn-lt"/>
          <a:ea typeface="+mn-ea"/>
          <a:cs typeface="+mn-cs"/>
        </a:defRPr>
      </a:lvl1pPr>
      <a:lvl2pPr marL="396000" indent="-180975" algn="l" defTabSz="914400">
        <a:spcBef>
          <a:spcPts val="0"/>
        </a:spcBef>
        <a:buFont typeface="Arial"/>
        <a:buChar char="–"/>
        <a:defRPr sz="1800" b="1">
          <a:solidFill>
            <a:schemeClr val="accent5">
              <a:lumMod val="50000"/>
            </a:schemeClr>
          </a:solidFill>
          <a:latin typeface="+mn-lt"/>
          <a:ea typeface="+mn-ea"/>
          <a:cs typeface="+mn-cs"/>
        </a:defRPr>
      </a:lvl2pPr>
      <a:lvl3pPr marL="628650" indent="-180975" algn="l" defTabSz="914400">
        <a:spcBef>
          <a:spcPts val="0"/>
        </a:spcBef>
        <a:buFont typeface="Arial"/>
        <a:buChar char="•"/>
        <a:defRPr sz="1600">
          <a:solidFill>
            <a:schemeClr val="tx1"/>
          </a:solidFill>
          <a:latin typeface="+mn-lt"/>
          <a:ea typeface="+mn-ea"/>
          <a:cs typeface="+mn-cs"/>
        </a:defRPr>
      </a:lvl3pPr>
      <a:lvl4pPr marL="895350" indent="-228600" algn="l" defTabSz="914400">
        <a:spcBef>
          <a:spcPts val="0"/>
        </a:spcBef>
        <a:buFont typeface="Arial"/>
        <a:buChar char="–"/>
        <a:defRPr sz="1600">
          <a:solidFill>
            <a:schemeClr val="tx1"/>
          </a:solidFill>
          <a:latin typeface="+mn-lt"/>
          <a:ea typeface="+mn-ea"/>
          <a:cs typeface="+mn-cs"/>
        </a:defRPr>
      </a:lvl4pPr>
      <a:lvl5pPr marL="1076325" indent="-180975" algn="l" defTabSz="914400">
        <a:spcBef>
          <a:spcPts val="0"/>
        </a:spcBef>
        <a:buFont typeface="Arial"/>
        <a:buChar char="»"/>
        <a:defRPr sz="16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30.emf"/><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4.emf"/><Relationship Id="rId4" Type="http://schemas.openxmlformats.org/officeDocument/2006/relationships/package" Target="../embeddings/Microsoft_Excel_Worksheet7.xlsx"/></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1.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emf"/><Relationship Id="rId5" Type="http://schemas.openxmlformats.org/officeDocument/2006/relationships/package" Target="../embeddings/Microsoft_Excel_Worksheet7.xlsx"/><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emf"/><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3.emf"/><Relationship Id="rId2" Type="http://schemas.openxmlformats.org/officeDocument/2006/relationships/image" Target="../media/image36.emf"/><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8.emf"/><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package" Target="../embeddings/Microsoft_Excel_Worksheet2.xlsx"/><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package" Target="../embeddings/Microsoft_Excel_Worksheet3.xlsx"/><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package" Target="../embeddings/Microsoft_Excel_Worksheet4.xlsx"/><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package" Target="../embeddings/Microsoft_Excel_Worksheet5.xlsx"/><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package" Target="../embeddings/Microsoft_Excel_Worksheet4.xlsx"/><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6.xlsx"/><Relationship Id="rId7" Type="http://schemas.openxmlformats.org/officeDocument/2006/relationships/image" Target="../media/image23.emf"/><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package" Target="../embeddings/Microsoft_Excel_Worksheet4.xlsx"/><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ctrTitle"/>
          </p:nvPr>
        </p:nvSpPr>
        <p:spPr bwMode="auto">
          <a:xfrm>
            <a:off x="1475656" y="2996952"/>
            <a:ext cx="6984776" cy="1512167"/>
          </a:xfrm>
        </p:spPr>
        <p:txBody>
          <a:bodyPr vertOverflow="overflow" horzOverflow="overflow" vert="horz" wrap="square" lIns="91440" tIns="45720" rIns="91440" bIns="45720" numCol="1" spcCol="0" rtlCol="0" fromWordArt="0" anchor="ctr" anchorCtr="0" forceAA="0" compatLnSpc="0">
            <a:normAutofit fontScale="90000"/>
          </a:bodyPr>
          <a:lstStyle/>
          <a:p>
            <a:pPr marL="0" indent="0" algn="ctr">
              <a:buNone/>
            </a:pPr>
            <a:r>
              <a:rPr lang="fr-FR" sz="4400" dirty="0"/>
              <a:t>SERVICES RELATIFS AUX BATIMENTS </a:t>
            </a:r>
            <a:br>
              <a:rPr lang="fr-FR" sz="4400" dirty="0"/>
            </a:br>
            <a:r>
              <a:rPr lang="fr-FR" sz="4400" dirty="0"/>
              <a:t>ET AMÉNAGEMENT PAYSAGER</a:t>
            </a:r>
          </a:p>
        </p:txBody>
      </p:sp>
      <p:sp>
        <p:nvSpPr>
          <p:cNvPr id="3" name="Rectangle 2"/>
          <p:cNvSpPr>
            <a:spLocks noChangeArrowheads="1"/>
          </p:cNvSpPr>
          <p:nvPr/>
        </p:nvSpPr>
        <p:spPr bwMode="auto">
          <a:xfrm>
            <a:off x="2908300" y="3689350"/>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0" name="Rectangle 3"/>
          <p:cNvSpPr>
            <a:spLocks noChangeArrowheads="1"/>
          </p:cNvSpPr>
          <p:nvPr/>
        </p:nvSpPr>
        <p:spPr bwMode="auto">
          <a:xfrm>
            <a:off x="2908300" y="4146550"/>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1" name="Rectangle 10"/>
          <p:cNvSpPr/>
          <p:nvPr/>
        </p:nvSpPr>
        <p:spPr bwMode="auto">
          <a:xfrm>
            <a:off x="7330326" y="1988840"/>
            <a:ext cx="1850186" cy="215444"/>
          </a:xfrm>
          <a:prstGeom prst="rect">
            <a:avLst/>
          </a:prstGeom>
        </p:spPr>
        <p:txBody>
          <a:bodyPr wrap="none">
            <a:spAutoFit/>
          </a:bodyPr>
          <a:lstStyle/>
          <a:p>
            <a:pPr>
              <a:defRPr/>
            </a:pPr>
            <a:r>
              <a:rPr lang="fr-FR" sz="800">
                <a:latin typeface="Arial"/>
                <a:cs typeface="Arial"/>
              </a:rPr>
              <a:t>Crédits photos : © stock.adobe.com </a:t>
            </a:r>
          </a:p>
        </p:txBody>
      </p:sp>
      <p:pic>
        <p:nvPicPr>
          <p:cNvPr id="1026" name="Picture 2">
            <a:extLst>
              <a:ext uri="{FF2B5EF4-FFF2-40B4-BE49-F238E27FC236}">
                <a16:creationId xmlns:a16="http://schemas.microsoft.com/office/drawing/2014/main" id="{2784EC08-89FD-0C56-DEEC-A0892DBAB3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965" y="5741397"/>
            <a:ext cx="2131560"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7790471-CF11-6B91-2A6C-7E9511CA10AD}"/>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678092EC-D026-D8FF-E214-3D5F15C82EB0}"/>
              </a:ext>
            </a:extLst>
          </p:cNvPr>
          <p:cNvPicPr>
            <a:picLocks noChangeAspect="1"/>
          </p:cNvPicPr>
          <p:nvPr/>
        </p:nvPicPr>
        <p:blipFill>
          <a:blip r:embed="rId3"/>
          <a:stretch>
            <a:fillRect/>
          </a:stretch>
        </p:blipFill>
        <p:spPr>
          <a:xfrm>
            <a:off x="2915816" y="836712"/>
            <a:ext cx="4257675" cy="400050"/>
          </a:xfrm>
          <a:prstGeom prst="rect">
            <a:avLst/>
          </a:prstGeom>
        </p:spPr>
      </p:pic>
      <p:pic>
        <p:nvPicPr>
          <p:cNvPr id="10" name="Image 9">
            <a:extLst>
              <a:ext uri="{FF2B5EF4-FFF2-40B4-BE49-F238E27FC236}">
                <a16:creationId xmlns:a16="http://schemas.microsoft.com/office/drawing/2014/main" id="{8B98008D-0C8E-1CC7-B30C-2D45F30E83EC}"/>
              </a:ext>
            </a:extLst>
          </p:cNvPr>
          <p:cNvPicPr>
            <a:picLocks noChangeAspect="1"/>
          </p:cNvPicPr>
          <p:nvPr/>
        </p:nvPicPr>
        <p:blipFill>
          <a:blip r:embed="rId4"/>
          <a:stretch>
            <a:fillRect/>
          </a:stretch>
        </p:blipFill>
        <p:spPr>
          <a:xfrm>
            <a:off x="5796136" y="6481895"/>
            <a:ext cx="2540508" cy="196596"/>
          </a:xfrm>
          <a:prstGeom prst="rect">
            <a:avLst/>
          </a:prstGeom>
        </p:spPr>
      </p:pic>
      <p:sp>
        <p:nvSpPr>
          <p:cNvPr id="12" name="ZoneTexte 11">
            <a:extLst>
              <a:ext uri="{FF2B5EF4-FFF2-40B4-BE49-F238E27FC236}">
                <a16:creationId xmlns:a16="http://schemas.microsoft.com/office/drawing/2014/main" id="{786CF062-6472-3D06-0A89-050F2F581DEE}"/>
              </a:ext>
            </a:extLst>
          </p:cNvPr>
          <p:cNvSpPr txBox="1"/>
          <p:nvPr/>
        </p:nvSpPr>
        <p:spPr>
          <a:xfrm>
            <a:off x="827584" y="1451782"/>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7" name="Image 6">
            <a:extLst>
              <a:ext uri="{FF2B5EF4-FFF2-40B4-BE49-F238E27FC236}">
                <a16:creationId xmlns:a16="http://schemas.microsoft.com/office/drawing/2014/main" id="{A57E9A27-61E0-A15C-38F3-5A0F8C9479CD}"/>
              </a:ext>
            </a:extLst>
          </p:cNvPr>
          <p:cNvPicPr>
            <a:picLocks noChangeAspect="1"/>
          </p:cNvPicPr>
          <p:nvPr/>
        </p:nvPicPr>
        <p:blipFill>
          <a:blip r:embed="rId5"/>
          <a:stretch>
            <a:fillRect/>
          </a:stretch>
        </p:blipFill>
        <p:spPr>
          <a:xfrm>
            <a:off x="107504" y="1813585"/>
            <a:ext cx="8820150" cy="1524000"/>
          </a:xfrm>
          <a:prstGeom prst="rect">
            <a:avLst/>
          </a:prstGeom>
        </p:spPr>
      </p:pic>
      <p:pic>
        <p:nvPicPr>
          <p:cNvPr id="8" name="Image 7">
            <a:extLst>
              <a:ext uri="{FF2B5EF4-FFF2-40B4-BE49-F238E27FC236}">
                <a16:creationId xmlns:a16="http://schemas.microsoft.com/office/drawing/2014/main" id="{998901F3-163D-94E0-C1A2-E8CF4D20951F}"/>
              </a:ext>
            </a:extLst>
          </p:cNvPr>
          <p:cNvPicPr>
            <a:picLocks noChangeAspect="1"/>
          </p:cNvPicPr>
          <p:nvPr/>
        </p:nvPicPr>
        <p:blipFill>
          <a:blip r:embed="rId6"/>
          <a:stretch>
            <a:fillRect/>
          </a:stretch>
        </p:blipFill>
        <p:spPr>
          <a:xfrm>
            <a:off x="955229" y="3437778"/>
            <a:ext cx="7124700" cy="1676400"/>
          </a:xfrm>
          <a:prstGeom prst="rect">
            <a:avLst/>
          </a:prstGeom>
        </p:spPr>
      </p:pic>
      <p:pic>
        <p:nvPicPr>
          <p:cNvPr id="9" name="Image 8">
            <a:extLst>
              <a:ext uri="{FF2B5EF4-FFF2-40B4-BE49-F238E27FC236}">
                <a16:creationId xmlns:a16="http://schemas.microsoft.com/office/drawing/2014/main" id="{90AA553B-5999-2959-0371-065F22EBF0B6}"/>
              </a:ext>
            </a:extLst>
          </p:cNvPr>
          <p:cNvPicPr>
            <a:picLocks noChangeAspect="1"/>
          </p:cNvPicPr>
          <p:nvPr/>
        </p:nvPicPr>
        <p:blipFill>
          <a:blip r:embed="rId7"/>
          <a:stretch>
            <a:fillRect/>
          </a:stretch>
        </p:blipFill>
        <p:spPr>
          <a:xfrm>
            <a:off x="0" y="5193735"/>
            <a:ext cx="9144000" cy="1187967"/>
          </a:xfrm>
          <a:prstGeom prst="rect">
            <a:avLst/>
          </a:prstGeom>
        </p:spPr>
      </p:pic>
    </p:spTree>
    <p:extLst>
      <p:ext uri="{BB962C8B-B14F-4D97-AF65-F5344CB8AC3E}">
        <p14:creationId xmlns:p14="http://schemas.microsoft.com/office/powerpoint/2010/main" val="205944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204F7A-8CBA-63F8-88AD-D36FB4BF6B52}"/>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4B6AA6A3-0230-6F80-B437-0E46452025F5}"/>
              </a:ext>
            </a:extLst>
          </p:cNvPr>
          <p:cNvPicPr>
            <a:picLocks noChangeAspect="1"/>
          </p:cNvPicPr>
          <p:nvPr/>
        </p:nvPicPr>
        <p:blipFill>
          <a:blip r:embed="rId3"/>
          <a:stretch>
            <a:fillRect/>
          </a:stretch>
        </p:blipFill>
        <p:spPr>
          <a:xfrm>
            <a:off x="2915816" y="836712"/>
            <a:ext cx="4257675" cy="400050"/>
          </a:xfrm>
          <a:prstGeom prst="rect">
            <a:avLst/>
          </a:prstGeom>
        </p:spPr>
      </p:pic>
      <p:sp>
        <p:nvSpPr>
          <p:cNvPr id="8" name="ZoneTexte 7">
            <a:extLst>
              <a:ext uri="{FF2B5EF4-FFF2-40B4-BE49-F238E27FC236}">
                <a16:creationId xmlns:a16="http://schemas.microsoft.com/office/drawing/2014/main" id="{CDCF7034-6617-E0AB-03D7-9CF19806B4AE}"/>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troubles musculosquelettiques</a:t>
            </a:r>
            <a:endParaRPr lang="fr-FR" dirty="0"/>
          </a:p>
        </p:txBody>
      </p:sp>
      <p:graphicFrame>
        <p:nvGraphicFramePr>
          <p:cNvPr id="9" name="Objet 8">
            <a:extLst>
              <a:ext uri="{FF2B5EF4-FFF2-40B4-BE49-F238E27FC236}">
                <a16:creationId xmlns:a16="http://schemas.microsoft.com/office/drawing/2014/main" id="{08D5E6C1-83E0-78B2-FA2B-293FC1CA7B98}"/>
              </a:ext>
            </a:extLst>
          </p:cNvPr>
          <p:cNvGraphicFramePr>
            <a:graphicFrameLocks noChangeAspect="1"/>
          </p:cNvGraphicFramePr>
          <p:nvPr>
            <p:extLst>
              <p:ext uri="{D42A27DB-BD31-4B8C-83A1-F6EECF244321}">
                <p14:modId xmlns:p14="http://schemas.microsoft.com/office/powerpoint/2010/main" val="3683558003"/>
              </p:ext>
            </p:extLst>
          </p:nvPr>
        </p:nvGraphicFramePr>
        <p:xfrm>
          <a:off x="6012160" y="6203671"/>
          <a:ext cx="2517775" cy="173038"/>
        </p:xfrm>
        <a:graphic>
          <a:graphicData uri="http://schemas.openxmlformats.org/presentationml/2006/ole">
            <mc:AlternateContent xmlns:mc="http://schemas.openxmlformats.org/markup-compatibility/2006">
              <mc:Choice xmlns:v="urn:schemas-microsoft-com:vml" Requires="v">
                <p:oleObj name="Feuille de calcul" r:id="rId4" imgW="3057403" imgH="209654" progId="Excel.Sheet.12">
                  <p:embed/>
                </p:oleObj>
              </mc:Choice>
              <mc:Fallback>
                <p:oleObj name="Feuille de calcul" r:id="rId4" imgW="3057403" imgH="209654" progId="Excel.Sheet.12">
                  <p:embed/>
                  <p:pic>
                    <p:nvPicPr>
                      <p:cNvPr id="9" name="Obje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620367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6">
            <a:extLst>
              <a:ext uri="{FF2B5EF4-FFF2-40B4-BE49-F238E27FC236}">
                <a16:creationId xmlns:a16="http://schemas.microsoft.com/office/drawing/2014/main" id="{4FC0E446-8ECB-7225-58E0-4D170A661C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83" y="3983900"/>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7E23E8D8-26CA-70BD-7196-F3627C94825C}"/>
              </a:ext>
            </a:extLst>
          </p:cNvPr>
          <p:cNvPicPr>
            <a:picLocks noChangeAspect="1"/>
          </p:cNvPicPr>
          <p:nvPr/>
        </p:nvPicPr>
        <p:blipFill>
          <a:blip r:embed="rId7"/>
          <a:stretch>
            <a:fillRect/>
          </a:stretch>
        </p:blipFill>
        <p:spPr>
          <a:xfrm>
            <a:off x="0" y="1936085"/>
            <a:ext cx="9144000" cy="1539338"/>
          </a:xfrm>
          <a:prstGeom prst="rect">
            <a:avLst/>
          </a:prstGeom>
        </p:spPr>
      </p:pic>
    </p:spTree>
    <p:extLst>
      <p:ext uri="{BB962C8B-B14F-4D97-AF65-F5344CB8AC3E}">
        <p14:creationId xmlns:p14="http://schemas.microsoft.com/office/powerpoint/2010/main" val="37467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0BCA9F6-437E-1D42-4DFA-4ECA99BE7C44}"/>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maladies professionnelles par âge</a:t>
            </a:r>
            <a:endParaRPr lang="fr-FR" dirty="0"/>
          </a:p>
        </p:txBody>
      </p:sp>
      <p:pic>
        <p:nvPicPr>
          <p:cNvPr id="2" name="Image 1">
            <a:extLst>
              <a:ext uri="{FF2B5EF4-FFF2-40B4-BE49-F238E27FC236}">
                <a16:creationId xmlns:a16="http://schemas.microsoft.com/office/drawing/2014/main" id="{5D5CEE5B-C4E2-7E67-EA45-2AA0F690C035}"/>
              </a:ext>
            </a:extLst>
          </p:cNvPr>
          <p:cNvPicPr>
            <a:picLocks noChangeAspect="1"/>
          </p:cNvPicPr>
          <p:nvPr/>
        </p:nvPicPr>
        <p:blipFill>
          <a:blip r:embed="rId3"/>
          <a:stretch>
            <a:fillRect/>
          </a:stretch>
        </p:blipFill>
        <p:spPr>
          <a:xfrm>
            <a:off x="2627784" y="179509"/>
            <a:ext cx="5255207" cy="493819"/>
          </a:xfrm>
          <a:prstGeom prst="rect">
            <a:avLst/>
          </a:prstGeom>
        </p:spPr>
      </p:pic>
      <p:pic>
        <p:nvPicPr>
          <p:cNvPr id="3" name="Image 2">
            <a:extLst>
              <a:ext uri="{FF2B5EF4-FFF2-40B4-BE49-F238E27FC236}">
                <a16:creationId xmlns:a16="http://schemas.microsoft.com/office/drawing/2014/main" id="{CCFB87D4-C21C-048D-B967-74C468D96E5E}"/>
              </a:ext>
            </a:extLst>
          </p:cNvPr>
          <p:cNvPicPr>
            <a:picLocks noChangeAspect="1"/>
          </p:cNvPicPr>
          <p:nvPr/>
        </p:nvPicPr>
        <p:blipFill>
          <a:blip r:embed="rId4"/>
          <a:stretch>
            <a:fillRect/>
          </a:stretch>
        </p:blipFill>
        <p:spPr>
          <a:xfrm>
            <a:off x="2915816" y="836712"/>
            <a:ext cx="4257675" cy="400050"/>
          </a:xfrm>
          <a:prstGeom prst="rect">
            <a:avLst/>
          </a:prstGeom>
        </p:spPr>
      </p:pic>
      <p:graphicFrame>
        <p:nvGraphicFramePr>
          <p:cNvPr id="7" name="Objet 6">
            <a:extLst>
              <a:ext uri="{FF2B5EF4-FFF2-40B4-BE49-F238E27FC236}">
                <a16:creationId xmlns:a16="http://schemas.microsoft.com/office/drawing/2014/main" id="{5793DAFD-B8BC-9814-ED75-5A04996E46E9}"/>
              </a:ext>
            </a:extLst>
          </p:cNvPr>
          <p:cNvGraphicFramePr>
            <a:graphicFrameLocks noChangeAspect="1"/>
          </p:cNvGraphicFramePr>
          <p:nvPr>
            <p:extLst>
              <p:ext uri="{D42A27DB-BD31-4B8C-83A1-F6EECF244321}">
                <p14:modId xmlns:p14="http://schemas.microsoft.com/office/powerpoint/2010/main" val="4282965950"/>
              </p:ext>
            </p:extLst>
          </p:nvPr>
        </p:nvGraphicFramePr>
        <p:xfrm>
          <a:off x="6012160" y="6203671"/>
          <a:ext cx="2517775" cy="173038"/>
        </p:xfrm>
        <a:graphic>
          <a:graphicData uri="http://schemas.openxmlformats.org/presentationml/2006/ole">
            <mc:AlternateContent xmlns:mc="http://schemas.openxmlformats.org/markup-compatibility/2006">
              <mc:Choice xmlns:v="urn:schemas-microsoft-com:vml" Requires="v">
                <p:oleObj name="Feuille de calcul" r:id="rId5" imgW="3057403" imgH="209654" progId="Excel.Sheet.12">
                  <p:embed/>
                </p:oleObj>
              </mc:Choice>
              <mc:Fallback>
                <p:oleObj name="Feuille de calcul" r:id="rId5" imgW="3057403" imgH="209654" progId="Excel.Sheet.12">
                  <p:embed/>
                  <p:pic>
                    <p:nvPicPr>
                      <p:cNvPr id="9" name="Objet 8">
                        <a:extLst>
                          <a:ext uri="{FF2B5EF4-FFF2-40B4-BE49-F238E27FC236}">
                            <a16:creationId xmlns:a16="http://schemas.microsoft.com/office/drawing/2014/main" id="{08D5E6C1-83E0-78B2-FA2B-293FC1CA7B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620367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Image 4">
            <a:extLst>
              <a:ext uri="{FF2B5EF4-FFF2-40B4-BE49-F238E27FC236}">
                <a16:creationId xmlns:a16="http://schemas.microsoft.com/office/drawing/2014/main" id="{8878495C-564A-35C0-C6D7-A1F9285FEEAA}"/>
              </a:ext>
            </a:extLst>
          </p:cNvPr>
          <p:cNvPicPr>
            <a:picLocks noChangeAspect="1"/>
          </p:cNvPicPr>
          <p:nvPr/>
        </p:nvPicPr>
        <p:blipFill>
          <a:blip r:embed="rId7"/>
          <a:stretch>
            <a:fillRect/>
          </a:stretch>
        </p:blipFill>
        <p:spPr>
          <a:xfrm>
            <a:off x="0" y="2238375"/>
            <a:ext cx="9144000" cy="2381250"/>
          </a:xfrm>
          <a:prstGeom prst="rect">
            <a:avLst/>
          </a:prstGeom>
        </p:spPr>
      </p:pic>
    </p:spTree>
    <p:extLst>
      <p:ext uri="{BB962C8B-B14F-4D97-AF65-F5344CB8AC3E}">
        <p14:creationId xmlns:p14="http://schemas.microsoft.com/office/powerpoint/2010/main" val="85537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8DAC87-5163-4DE2-E805-7967F735CD6F}"/>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CBD19306-88B5-712B-B189-767CAC341331}"/>
              </a:ext>
            </a:extLst>
          </p:cNvPr>
          <p:cNvPicPr>
            <a:picLocks noChangeAspect="1"/>
          </p:cNvPicPr>
          <p:nvPr/>
        </p:nvPicPr>
        <p:blipFill>
          <a:blip r:embed="rId3"/>
          <a:stretch>
            <a:fillRect/>
          </a:stretch>
        </p:blipFill>
        <p:spPr>
          <a:xfrm>
            <a:off x="2915816" y="836712"/>
            <a:ext cx="5153025" cy="419100"/>
          </a:xfrm>
          <a:prstGeom prst="rect">
            <a:avLst/>
          </a:prstGeom>
        </p:spPr>
      </p:pic>
      <p:sp>
        <p:nvSpPr>
          <p:cNvPr id="9" name="ZoneTexte 8">
            <a:extLst>
              <a:ext uri="{FF2B5EF4-FFF2-40B4-BE49-F238E27FC236}">
                <a16:creationId xmlns:a16="http://schemas.microsoft.com/office/drawing/2014/main" id="{74FFA336-86A1-F6E9-A06C-57563815672B}"/>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14" name="Image 13">
            <a:extLst>
              <a:ext uri="{FF2B5EF4-FFF2-40B4-BE49-F238E27FC236}">
                <a16:creationId xmlns:a16="http://schemas.microsoft.com/office/drawing/2014/main" id="{41D3C0A9-13A7-3C69-5E19-A214639F1664}"/>
              </a:ext>
            </a:extLst>
          </p:cNvPr>
          <p:cNvPicPr>
            <a:picLocks noChangeAspect="1"/>
          </p:cNvPicPr>
          <p:nvPr/>
        </p:nvPicPr>
        <p:blipFill>
          <a:blip r:embed="rId4"/>
          <a:stretch>
            <a:fillRect/>
          </a:stretch>
        </p:blipFill>
        <p:spPr>
          <a:xfrm>
            <a:off x="1115616" y="4007042"/>
            <a:ext cx="4543425" cy="209550"/>
          </a:xfrm>
          <a:prstGeom prst="rect">
            <a:avLst/>
          </a:prstGeom>
        </p:spPr>
      </p:pic>
      <p:pic>
        <p:nvPicPr>
          <p:cNvPr id="3" name="Image 2">
            <a:extLst>
              <a:ext uri="{FF2B5EF4-FFF2-40B4-BE49-F238E27FC236}">
                <a16:creationId xmlns:a16="http://schemas.microsoft.com/office/drawing/2014/main" id="{FA4F2741-AD97-DE07-FDA2-67617E747093}"/>
              </a:ext>
            </a:extLst>
          </p:cNvPr>
          <p:cNvPicPr>
            <a:picLocks noChangeAspect="1"/>
          </p:cNvPicPr>
          <p:nvPr/>
        </p:nvPicPr>
        <p:blipFill>
          <a:blip r:embed="rId5"/>
          <a:stretch>
            <a:fillRect/>
          </a:stretch>
        </p:blipFill>
        <p:spPr>
          <a:xfrm>
            <a:off x="832505" y="2218369"/>
            <a:ext cx="7800975" cy="1600200"/>
          </a:xfrm>
          <a:prstGeom prst="rect">
            <a:avLst/>
          </a:prstGeom>
        </p:spPr>
      </p:pic>
    </p:spTree>
    <p:extLst>
      <p:ext uri="{BB962C8B-B14F-4D97-AF65-F5344CB8AC3E}">
        <p14:creationId xmlns:p14="http://schemas.microsoft.com/office/powerpoint/2010/main" val="4094295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D541085-4C99-1DE6-2819-FB047224A8F1}"/>
              </a:ext>
            </a:extLst>
          </p:cNvPr>
          <p:cNvSpPr txBox="1"/>
          <p:nvPr/>
        </p:nvSpPr>
        <p:spPr>
          <a:xfrm>
            <a:off x="827584" y="1700808"/>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taux d’inaptitude</a:t>
            </a:r>
            <a:endParaRPr lang="fr-FR" dirty="0"/>
          </a:p>
        </p:txBody>
      </p:sp>
      <p:pic>
        <p:nvPicPr>
          <p:cNvPr id="8" name="Image 7">
            <a:extLst>
              <a:ext uri="{FF2B5EF4-FFF2-40B4-BE49-F238E27FC236}">
                <a16:creationId xmlns:a16="http://schemas.microsoft.com/office/drawing/2014/main" id="{9E6D8B0E-A8E4-A63A-3924-FB11234ACC43}"/>
              </a:ext>
            </a:extLst>
          </p:cNvPr>
          <p:cNvPicPr>
            <a:picLocks noChangeAspect="1"/>
          </p:cNvPicPr>
          <p:nvPr/>
        </p:nvPicPr>
        <p:blipFill>
          <a:blip r:embed="rId2"/>
          <a:stretch>
            <a:fillRect/>
          </a:stretch>
        </p:blipFill>
        <p:spPr>
          <a:xfrm>
            <a:off x="5430624" y="6177178"/>
            <a:ext cx="2540508" cy="195072"/>
          </a:xfrm>
          <a:prstGeom prst="rect">
            <a:avLst/>
          </a:prstGeom>
        </p:spPr>
      </p:pic>
      <p:pic>
        <p:nvPicPr>
          <p:cNvPr id="10" name="Image 9">
            <a:extLst>
              <a:ext uri="{FF2B5EF4-FFF2-40B4-BE49-F238E27FC236}">
                <a16:creationId xmlns:a16="http://schemas.microsoft.com/office/drawing/2014/main" id="{8FBD4019-C9A0-01AE-9C65-E5589A83D574}"/>
              </a:ext>
            </a:extLst>
          </p:cNvPr>
          <p:cNvPicPr>
            <a:picLocks noChangeAspect="1"/>
          </p:cNvPicPr>
          <p:nvPr/>
        </p:nvPicPr>
        <p:blipFill>
          <a:blip r:embed="rId3"/>
          <a:stretch>
            <a:fillRect/>
          </a:stretch>
        </p:blipFill>
        <p:spPr>
          <a:xfrm>
            <a:off x="1187624" y="5934927"/>
            <a:ext cx="4543425" cy="209550"/>
          </a:xfrm>
          <a:prstGeom prst="rect">
            <a:avLst/>
          </a:prstGeom>
        </p:spPr>
      </p:pic>
      <p:pic>
        <p:nvPicPr>
          <p:cNvPr id="2" name="Image 1">
            <a:extLst>
              <a:ext uri="{FF2B5EF4-FFF2-40B4-BE49-F238E27FC236}">
                <a16:creationId xmlns:a16="http://schemas.microsoft.com/office/drawing/2014/main" id="{E6256CD2-C0F9-252A-1B58-C78DC859E3BF}"/>
              </a:ext>
            </a:extLst>
          </p:cNvPr>
          <p:cNvPicPr>
            <a:picLocks noChangeAspect="1"/>
          </p:cNvPicPr>
          <p:nvPr/>
        </p:nvPicPr>
        <p:blipFill>
          <a:blip r:embed="rId4"/>
          <a:stretch>
            <a:fillRect/>
          </a:stretch>
        </p:blipFill>
        <p:spPr>
          <a:xfrm>
            <a:off x="995362" y="2171348"/>
            <a:ext cx="7153275" cy="1181100"/>
          </a:xfrm>
          <a:prstGeom prst="rect">
            <a:avLst/>
          </a:prstGeom>
        </p:spPr>
      </p:pic>
      <p:pic>
        <p:nvPicPr>
          <p:cNvPr id="3" name="Image 2">
            <a:extLst>
              <a:ext uri="{FF2B5EF4-FFF2-40B4-BE49-F238E27FC236}">
                <a16:creationId xmlns:a16="http://schemas.microsoft.com/office/drawing/2014/main" id="{93CEA89B-C688-2231-0148-32A2EA745DBC}"/>
              </a:ext>
            </a:extLst>
          </p:cNvPr>
          <p:cNvPicPr>
            <a:picLocks noChangeAspect="1"/>
          </p:cNvPicPr>
          <p:nvPr/>
        </p:nvPicPr>
        <p:blipFill>
          <a:blip r:embed="rId5"/>
          <a:stretch>
            <a:fillRect/>
          </a:stretch>
        </p:blipFill>
        <p:spPr>
          <a:xfrm>
            <a:off x="995361" y="3654309"/>
            <a:ext cx="7153275" cy="1781175"/>
          </a:xfrm>
          <a:prstGeom prst="rect">
            <a:avLst/>
          </a:prstGeom>
        </p:spPr>
      </p:pic>
      <p:pic>
        <p:nvPicPr>
          <p:cNvPr id="4" name="Image 3">
            <a:extLst>
              <a:ext uri="{FF2B5EF4-FFF2-40B4-BE49-F238E27FC236}">
                <a16:creationId xmlns:a16="http://schemas.microsoft.com/office/drawing/2014/main" id="{60B7B1F3-1D8D-F5EF-69A2-8173510D80B6}"/>
              </a:ext>
            </a:extLst>
          </p:cNvPr>
          <p:cNvPicPr>
            <a:picLocks noChangeAspect="1"/>
          </p:cNvPicPr>
          <p:nvPr/>
        </p:nvPicPr>
        <p:blipFill>
          <a:blip r:embed="rId6"/>
          <a:stretch>
            <a:fillRect/>
          </a:stretch>
        </p:blipFill>
        <p:spPr>
          <a:xfrm>
            <a:off x="2627784" y="179509"/>
            <a:ext cx="5255207" cy="493819"/>
          </a:xfrm>
          <a:prstGeom prst="rect">
            <a:avLst/>
          </a:prstGeom>
        </p:spPr>
      </p:pic>
      <p:pic>
        <p:nvPicPr>
          <p:cNvPr id="5" name="Image 4">
            <a:extLst>
              <a:ext uri="{FF2B5EF4-FFF2-40B4-BE49-F238E27FC236}">
                <a16:creationId xmlns:a16="http://schemas.microsoft.com/office/drawing/2014/main" id="{12FE118D-C6E4-8FF7-185C-D4AEAA91DBE4}"/>
              </a:ext>
            </a:extLst>
          </p:cNvPr>
          <p:cNvPicPr>
            <a:picLocks noChangeAspect="1"/>
          </p:cNvPicPr>
          <p:nvPr/>
        </p:nvPicPr>
        <p:blipFill>
          <a:blip r:embed="rId7"/>
          <a:stretch>
            <a:fillRect/>
          </a:stretch>
        </p:blipFill>
        <p:spPr>
          <a:xfrm>
            <a:off x="2915816" y="836712"/>
            <a:ext cx="5153025" cy="419100"/>
          </a:xfrm>
          <a:prstGeom prst="rect">
            <a:avLst/>
          </a:prstGeom>
        </p:spPr>
      </p:pic>
    </p:spTree>
    <p:extLst>
      <p:ext uri="{BB962C8B-B14F-4D97-AF65-F5344CB8AC3E}">
        <p14:creationId xmlns:p14="http://schemas.microsoft.com/office/powerpoint/2010/main" val="411289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(1/3)</a:t>
            </a:r>
          </a:p>
        </p:txBody>
      </p:sp>
      <p:sp>
        <p:nvSpPr>
          <p:cNvPr id="3" name="ZoneTexte 2">
            <a:extLst>
              <a:ext uri="{FF2B5EF4-FFF2-40B4-BE49-F238E27FC236}">
                <a16:creationId xmlns:a16="http://schemas.microsoft.com/office/drawing/2014/main" id="{E13721EA-C5C3-5974-C11D-E800E1AE11DE}"/>
              </a:ext>
            </a:extLst>
          </p:cNvPr>
          <p:cNvSpPr txBox="1">
            <a:spLocks noChangeAspect="1"/>
          </p:cNvSpPr>
          <p:nvPr/>
        </p:nvSpPr>
        <p:spPr>
          <a:xfrm>
            <a:off x="827584" y="1490460"/>
            <a:ext cx="7992000" cy="5137143"/>
          </a:xfrm>
          <a:prstGeom prst="rect">
            <a:avLst/>
          </a:prstGeom>
          <a:solidFill>
            <a:sysClr val="window" lastClr="FFFFFF">
              <a:lumMod val="85000"/>
            </a:sysClr>
          </a:solidFill>
        </p:spPr>
        <p:txBody>
          <a:bodyPr wrap="square" numCol="2" spcCol="360000" rtlCol="0">
            <a:no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1100" b="0" i="0" u="none" strike="noStrike" kern="1200" cap="none" spc="0" normalizeH="0" baseline="0" noProof="0" dirty="0">
                <a:ln>
                  <a:noFill/>
                </a:ln>
                <a:effectLst/>
                <a:uLnTx/>
                <a:uFillTx/>
              </a:rPr>
              <a:t>Avec environ 44 000 salarié.es, en région Auvergne-Rhône-Alpes en 2020, le secteur des services relatifs aux bâtiments et aménagement paysager (nettoyage des bâtiments essentiellement) représente 2% de l’emploi total en région. Le secteur est mixte avec 54% de femmes et 46% d’hommes et un peu plus vieillissant qu’en moyenne avec 59% de salarié.es de 40 ans et plus contre 50% en moyenne. Il se caractérise par une  part de contrats à temps partiel importante (40%). </a:t>
            </a:r>
          </a:p>
          <a:p>
            <a:pPr marL="0" marR="0" lvl="0" indent="0" algn="just" defTabSz="914400" rtl="0" eaLnBrk="1" fontAlgn="auto" latinLnBrk="0" hangingPunct="1">
              <a:lnSpc>
                <a:spcPct val="114000"/>
              </a:lnSpc>
              <a:spcBef>
                <a:spcPts val="0"/>
              </a:spcBef>
              <a:spcAft>
                <a:spcPts val="0"/>
              </a:spcAft>
              <a:buClrTx/>
              <a:buSzTx/>
              <a:buFontTx/>
              <a:buNone/>
              <a:tabLst/>
              <a:defRPr/>
            </a:pPr>
            <a:endParaRPr kumimoji="0" lang="fr-FR" sz="1100" b="0" i="0" u="none" strike="noStrike" kern="1200" cap="none" spc="0" normalizeH="0" baseline="0" noProof="0" dirty="0">
              <a:ln>
                <a:noFill/>
              </a:ln>
              <a:solidFill>
                <a:srgbClr val="FF0000"/>
              </a:solidFill>
              <a:effectLst/>
              <a:uLnTx/>
              <a:uFillTx/>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rPr>
              <a:t>Cumul de contraintes physiques et exposition aux agents chimiques caractérisent le secteur</a:t>
            </a:r>
          </a:p>
          <a:p>
            <a:pPr marL="0" marR="0" lvl="0" indent="0" algn="just" defTabSz="914400" rtl="0" eaLnBrk="1" fontAlgn="auto" latinLnBrk="0" hangingPunct="1">
              <a:lnSpc>
                <a:spcPct val="114000"/>
              </a:lnSpc>
              <a:spcBef>
                <a:spcPts val="0"/>
              </a:spcBef>
              <a:spcAft>
                <a:spcPts val="0"/>
              </a:spcAft>
              <a:buClrTx/>
              <a:buSzTx/>
              <a:buFontTx/>
              <a:buNone/>
              <a:tabLst/>
              <a:defRPr/>
            </a:pPr>
            <a:endParaRPr kumimoji="0" lang="fr-FR" sz="1100" b="0" i="0" u="none" strike="noStrike" kern="1200" cap="none" spc="0" normalizeH="0" baseline="0" noProof="0" dirty="0">
              <a:ln>
                <a:noFill/>
              </a:ln>
              <a:effectLst/>
              <a:uLnTx/>
              <a:uFillTx/>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1100" b="0" i="0" u="none" strike="noStrike" kern="1200" cap="none" spc="0" normalizeH="0" baseline="0" noProof="0" dirty="0">
                <a:ln>
                  <a:noFill/>
                </a:ln>
                <a:effectLst/>
                <a:uLnTx/>
                <a:uFillTx/>
              </a:rPr>
              <a:t>Dans un ensemble formé avec d’autres activités administratives et de soutien aux entreprises, les salarié.es du secteur sont exposé.es à près de 90% aux contraintes physiques (contraintes posturales et articulaires…), de rythme de travail (rythme imposé, obligation de se dépêcher…) et aux contraintes de temps de travail (dépassement de l’horaire officiel…). </a:t>
            </a: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1100" b="0" i="0" u="none" strike="noStrike" kern="1200" cap="none" spc="0" normalizeH="0" baseline="0" noProof="0" dirty="0">
                <a:ln>
                  <a:noFill/>
                </a:ln>
                <a:effectLst/>
                <a:uLnTx/>
                <a:uFillTx/>
              </a:rPr>
              <a:t>Concernant les contraintes physiques, le secteur se caractérise par l’exposition aux contraintes posturales et articulaires plus élevée qu’en moyenne (76%, +6 points). Concernant les contraintes de temps de travail, on note une part plus élevée d’exposition aux horaires variables (49%, +7 points). Le secteur connaît aussi un taux d’exposition aux agents chimiques supérieur à la moyenne (42%, +9 points). </a:t>
            </a:r>
          </a:p>
          <a:p>
            <a:pPr marL="0" marR="0" lvl="0" indent="0" algn="just" defTabSz="914400" rtl="0" eaLnBrk="1" fontAlgn="auto" latinLnBrk="0" hangingPunct="1">
              <a:lnSpc>
                <a:spcPct val="114000"/>
              </a:lnSpc>
              <a:spcBef>
                <a:spcPts val="0"/>
              </a:spcBef>
              <a:spcAft>
                <a:spcPts val="0"/>
              </a:spcAft>
              <a:buClrTx/>
              <a:buSzTx/>
              <a:buFontTx/>
              <a:buNone/>
              <a:tabLst/>
              <a:defRPr/>
            </a:pPr>
            <a:endParaRPr kumimoji="0" lang="fr-FR" sz="1100" b="0" i="0" u="none" strike="noStrike" kern="1200" cap="none" spc="0" normalizeH="0" baseline="0" noProof="0" dirty="0">
              <a:ln>
                <a:noFill/>
              </a:ln>
              <a:effectLst/>
              <a:uLnTx/>
              <a:uFillTx/>
            </a:endParaRPr>
          </a:p>
          <a:p>
            <a:pPr marL="0" marR="0" lvl="0" indent="0" algn="just" defTabSz="914400" rtl="0" eaLnBrk="1" fontAlgn="auto" latinLnBrk="0" hangingPunct="1">
              <a:lnSpc>
                <a:spcPct val="114000"/>
              </a:lnSpc>
              <a:spcBef>
                <a:spcPts val="0"/>
              </a:spcBef>
              <a:spcAft>
                <a:spcPts val="0"/>
              </a:spcAft>
              <a:buClrTx/>
              <a:buSzTx/>
              <a:buFontTx/>
              <a:buNone/>
              <a:tabLst/>
              <a:defRPr/>
            </a:pPr>
            <a:endParaRPr kumimoji="0" lang="fr-FR" sz="1100" b="0" i="0" u="none" strike="noStrike" kern="1200" cap="none" spc="0" normalizeH="0" baseline="0" noProof="0" dirty="0">
              <a:ln>
                <a:noFill/>
              </a:ln>
              <a:effectLst/>
              <a:uLnTx/>
              <a:uFillTx/>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1100" b="0" i="0" u="none" strike="noStrike" kern="1200" cap="none" spc="0" normalizeH="0" baseline="0" noProof="0" dirty="0">
                <a:ln>
                  <a:noFill/>
                </a:ln>
                <a:effectLst/>
                <a:uLnTx/>
                <a:uFillTx/>
              </a:rPr>
              <a:t>D’après les données nationales, les agent.es d’entretien (67% de femmes) sont très fortement exposé.es aux contraintes posturales et articulaires (91% contre 70% tous secteurs confondus). A cette exposition s’ajoute des horaires variables plus fréquents (49% des salarié.es contre 42% en moyenne) et des horaires atypiques (60% des salarié.es contre 56% en moyenne).</a:t>
            </a:r>
          </a:p>
          <a:p>
            <a:pPr marL="0" marR="0" lvl="0" indent="0" algn="just" defTabSz="914400" rtl="0" eaLnBrk="1" fontAlgn="auto" latinLnBrk="0" hangingPunct="1">
              <a:lnSpc>
                <a:spcPct val="114000"/>
              </a:lnSpc>
              <a:spcBef>
                <a:spcPts val="0"/>
              </a:spcBef>
              <a:spcAft>
                <a:spcPts val="0"/>
              </a:spcAft>
              <a:buClrTx/>
              <a:buSzTx/>
              <a:buFontTx/>
              <a:buNone/>
              <a:tabLst/>
              <a:defRPr/>
            </a:pPr>
            <a:endParaRPr kumimoji="0" lang="fr-FR" sz="1100" b="0" i="0" u="none" strike="noStrike" kern="1200" cap="none" spc="0" normalizeH="0" baseline="0" noProof="0" dirty="0">
              <a:ln>
                <a:noFill/>
              </a:ln>
              <a:effectLst/>
              <a:uLnTx/>
              <a:uFillTx/>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rPr>
              <a:t>Un manque d’autonomie ressenti par plus des 2/3 des salarié.es</a:t>
            </a:r>
          </a:p>
          <a:p>
            <a:pPr marL="0" marR="0" lvl="0" indent="0" algn="just" defTabSz="914400" rtl="0" eaLnBrk="1" fontAlgn="auto" latinLnBrk="0" hangingPunct="1">
              <a:lnSpc>
                <a:spcPct val="114000"/>
              </a:lnSpc>
              <a:spcBef>
                <a:spcPts val="0"/>
              </a:spcBef>
              <a:spcAft>
                <a:spcPts val="0"/>
              </a:spcAft>
              <a:buClrTx/>
              <a:buSzTx/>
              <a:buFontTx/>
              <a:buNone/>
              <a:tabLst/>
              <a:defRPr/>
            </a:pPr>
            <a:endParaRPr kumimoji="0" lang="fr-FR" sz="1100" b="0" i="0" u="none" strike="noStrike" kern="1200" cap="none" spc="0" normalizeH="0" baseline="0" noProof="0" dirty="0">
              <a:ln>
                <a:noFill/>
              </a:ln>
              <a:effectLst/>
              <a:uLnTx/>
              <a:uFillTx/>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1100" b="0" i="0" u="none" strike="noStrike" kern="1200" cap="none" spc="0" normalizeH="0" baseline="0" noProof="0" dirty="0">
                <a:ln>
                  <a:noFill/>
                </a:ln>
                <a:effectLst/>
                <a:uLnTx/>
                <a:uFillTx/>
              </a:rPr>
              <a:t>Les salarié.es des activités administratives et de soutien se distinguent par ailleurs comme faisant partie de celles/ceux qui ressentent le plus un manque d’autonomie dans leur travail (69% des salariés). Le manque de soutien social (soutien des collègues, de la hiérarchie) est également ressenti par 51% des salarié.es.</a:t>
            </a:r>
          </a:p>
          <a:p>
            <a:pPr marL="0" marR="0" lvl="0" indent="0" algn="just" defTabSz="914400" rtl="0" eaLnBrk="1" fontAlgn="auto" latinLnBrk="0" hangingPunct="1">
              <a:lnSpc>
                <a:spcPct val="114000"/>
              </a:lnSpc>
              <a:spcBef>
                <a:spcPts val="0"/>
              </a:spcBef>
              <a:spcAft>
                <a:spcPts val="0"/>
              </a:spcAft>
              <a:buClrTx/>
              <a:buSzTx/>
              <a:buFontTx/>
              <a:buNone/>
              <a:tabLst/>
              <a:defRPr/>
            </a:pPr>
            <a:endParaRPr kumimoji="0" lang="fr-FR" sz="1100" b="0" i="0" u="none" strike="noStrike" kern="1200" cap="none" spc="0" normalizeH="0" baseline="0" noProof="0" dirty="0">
              <a:ln>
                <a:noFill/>
              </a:ln>
              <a:effectLst/>
              <a:uLnTx/>
              <a:uFillTx/>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1200" b="1" i="0" u="none" strike="noStrike" kern="1200" cap="none" spc="0" normalizeH="0" baseline="0" noProof="0" dirty="0">
                <a:ln>
                  <a:noFill/>
                </a:ln>
                <a:effectLst/>
                <a:uLnTx/>
                <a:uFillTx/>
              </a:rPr>
              <a:t>La fréquence des AT diminue dans le secteur entre 2016 et 2019 mais leur gravité reste très élevée en région</a:t>
            </a:r>
          </a:p>
          <a:p>
            <a:pPr marL="0" marR="0" lvl="0" indent="0" algn="just" defTabSz="914400" rtl="0" eaLnBrk="1" fontAlgn="auto" latinLnBrk="0" hangingPunct="1">
              <a:lnSpc>
                <a:spcPct val="114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FF0000"/>
              </a:solidFill>
              <a:effectLst/>
              <a:uLnTx/>
              <a:uFillTx/>
            </a:endParaRPr>
          </a:p>
          <a:p>
            <a:pPr marL="0" marR="0" lvl="0" indent="0" algn="just" defTabSz="914400" rtl="0" eaLnBrk="1" fontAlgn="auto" latinLnBrk="0" hangingPunct="1">
              <a:lnSpc>
                <a:spcPct val="114000"/>
              </a:lnSpc>
              <a:spcBef>
                <a:spcPts val="0"/>
              </a:spcBef>
              <a:spcAft>
                <a:spcPts val="0"/>
              </a:spcAft>
              <a:buClrTx/>
              <a:buSzTx/>
              <a:buFontTx/>
              <a:buNone/>
              <a:tabLst/>
              <a:defRPr/>
            </a:pPr>
            <a:r>
              <a:rPr kumimoji="0" lang="fr-FR" sz="1100" b="0" i="0" u="none" strike="noStrike" kern="1200" cap="none" spc="0" normalizeH="0" baseline="0" noProof="0" dirty="0">
                <a:ln>
                  <a:noFill/>
                </a:ln>
                <a:effectLst/>
                <a:uLnTx/>
                <a:uFillTx/>
              </a:rPr>
              <a:t>En 2019, le secteur des services relatifs aux bâtiments et aménagement paysager dénombre 3 067 accidents du travail (AT) en 1</a:t>
            </a:r>
            <a:r>
              <a:rPr kumimoji="0" lang="fr-FR" sz="1100" b="0" i="0" u="none" strike="noStrike" kern="1200" cap="none" spc="0" normalizeH="0" baseline="30000" noProof="0" dirty="0">
                <a:ln>
                  <a:noFill/>
                </a:ln>
                <a:effectLst/>
                <a:uLnTx/>
                <a:uFillTx/>
              </a:rPr>
              <a:t>ère</a:t>
            </a:r>
            <a:r>
              <a:rPr kumimoji="0" lang="fr-FR" sz="1100" b="0" i="0" u="none" strike="noStrike" kern="1200" cap="none" spc="0" normalizeH="0" baseline="0" noProof="0" dirty="0">
                <a:ln>
                  <a:noFill/>
                </a:ln>
                <a:effectLst/>
                <a:uLnTx/>
                <a:uFillTx/>
              </a:rPr>
              <a:t> indemnisation dans la région. Cela place le secteur dans les 10 secteurs de plus de 10 000 salarié.es où la part des accidents ramenés aux heures de travail est la plus élevée en</a:t>
            </a:r>
          </a:p>
          <a:p>
            <a:pPr marL="0" marR="0" lvl="0" indent="0" algn="just" defTabSz="914400" rtl="0" eaLnBrk="1" fontAlgn="auto" latinLnBrk="0" hangingPunct="1">
              <a:lnSpc>
                <a:spcPct val="114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21626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(2/3)</a:t>
            </a:r>
          </a:p>
        </p:txBody>
      </p:sp>
      <p:sp>
        <p:nvSpPr>
          <p:cNvPr id="2" name="ZoneTexte 1">
            <a:extLst>
              <a:ext uri="{FF2B5EF4-FFF2-40B4-BE49-F238E27FC236}">
                <a16:creationId xmlns:a16="http://schemas.microsoft.com/office/drawing/2014/main" id="{15317E47-4490-E010-6597-214ABCB0E6B2}"/>
              </a:ext>
            </a:extLst>
          </p:cNvPr>
          <p:cNvSpPr txBox="1">
            <a:spLocks/>
          </p:cNvSpPr>
          <p:nvPr/>
        </p:nvSpPr>
        <p:spPr>
          <a:xfrm>
            <a:off x="827584" y="1412776"/>
            <a:ext cx="8064000" cy="5328000"/>
          </a:xfrm>
          <a:prstGeom prst="rect">
            <a:avLst/>
          </a:prstGeom>
          <a:solidFill>
            <a:schemeClr val="bg1">
              <a:lumMod val="85000"/>
            </a:schemeClr>
          </a:solidFill>
        </p:spPr>
        <p:txBody>
          <a:bodyPr wrap="square" numCol="2" spcCol="360000" rtlCol="0">
            <a:spAutoFit/>
          </a:bodyPr>
          <a:lstStyle/>
          <a:p>
            <a:pPr algn="just">
              <a:lnSpc>
                <a:spcPct val="114000"/>
              </a:lnSpc>
            </a:pPr>
            <a:r>
              <a:rPr lang="fr-FR" sz="1100" dirty="0"/>
              <a:t>région (taux de fréquence (TF) = 39,3 contre 23 en moyenne régionale). Ce niveau de fréquence dans le secteur concerne tant les femmes que les hommes, avec toutefois une part plus élevée pour les hommes  (TF= 41,9 et 36,3 pour les femmes). Le taux de fréquence des AT est par ailleurs le 2</a:t>
            </a:r>
            <a:r>
              <a:rPr lang="fr-FR" sz="1100" baseline="30000" dirty="0"/>
              <a:t>ème</a:t>
            </a:r>
            <a:r>
              <a:rPr lang="fr-FR" sz="1100" dirty="0"/>
              <a:t> plus élevé pour les salarié.es du secteur de moins de 20 ans derrière les activités liées à l’emploi (intérim essentiellement). Les taux les plus élevés par tranche d’âge concernent ceux de moins de 40 ans.    </a:t>
            </a:r>
          </a:p>
          <a:p>
            <a:pPr algn="just">
              <a:lnSpc>
                <a:spcPct val="114000"/>
              </a:lnSpc>
            </a:pPr>
            <a:r>
              <a:rPr lang="fr-FR" sz="1100" dirty="0"/>
              <a:t>Le secteur se caractérise également par la part des jours d’arrêt causés par les AT. Il est le 2</a:t>
            </a:r>
            <a:r>
              <a:rPr lang="fr-FR" sz="1100" baseline="30000" dirty="0"/>
              <a:t>ème</a:t>
            </a:r>
            <a:r>
              <a:rPr lang="fr-FR" sz="1100" dirty="0"/>
              <a:t> secteur où cette part est la plus élevée en région en 2019 (TG (taux de gravité) = 3,7 contre 1,7 tous secteurs confondus), avec un niveau plus élevé pour les femmes (TG = 4,2). La part des séquelles physiques permanentes (indice de gravité) engendrées par les AT est également supérieure à la moyenne régionale  (IG = 36,4 contre 16,3) et place le secteur en 3</a:t>
            </a:r>
            <a:r>
              <a:rPr lang="fr-FR" sz="1100" baseline="30000" dirty="0"/>
              <a:t>ème</a:t>
            </a:r>
            <a:r>
              <a:rPr lang="fr-FR" sz="1100" dirty="0"/>
              <a:t> position. Ce sont les hommes qui sont nettement plus concernées (IG = 40,2). La part des séquelles physiques permanentes dans le secteur se distingue de la moyenne dès 20 ans et atteint son sommet parmi les salarié.es de 50-59 ans (58,8).  </a:t>
            </a:r>
          </a:p>
          <a:p>
            <a:pPr algn="just">
              <a:lnSpc>
                <a:spcPct val="114000"/>
              </a:lnSpc>
            </a:pPr>
            <a:r>
              <a:rPr lang="fr-FR" sz="1100" dirty="0"/>
              <a:t>Par rapport à l’année 2016, le taux de fréquence des AT s’améliore dans le secteur (-1,2 point), notamment pour les 20-29 ans (-7,8). A contrario, la part des séquelles physiques permanentes s’accroît de 1,8 point. Les salariés.es de 40 à 59 ans sont les plus concernés. </a:t>
            </a:r>
          </a:p>
          <a:p>
            <a:pPr algn="just">
              <a:lnSpc>
                <a:spcPct val="114000"/>
              </a:lnSpc>
            </a:pPr>
            <a:endParaRPr lang="fr-FR" sz="1100" dirty="0">
              <a:solidFill>
                <a:srgbClr val="FF0000"/>
              </a:solidFill>
            </a:endParaRPr>
          </a:p>
          <a:p>
            <a:pPr algn="just">
              <a:lnSpc>
                <a:spcPct val="114000"/>
              </a:lnSpc>
            </a:pPr>
            <a:endParaRPr lang="fr-FR" sz="1200" b="1" dirty="0">
              <a:solidFill>
                <a:srgbClr val="FF0000"/>
              </a:solidFill>
            </a:endParaRPr>
          </a:p>
          <a:p>
            <a:pPr algn="just">
              <a:lnSpc>
                <a:spcPct val="114000"/>
              </a:lnSpc>
            </a:pPr>
            <a:r>
              <a:rPr lang="fr-FR" sz="1200" b="1" dirty="0"/>
              <a:t>Poursuite de la dégradation de la situation des maladies professionnelles</a:t>
            </a:r>
          </a:p>
          <a:p>
            <a:pPr algn="just">
              <a:lnSpc>
                <a:spcPct val="114000"/>
              </a:lnSpc>
            </a:pPr>
            <a:endParaRPr lang="fr-FR" sz="1100" dirty="0">
              <a:solidFill>
                <a:srgbClr val="FF0000"/>
              </a:solidFill>
            </a:endParaRPr>
          </a:p>
          <a:p>
            <a:pPr algn="just">
              <a:lnSpc>
                <a:spcPct val="114000"/>
              </a:lnSpc>
            </a:pPr>
            <a:r>
              <a:rPr lang="fr-FR" sz="1100" dirty="0"/>
              <a:t>En 2019, 194 maladies professionnelles (MP) en 1</a:t>
            </a:r>
            <a:r>
              <a:rPr lang="fr-FR" sz="1100" baseline="30000" dirty="0"/>
              <a:t>ère</a:t>
            </a:r>
            <a:r>
              <a:rPr lang="fr-FR" sz="1100" dirty="0"/>
              <a:t> indemnisation sont imputables au secteur des services aux bâtiments et aménagement paysager. Cela place le secteur parmi les 10 secteurs comptant le plus de maladies professionnelles en région. Les salarié.es de 40 à 59 ans sont surreprésenté.es. Ils concentrent 79% de ces MP alors qu’ils sont 52% parmi les salarié.es. </a:t>
            </a:r>
          </a:p>
          <a:p>
            <a:pPr algn="just">
              <a:lnSpc>
                <a:spcPct val="114000"/>
              </a:lnSpc>
            </a:pPr>
            <a:r>
              <a:rPr lang="fr-FR" sz="1100" dirty="0"/>
              <a:t>Contrairement aux AT, la situation des MP se dégrade dans le secteur. Leur nombre est en augmentation de 17% par rapport à 2016, après une augmentation de 31% entre 2012 et 2016. Le nombre de jours d’arrêts occasionnés par les AT croît de 42% entre 2016 et 2019. Toutes les tranches d’âge sont concernées. </a:t>
            </a:r>
          </a:p>
          <a:p>
            <a:pPr algn="just">
              <a:lnSpc>
                <a:spcPct val="114000"/>
              </a:lnSpc>
            </a:pPr>
            <a:endParaRPr lang="fr-FR" sz="1100" dirty="0">
              <a:solidFill>
                <a:srgbClr val="FF0000"/>
              </a:solidFill>
            </a:endParaRPr>
          </a:p>
          <a:p>
            <a:pPr algn="just">
              <a:lnSpc>
                <a:spcPct val="114000"/>
              </a:lnSpc>
            </a:pPr>
            <a:r>
              <a:rPr lang="fr-FR" sz="1200" b="1" dirty="0"/>
              <a:t>Un secteur d’où proviennent le plus d’inscriptions à France Travail suite à une inaptitude</a:t>
            </a:r>
          </a:p>
          <a:p>
            <a:pPr algn="just">
              <a:lnSpc>
                <a:spcPct val="114000"/>
              </a:lnSpc>
            </a:pPr>
            <a:endParaRPr lang="fr-FR" sz="1100" dirty="0">
              <a:solidFill>
                <a:srgbClr val="FF0000"/>
              </a:solidFill>
            </a:endParaRPr>
          </a:p>
          <a:p>
            <a:pPr algn="just">
              <a:lnSpc>
                <a:spcPct val="114000"/>
              </a:lnSpc>
            </a:pPr>
            <a:r>
              <a:rPr lang="fr-FR" sz="1100" dirty="0"/>
              <a:t>Même s’il est difficile de savoir la part qui est d’origine professionnelle et qu’il faut donc en relativiser la portée, les inaptitudes au poste prononcées par les médecins du travail peuvent donner un indice de l’état des conditions de travail dans un secteur d’activité par leur volume et leur tendance sur longue période.</a:t>
            </a:r>
          </a:p>
        </p:txBody>
      </p:sp>
    </p:spTree>
    <p:extLst>
      <p:ext uri="{BB962C8B-B14F-4D97-AF65-F5344CB8AC3E}">
        <p14:creationId xmlns:p14="http://schemas.microsoft.com/office/powerpoint/2010/main" val="282406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(3/3)</a:t>
            </a:r>
          </a:p>
        </p:txBody>
      </p:sp>
      <p:sp>
        <p:nvSpPr>
          <p:cNvPr id="2" name="ZoneTexte 1">
            <a:extLst>
              <a:ext uri="{FF2B5EF4-FFF2-40B4-BE49-F238E27FC236}">
                <a16:creationId xmlns:a16="http://schemas.microsoft.com/office/drawing/2014/main" id="{EBA81E00-A195-1603-A833-1B976556B76C}"/>
              </a:ext>
            </a:extLst>
          </p:cNvPr>
          <p:cNvSpPr txBox="1">
            <a:spLocks noChangeAspect="1"/>
          </p:cNvSpPr>
          <p:nvPr/>
        </p:nvSpPr>
        <p:spPr>
          <a:xfrm>
            <a:off x="827584" y="1517230"/>
            <a:ext cx="8064000" cy="5292411"/>
          </a:xfrm>
          <a:prstGeom prst="rect">
            <a:avLst/>
          </a:prstGeom>
          <a:solidFill>
            <a:schemeClr val="bg1">
              <a:lumMod val="85000"/>
            </a:schemeClr>
          </a:solidFill>
        </p:spPr>
        <p:txBody>
          <a:bodyPr wrap="square" numCol="2" spcCol="360000" rtlCol="0">
            <a:spAutoFit/>
          </a:bodyPr>
          <a:lstStyle/>
          <a:p>
            <a:pPr algn="just">
              <a:lnSpc>
                <a:spcPct val="114000"/>
              </a:lnSpc>
            </a:pPr>
            <a:r>
              <a:rPr lang="fr-FR" sz="1100" dirty="0"/>
              <a:t>Elles sont abordées ici au travers des inscriptions à France Travail suite à licenciement pour ce motif généré par un secteur d’activité. Celles-ci sont au nombre de 624 en 2021 et concernent à hauteur de 70% des femmes. Elles sont en léger recul de 1% par rapport à 2019, dans un contexte de ralentissement de l’activité du fait de la crise sanitaire. </a:t>
            </a:r>
          </a:p>
          <a:p>
            <a:pPr algn="just">
              <a:lnSpc>
                <a:spcPct val="114000"/>
              </a:lnSpc>
            </a:pPr>
            <a:r>
              <a:rPr lang="fr-FR" sz="1100" dirty="0"/>
              <a:t>Le fait de rapporter les personnes inscrites à France Travail suite à licenciement pour inaptitude dans l'année au nombre d'actifs en emploi au 1er janvier est une façon d'estimer les secteurs où le risque d'inaptitude est le plus fréquent. Le secteur des services relatifs aux bâtiments et aménagement paysager est très nettement celui où ce taux est le plus élevé en région en 2019 (14,8 pour mille contre 4,4 tous secteurs confondus). Ce constat est valable tant pour les hommes (8,6 pour mille) que pour les femmes (20,1 pour mille). L’écart à la moyenne se réalise dès l'âge de 20 ans (4,8 dans le secteur contre 2,5 tous secteurs confondus) et s’accroît avec le vieillissement des salarié.es jusqu’à atteindre 23,7 pour les salarié.es de 50 à 59 ans (contre 5,9 tous secteurs confondus).</a:t>
            </a:r>
          </a:p>
          <a:p>
            <a:pPr algn="just">
              <a:lnSpc>
                <a:spcPct val="114000"/>
              </a:lnSpc>
            </a:pPr>
            <a:r>
              <a:rPr lang="fr-FR" sz="1100" dirty="0"/>
              <a:t>De plus, entre 2019 et 2021, le taux d’inaptitude a augmenté de 1,2 point. Les femmes sont les plus concernées (+2,3 points), surtout entre 40 et 59 ans. </a:t>
            </a:r>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p:txBody>
      </p:sp>
    </p:spTree>
    <p:extLst>
      <p:ext uri="{BB962C8B-B14F-4D97-AF65-F5344CB8AC3E}">
        <p14:creationId xmlns:p14="http://schemas.microsoft.com/office/powerpoint/2010/main" val="428479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p:txBody>
          <a:bodyPr/>
          <a:lstStyle/>
          <a:p>
            <a:pPr>
              <a:defRPr/>
            </a:pPr>
            <a:endParaRPr lang="fr-FR"/>
          </a:p>
        </p:txBody>
      </p:sp>
      <p:sp>
        <p:nvSpPr>
          <p:cNvPr id="4" name="Titre 1">
            <a:extLst>
              <a:ext uri="{FF2B5EF4-FFF2-40B4-BE49-F238E27FC236}">
                <a16:creationId xmlns:a16="http://schemas.microsoft.com/office/drawing/2014/main" id="{2789A2E8-5D6B-F23B-2269-486F9576CDA9}"/>
              </a:ext>
            </a:extLst>
          </p:cNvPr>
          <p:cNvSpPr txBox="1">
            <a:spLocks/>
          </p:cNvSpPr>
          <p:nvPr/>
        </p:nvSpPr>
        <p:spPr bwMode="auto">
          <a:xfrm>
            <a:off x="1585005" y="773038"/>
            <a:ext cx="7544187" cy="774625"/>
          </a:xfrm>
          <a:prstGeom prst="rect">
            <a:avLst/>
          </a:prstGeom>
        </p:spPr>
        <p:txBody>
          <a:bodyPr vert="horz" lIns="91440" tIns="45720" rIns="91440" bIns="45720" rtlCol="0" anchor="t">
            <a:normAutofit/>
          </a:bodyPr>
          <a:lstStyle>
            <a:lvl1pPr algn="ctr" defTabSz="914400">
              <a:spcBef>
                <a:spcPts val="0"/>
              </a:spcBef>
              <a:buNone/>
              <a:defRPr sz="4000" b="1" cap="all">
                <a:solidFill>
                  <a:srgbClr val="006F6E"/>
                </a:solidFill>
                <a:latin typeface="+mj-lt"/>
                <a:ea typeface="+mj-ea"/>
                <a:cs typeface="+mj-cs"/>
              </a:defRPr>
            </a:lvl1pPr>
          </a:lstStyle>
          <a:p>
            <a:pPr algn="l"/>
            <a:r>
              <a:rPr lang="fr-FR" sz="2800"/>
              <a:t>SOMMAIRE</a:t>
            </a:r>
            <a:endParaRPr lang="fr-FR" sz="2800" dirty="0"/>
          </a:p>
        </p:txBody>
      </p:sp>
      <p:graphicFrame>
        <p:nvGraphicFramePr>
          <p:cNvPr id="5" name="Espace réservé du contenu 5">
            <a:extLst>
              <a:ext uri="{FF2B5EF4-FFF2-40B4-BE49-F238E27FC236}">
                <a16:creationId xmlns:a16="http://schemas.microsoft.com/office/drawing/2014/main" id="{D9C91429-403C-4DFB-D2B7-3FBBBFD9AA6E}"/>
              </a:ext>
            </a:extLst>
          </p:cNvPr>
          <p:cNvGraphicFramePr>
            <a:graphicFrameLocks/>
          </p:cNvGraphicFramePr>
          <p:nvPr>
            <p:extLst>
              <p:ext uri="{D42A27DB-BD31-4B8C-83A1-F6EECF244321}">
                <p14:modId xmlns:p14="http://schemas.microsoft.com/office/powerpoint/2010/main" val="1206885561"/>
              </p:ext>
            </p:extLst>
          </p:nvPr>
        </p:nvGraphicFramePr>
        <p:xfrm>
          <a:off x="817656" y="16288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F65389C2-13E0-0E45-725C-F9E8AC38D696}"/>
              </a:ext>
            </a:extLst>
          </p:cNvPr>
          <p:cNvSpPr txBox="1"/>
          <p:nvPr/>
        </p:nvSpPr>
        <p:spPr>
          <a:xfrm>
            <a:off x="827584" y="6209500"/>
            <a:ext cx="7689306" cy="461665"/>
          </a:xfrm>
          <a:prstGeom prst="rect">
            <a:avLst/>
          </a:prstGeom>
          <a:solidFill>
            <a:schemeClr val="accent3">
              <a:lumMod val="20000"/>
              <a:lumOff val="80000"/>
            </a:schemeClr>
          </a:solidFill>
        </p:spPr>
        <p:txBody>
          <a:bodyPr wrap="square" rtlCol="0">
            <a:spAutoFit/>
          </a:bodyPr>
          <a:lstStyle/>
          <a:p>
            <a:pPr algn="just"/>
            <a:r>
              <a:rPr lang="fr-FR" sz="1200" dirty="0"/>
              <a:t>ATTENTION. Les données sur l'exposition aux risques professionnels portent sur un secteur agrégé à un niveau supérieur comprenant également les secteurs d’autres services aux entreprises comptant au total </a:t>
            </a:r>
            <a:r>
              <a:rPr lang="fr-FR" sz="1200" b="1" dirty="0"/>
              <a:t>170 729</a:t>
            </a:r>
            <a:r>
              <a:rPr lang="fr-FR" sz="1200" dirty="0"/>
              <a:t> salarié.es.</a:t>
            </a:r>
          </a:p>
        </p:txBody>
      </p:sp>
      <p:sp>
        <p:nvSpPr>
          <p:cNvPr id="11" name="ZoneTexte 10">
            <a:extLst>
              <a:ext uri="{FF2B5EF4-FFF2-40B4-BE49-F238E27FC236}">
                <a16:creationId xmlns:a16="http://schemas.microsoft.com/office/drawing/2014/main" id="{07FAFA63-4E72-35D5-8E08-26DDB3ADB8BF}"/>
              </a:ext>
            </a:extLst>
          </p:cNvPr>
          <p:cNvSpPr txBox="1"/>
          <p:nvPr/>
        </p:nvSpPr>
        <p:spPr>
          <a:xfrm>
            <a:off x="1979712" y="-65495"/>
            <a:ext cx="706754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a:ea typeface="+mn-ea"/>
                <a:cs typeface="+mn-cs"/>
              </a:rPr>
              <a:t>SERVICES RELATIFS AUX BATIMENTS ET AMÉNAGEMENT PAYSAGER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6" name="Objet 5">
            <a:extLst>
              <a:ext uri="{FF2B5EF4-FFF2-40B4-BE49-F238E27FC236}">
                <a16:creationId xmlns:a16="http://schemas.microsoft.com/office/drawing/2014/main" id="{E7E9BF56-253F-2846-C438-DA1166A6CC65}"/>
              </a:ext>
            </a:extLst>
          </p:cNvPr>
          <p:cNvGraphicFramePr>
            <a:graphicFrameLocks noChangeAspect="1"/>
          </p:cNvGraphicFramePr>
          <p:nvPr>
            <p:extLst>
              <p:ext uri="{D42A27DB-BD31-4B8C-83A1-F6EECF244321}">
                <p14:modId xmlns:p14="http://schemas.microsoft.com/office/powerpoint/2010/main" val="3150317458"/>
              </p:ext>
            </p:extLst>
          </p:nvPr>
        </p:nvGraphicFramePr>
        <p:xfrm>
          <a:off x="1900238" y="3324225"/>
          <a:ext cx="5343525" cy="209550"/>
        </p:xfrm>
        <a:graphic>
          <a:graphicData uri="http://schemas.openxmlformats.org/presentationml/2006/ole">
            <mc:AlternateContent xmlns:mc="http://schemas.openxmlformats.org/markup-compatibility/2006">
              <mc:Choice xmlns:v="urn:schemas-microsoft-com:vml" Requires="v">
                <p:oleObj name="Worksheet" r:id="rId2" imgW="5343393" imgH="209578" progId="Excel.Sheet.12">
                  <p:embed/>
                </p:oleObj>
              </mc:Choice>
              <mc:Fallback>
                <p:oleObj name="Worksheet" r:id="rId2" imgW="5343393" imgH="209578" progId="Excel.Sheet.12">
                  <p:embed/>
                  <p:pic>
                    <p:nvPicPr>
                      <p:cNvPr id="0" name=""/>
                      <p:cNvPicPr/>
                      <p:nvPr/>
                    </p:nvPicPr>
                    <p:blipFill>
                      <a:blip r:embed="rId3"/>
                      <a:stretch>
                        <a:fillRect/>
                      </a:stretch>
                    </p:blipFill>
                    <p:spPr>
                      <a:xfrm>
                        <a:off x="1900238" y="3324225"/>
                        <a:ext cx="5343525" cy="209550"/>
                      </a:xfrm>
                      <a:prstGeom prst="rect">
                        <a:avLst/>
                      </a:prstGeom>
                    </p:spPr>
                  </p:pic>
                </p:oleObj>
              </mc:Fallback>
            </mc:AlternateContent>
          </a:graphicData>
        </a:graphic>
      </p:graphicFrame>
      <p:sp>
        <p:nvSpPr>
          <p:cNvPr id="9" name="ZoneTexte 8">
            <a:extLst>
              <a:ext uri="{FF2B5EF4-FFF2-40B4-BE49-F238E27FC236}">
                <a16:creationId xmlns:a16="http://schemas.microsoft.com/office/drawing/2014/main" id="{2869AB1D-8FD3-722C-95D0-64167A101DA9}"/>
              </a:ext>
            </a:extLst>
          </p:cNvPr>
          <p:cNvSpPr txBox="1"/>
          <p:nvPr/>
        </p:nvSpPr>
        <p:spPr bwMode="auto">
          <a:xfrm>
            <a:off x="827584" y="6150470"/>
            <a:ext cx="7689306" cy="276999"/>
          </a:xfrm>
          <a:prstGeom prst="rect">
            <a:avLst/>
          </a:prstGeom>
          <a:solidFill>
            <a:schemeClr val="accent3">
              <a:lumMod val="20000"/>
              <a:lumOff val="80000"/>
            </a:schemeClr>
          </a:solidFill>
        </p:spPr>
        <p:txBody>
          <a:bodyPr wrap="square" rtlCol="0">
            <a:spAutoFit/>
          </a:bodyPr>
          <a:lstStyle/>
          <a:p>
            <a:pPr algn="just"/>
            <a:r>
              <a:rPr lang="fr-FR" sz="1200" dirty="0"/>
              <a:t>Sources : INSEE RP 2020, DARES DSN SISMMO 2021, POLE EMPLOI 2021</a:t>
            </a:r>
          </a:p>
        </p:txBody>
      </p:sp>
      <p:sp>
        <p:nvSpPr>
          <p:cNvPr id="4" name="ZoneTexte 3">
            <a:extLst>
              <a:ext uri="{FF2B5EF4-FFF2-40B4-BE49-F238E27FC236}">
                <a16:creationId xmlns:a16="http://schemas.microsoft.com/office/drawing/2014/main" id="{41B7DB26-5C13-E455-CFD3-3854B8A4E462}"/>
              </a:ext>
            </a:extLst>
          </p:cNvPr>
          <p:cNvSpPr txBox="1"/>
          <p:nvPr/>
        </p:nvSpPr>
        <p:spPr bwMode="auto">
          <a:xfrm>
            <a:off x="1979712" y="-65495"/>
            <a:ext cx="706754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a:ea typeface="+mn-ea"/>
                <a:cs typeface="+mn-cs"/>
              </a:rPr>
              <a:t>SERVICES RELATIFS AUX BATIMENTS ET AMÉNAGEMENT PAYSAGER</a:t>
            </a:r>
          </a:p>
        </p:txBody>
      </p:sp>
      <p:graphicFrame>
        <p:nvGraphicFramePr>
          <p:cNvPr id="7" name="Objet 6">
            <a:extLst>
              <a:ext uri="{FF2B5EF4-FFF2-40B4-BE49-F238E27FC236}">
                <a16:creationId xmlns:a16="http://schemas.microsoft.com/office/drawing/2014/main" id="{7B8FE324-BEA9-E08A-1679-10E21D653BAA}"/>
              </a:ext>
            </a:extLst>
          </p:cNvPr>
          <p:cNvGraphicFramePr>
            <a:graphicFrameLocks noChangeAspect="1"/>
          </p:cNvGraphicFramePr>
          <p:nvPr>
            <p:extLst>
              <p:ext uri="{D42A27DB-BD31-4B8C-83A1-F6EECF244321}">
                <p14:modId xmlns:p14="http://schemas.microsoft.com/office/powerpoint/2010/main" val="3468625872"/>
              </p:ext>
            </p:extLst>
          </p:nvPr>
        </p:nvGraphicFramePr>
        <p:xfrm>
          <a:off x="1900237" y="1669331"/>
          <a:ext cx="5343525" cy="1152525"/>
        </p:xfrm>
        <a:graphic>
          <a:graphicData uri="http://schemas.openxmlformats.org/presentationml/2006/ole">
            <mc:AlternateContent xmlns:mc="http://schemas.openxmlformats.org/markup-compatibility/2006">
              <mc:Choice xmlns:v="urn:schemas-microsoft-com:vml" Requires="v">
                <p:oleObj name="Worksheet" r:id="rId4" imgW="5343582" imgH="1152389" progId="Excel.Sheet.12">
                  <p:embed/>
                </p:oleObj>
              </mc:Choice>
              <mc:Fallback>
                <p:oleObj name="Worksheet" r:id="rId4" imgW="5343582" imgH="1152389" progId="Excel.Sheet.12">
                  <p:embed/>
                  <p:pic>
                    <p:nvPicPr>
                      <p:cNvPr id="0" name=""/>
                      <p:cNvPicPr/>
                      <p:nvPr/>
                    </p:nvPicPr>
                    <p:blipFill>
                      <a:blip r:embed="rId5"/>
                      <a:stretch>
                        <a:fillRect/>
                      </a:stretch>
                    </p:blipFill>
                    <p:spPr>
                      <a:xfrm>
                        <a:off x="1900237" y="1669331"/>
                        <a:ext cx="5343525" cy="1152525"/>
                      </a:xfrm>
                      <a:prstGeom prst="rect">
                        <a:avLst/>
                      </a:prstGeom>
                    </p:spPr>
                  </p:pic>
                </p:oleObj>
              </mc:Fallback>
            </mc:AlternateContent>
          </a:graphicData>
        </a:graphic>
      </p:graphicFrame>
      <p:pic>
        <p:nvPicPr>
          <p:cNvPr id="10" name="Image 9">
            <a:extLst>
              <a:ext uri="{FF2B5EF4-FFF2-40B4-BE49-F238E27FC236}">
                <a16:creationId xmlns:a16="http://schemas.microsoft.com/office/drawing/2014/main" id="{96981E5F-0724-26DD-8517-E7373CBC270F}"/>
              </a:ext>
            </a:extLst>
          </p:cNvPr>
          <p:cNvPicPr>
            <a:picLocks noChangeAspect="1"/>
          </p:cNvPicPr>
          <p:nvPr/>
        </p:nvPicPr>
        <p:blipFill>
          <a:blip r:embed="rId6"/>
          <a:stretch>
            <a:fillRect/>
          </a:stretch>
        </p:blipFill>
        <p:spPr>
          <a:xfrm>
            <a:off x="1187624" y="3584822"/>
            <a:ext cx="7620000" cy="2514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ZoneTexte 1">
            <a:extLst>
              <a:ext uri="{FF2B5EF4-FFF2-40B4-BE49-F238E27FC236}">
                <a16:creationId xmlns:a16="http://schemas.microsoft.com/office/drawing/2014/main" id="{0CAAC84A-FFC3-B089-EB4F-1C92C72D95E4}"/>
              </a:ext>
            </a:extLst>
          </p:cNvPr>
          <p:cNvSpPr txBox="1"/>
          <p:nvPr/>
        </p:nvSpPr>
        <p:spPr>
          <a:xfrm>
            <a:off x="2699792" y="230621"/>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3" name="Picture 6">
            <a:extLst>
              <a:ext uri="{FF2B5EF4-FFF2-40B4-BE49-F238E27FC236}">
                <a16:creationId xmlns:a16="http://schemas.microsoft.com/office/drawing/2014/main" id="{1EF0D6FC-004D-C923-7228-21E4E439C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08875"/>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76183EE8-9A29-9E20-F2A3-E97A3555FE17}"/>
              </a:ext>
            </a:extLst>
          </p:cNvPr>
          <p:cNvSpPr txBox="1"/>
          <p:nvPr/>
        </p:nvSpPr>
        <p:spPr>
          <a:xfrm>
            <a:off x="1763688" y="1916832"/>
            <a:ext cx="4104456"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familles de risques</a:t>
            </a:r>
          </a:p>
        </p:txBody>
      </p:sp>
      <p:pic>
        <p:nvPicPr>
          <p:cNvPr id="6" name="Image 5">
            <a:extLst>
              <a:ext uri="{FF2B5EF4-FFF2-40B4-BE49-F238E27FC236}">
                <a16:creationId xmlns:a16="http://schemas.microsoft.com/office/drawing/2014/main" id="{3F42FEE2-ABDB-4A05-A136-60E5739D9B29}"/>
              </a:ext>
            </a:extLst>
          </p:cNvPr>
          <p:cNvPicPr>
            <a:picLocks noChangeAspect="1"/>
          </p:cNvPicPr>
          <p:nvPr/>
        </p:nvPicPr>
        <p:blipFill>
          <a:blip r:embed="rId3"/>
          <a:stretch>
            <a:fillRect/>
          </a:stretch>
        </p:blipFill>
        <p:spPr>
          <a:xfrm>
            <a:off x="1899666" y="2520476"/>
            <a:ext cx="5344668" cy="29535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F572225-124E-395A-E455-947483556258}"/>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384E3FFE-D2B5-3074-9944-ACC8CCFC7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a:extLst>
              <a:ext uri="{FF2B5EF4-FFF2-40B4-BE49-F238E27FC236}">
                <a16:creationId xmlns:a16="http://schemas.microsoft.com/office/drawing/2014/main" id="{91A158A5-20C5-3F80-1B18-5778B7C8C93B}"/>
              </a:ext>
            </a:extLst>
          </p:cNvPr>
          <p:cNvSpPr txBox="1"/>
          <p:nvPr/>
        </p:nvSpPr>
        <p:spPr>
          <a:xfrm>
            <a:off x="730908" y="1473342"/>
            <a:ext cx="79208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principaux risques du secteur</a:t>
            </a:r>
          </a:p>
        </p:txBody>
      </p:sp>
      <p:pic>
        <p:nvPicPr>
          <p:cNvPr id="9" name="Picture 7">
            <a:extLst>
              <a:ext uri="{FF2B5EF4-FFF2-40B4-BE49-F238E27FC236}">
                <a16:creationId xmlns:a16="http://schemas.microsoft.com/office/drawing/2014/main" id="{A6CC029C-5BE1-EA7A-AFC1-791E76443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53" y="6650575"/>
            <a:ext cx="34385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a:extLst>
              <a:ext uri="{FF2B5EF4-FFF2-40B4-BE49-F238E27FC236}">
                <a16:creationId xmlns:a16="http://schemas.microsoft.com/office/drawing/2014/main" id="{7EF880AF-080B-A534-131E-062490654B26}"/>
              </a:ext>
            </a:extLst>
          </p:cNvPr>
          <p:cNvPicPr>
            <a:picLocks noChangeAspect="1"/>
          </p:cNvPicPr>
          <p:nvPr/>
        </p:nvPicPr>
        <p:blipFill>
          <a:blip r:embed="rId5"/>
          <a:stretch>
            <a:fillRect/>
          </a:stretch>
        </p:blipFill>
        <p:spPr>
          <a:xfrm>
            <a:off x="829532" y="1750341"/>
            <a:ext cx="7723632" cy="4794504"/>
          </a:xfrm>
          <a:prstGeom prst="rect">
            <a:avLst/>
          </a:prstGeom>
        </p:spPr>
      </p:pic>
      <p:graphicFrame>
        <p:nvGraphicFramePr>
          <p:cNvPr id="2" name="Objet 1">
            <a:extLst>
              <a:ext uri="{FF2B5EF4-FFF2-40B4-BE49-F238E27FC236}">
                <a16:creationId xmlns:a16="http://schemas.microsoft.com/office/drawing/2014/main" id="{DFA6076A-2403-E52E-0D45-DF601CD3A8D2}"/>
              </a:ext>
            </a:extLst>
          </p:cNvPr>
          <p:cNvGraphicFramePr>
            <a:graphicFrameLocks noChangeAspect="1"/>
          </p:cNvGraphicFramePr>
          <p:nvPr>
            <p:extLst>
              <p:ext uri="{D42A27DB-BD31-4B8C-83A1-F6EECF244321}">
                <p14:modId xmlns:p14="http://schemas.microsoft.com/office/powerpoint/2010/main" val="256082981"/>
              </p:ext>
            </p:extLst>
          </p:nvPr>
        </p:nvGraphicFramePr>
        <p:xfrm>
          <a:off x="5940152" y="6664068"/>
          <a:ext cx="2517775" cy="173038"/>
        </p:xfrm>
        <a:graphic>
          <a:graphicData uri="http://schemas.openxmlformats.org/presentationml/2006/ole">
            <mc:AlternateContent xmlns:mc="http://schemas.openxmlformats.org/markup-compatibility/2006">
              <mc:Choice xmlns:v="urn:schemas-microsoft-com:vml" Requires="v">
                <p:oleObj name="Feuille de calcul" r:id="rId6" imgW="3057403" imgH="209654" progId="Excel.Sheet.12">
                  <p:embed/>
                </p:oleObj>
              </mc:Choice>
              <mc:Fallback>
                <p:oleObj name="Feuille de calcul" r:id="rId6" imgW="3057403" imgH="209654" progId="Excel.Sheet.12">
                  <p:embed/>
                  <p:pic>
                    <p:nvPicPr>
                      <p:cNvPr id="4" name="Objet 3">
                        <a:extLst>
                          <a:ext uri="{FF2B5EF4-FFF2-40B4-BE49-F238E27FC236}">
                            <a16:creationId xmlns:a16="http://schemas.microsoft.com/office/drawing/2014/main" id="{01BDED83-B87F-4348-52EB-5A23F8B0FF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6664068"/>
                        <a:ext cx="25177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42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E935C57-4BD1-E459-81C4-9CDCCC221CF4}"/>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5E3E7B05-5C6C-466A-2C5C-8962B6383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4C0A2D64-117D-2866-E9C0-85B4439BAB63}"/>
              </a:ext>
            </a:extLst>
          </p:cNvPr>
          <p:cNvSpPr txBox="1"/>
          <p:nvPr/>
        </p:nvSpPr>
        <p:spPr>
          <a:xfrm>
            <a:off x="1475656" y="1916831"/>
            <a:ext cx="61206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Les écarts significatifs d’exposition aux risques</a:t>
            </a:r>
          </a:p>
        </p:txBody>
      </p:sp>
      <p:pic>
        <p:nvPicPr>
          <p:cNvPr id="3" name="Image 2">
            <a:extLst>
              <a:ext uri="{FF2B5EF4-FFF2-40B4-BE49-F238E27FC236}">
                <a16:creationId xmlns:a16="http://schemas.microsoft.com/office/drawing/2014/main" id="{31EE8727-5483-10D8-9A27-C34BE8F12B6B}"/>
              </a:ext>
            </a:extLst>
          </p:cNvPr>
          <p:cNvPicPr>
            <a:picLocks noChangeAspect="1"/>
          </p:cNvPicPr>
          <p:nvPr/>
        </p:nvPicPr>
        <p:blipFill>
          <a:blip r:embed="rId3"/>
          <a:stretch>
            <a:fillRect/>
          </a:stretch>
        </p:blipFill>
        <p:spPr>
          <a:xfrm>
            <a:off x="1738122" y="2661912"/>
            <a:ext cx="5667756" cy="1781556"/>
          </a:xfrm>
          <a:prstGeom prst="rect">
            <a:avLst/>
          </a:prstGeom>
        </p:spPr>
      </p:pic>
    </p:spTree>
    <p:extLst>
      <p:ext uri="{BB962C8B-B14F-4D97-AF65-F5344CB8AC3E}">
        <p14:creationId xmlns:p14="http://schemas.microsoft.com/office/powerpoint/2010/main" val="6346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573F20FB-E834-C5EA-5B75-5457F1C63F47}"/>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15" name="ZoneTexte 14">
            <a:extLst>
              <a:ext uri="{FF2B5EF4-FFF2-40B4-BE49-F238E27FC236}">
                <a16:creationId xmlns:a16="http://schemas.microsoft.com/office/drawing/2014/main" id="{63B0E02F-A7FF-C6A0-C083-1119A41C158E}"/>
              </a:ext>
            </a:extLst>
          </p:cNvPr>
          <p:cNvSpPr txBox="1"/>
          <p:nvPr/>
        </p:nvSpPr>
        <p:spPr>
          <a:xfrm>
            <a:off x="745287" y="1460137"/>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Les données générales</a:t>
            </a:r>
          </a:p>
        </p:txBody>
      </p:sp>
      <p:sp>
        <p:nvSpPr>
          <p:cNvPr id="16" name="ZoneTexte 15">
            <a:extLst>
              <a:ext uri="{FF2B5EF4-FFF2-40B4-BE49-F238E27FC236}">
                <a16:creationId xmlns:a16="http://schemas.microsoft.com/office/drawing/2014/main" id="{C66C78DA-5719-2BDA-F91A-47E12347EE7B}"/>
              </a:ext>
            </a:extLst>
          </p:cNvPr>
          <p:cNvSpPr txBox="1"/>
          <p:nvPr/>
        </p:nvSpPr>
        <p:spPr>
          <a:xfrm>
            <a:off x="745287" y="4514924"/>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Evolution entre 2016 et 2019</a:t>
            </a:r>
          </a:p>
        </p:txBody>
      </p:sp>
      <p:sp>
        <p:nvSpPr>
          <p:cNvPr id="19" name="ZoneTexte 18">
            <a:extLst>
              <a:ext uri="{FF2B5EF4-FFF2-40B4-BE49-F238E27FC236}">
                <a16:creationId xmlns:a16="http://schemas.microsoft.com/office/drawing/2014/main" id="{7081BAB4-91C9-3004-3FEF-4DCBD1416717}"/>
              </a:ext>
            </a:extLst>
          </p:cNvPr>
          <p:cNvSpPr txBox="1"/>
          <p:nvPr/>
        </p:nvSpPr>
        <p:spPr>
          <a:xfrm>
            <a:off x="6732240" y="4653424"/>
            <a:ext cx="2411760" cy="2015936"/>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20" name="Objet 19">
            <a:extLst>
              <a:ext uri="{FF2B5EF4-FFF2-40B4-BE49-F238E27FC236}">
                <a16:creationId xmlns:a16="http://schemas.microsoft.com/office/drawing/2014/main" id="{3FDC132C-DBF6-524B-08D9-0ED167B14BC1}"/>
              </a:ext>
            </a:extLst>
          </p:cNvPr>
          <p:cNvGraphicFramePr>
            <a:graphicFrameLocks noChangeAspect="1"/>
          </p:cNvGraphicFramePr>
          <p:nvPr>
            <p:extLst>
              <p:ext uri="{D42A27DB-BD31-4B8C-83A1-F6EECF244321}">
                <p14:modId xmlns:p14="http://schemas.microsoft.com/office/powerpoint/2010/main" val="4190523000"/>
              </p:ext>
            </p:extLst>
          </p:nvPr>
        </p:nvGraphicFramePr>
        <p:xfrm>
          <a:off x="4183062" y="6582841"/>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6" name="Objet 5"/>
                      <p:cNvPicPr>
                        <a:picLocks noChangeAspect="1" noChangeArrowheads="1"/>
                      </p:cNvPicPr>
                      <p:nvPr/>
                    </p:nvPicPr>
                    <p:blipFill>
                      <a:blip r:embed="rId4"/>
                      <a:srcRect/>
                      <a:stretch>
                        <a:fillRect/>
                      </a:stretch>
                    </p:blipFill>
                    <p:spPr bwMode="auto">
                      <a:xfrm>
                        <a:off x="4183062" y="6582841"/>
                        <a:ext cx="2517775" cy="173038"/>
                      </a:xfrm>
                      <a:prstGeom prst="rect">
                        <a:avLst/>
                      </a:prstGeom>
                      <a:noFill/>
                      <a:ln>
                        <a:solidFill>
                          <a:schemeClr val="accent1"/>
                        </a:solidFill>
                      </a:ln>
                    </p:spPr>
                  </p:pic>
                </p:oleObj>
              </mc:Fallback>
            </mc:AlternateContent>
          </a:graphicData>
        </a:graphic>
      </p:graphicFrame>
      <p:pic>
        <p:nvPicPr>
          <p:cNvPr id="5" name="Image 4">
            <a:extLst>
              <a:ext uri="{FF2B5EF4-FFF2-40B4-BE49-F238E27FC236}">
                <a16:creationId xmlns:a16="http://schemas.microsoft.com/office/drawing/2014/main" id="{8031E195-2AE8-B5EA-AAA2-B5D2123B7759}"/>
              </a:ext>
            </a:extLst>
          </p:cNvPr>
          <p:cNvPicPr>
            <a:picLocks noChangeAspect="1"/>
          </p:cNvPicPr>
          <p:nvPr/>
        </p:nvPicPr>
        <p:blipFill>
          <a:blip r:embed="rId5"/>
          <a:stretch>
            <a:fillRect/>
          </a:stretch>
        </p:blipFill>
        <p:spPr>
          <a:xfrm>
            <a:off x="66675" y="1711273"/>
            <a:ext cx="9010650" cy="2695575"/>
          </a:xfrm>
          <a:prstGeom prst="rect">
            <a:avLst/>
          </a:prstGeom>
        </p:spPr>
      </p:pic>
      <p:graphicFrame>
        <p:nvGraphicFramePr>
          <p:cNvPr id="2" name="Objet 1">
            <a:extLst>
              <a:ext uri="{FF2B5EF4-FFF2-40B4-BE49-F238E27FC236}">
                <a16:creationId xmlns:a16="http://schemas.microsoft.com/office/drawing/2014/main" id="{FED2548E-2D30-CB2C-E5CC-364DC303796F}"/>
              </a:ext>
            </a:extLst>
          </p:cNvPr>
          <p:cNvGraphicFramePr>
            <a:graphicFrameLocks noChangeAspect="1"/>
          </p:cNvGraphicFramePr>
          <p:nvPr>
            <p:extLst>
              <p:ext uri="{D42A27DB-BD31-4B8C-83A1-F6EECF244321}">
                <p14:modId xmlns:p14="http://schemas.microsoft.com/office/powerpoint/2010/main" val="1281201390"/>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6" imgW="5924622" imgH="399965" progId="Excel.Sheet.12">
                  <p:embed/>
                </p:oleObj>
              </mc:Choice>
              <mc:Fallback>
                <p:oleObj name="Worksheet" r:id="rId6"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7"/>
                      <a:stretch>
                        <a:fillRect/>
                      </a:stretch>
                    </p:blipFill>
                    <p:spPr>
                      <a:xfrm>
                        <a:off x="2662084" y="836712"/>
                        <a:ext cx="5924550" cy="400050"/>
                      </a:xfrm>
                      <a:prstGeom prst="rect">
                        <a:avLst/>
                      </a:prstGeom>
                    </p:spPr>
                  </p:pic>
                </p:oleObj>
              </mc:Fallback>
            </mc:AlternateContent>
          </a:graphicData>
        </a:graphic>
      </p:graphicFrame>
      <p:pic>
        <p:nvPicPr>
          <p:cNvPr id="9" name="Image 8">
            <a:extLst>
              <a:ext uri="{FF2B5EF4-FFF2-40B4-BE49-F238E27FC236}">
                <a16:creationId xmlns:a16="http://schemas.microsoft.com/office/drawing/2014/main" id="{9D062708-01FB-C34B-526A-2712CFD03A38}"/>
              </a:ext>
            </a:extLst>
          </p:cNvPr>
          <p:cNvPicPr>
            <a:picLocks noChangeAspect="1"/>
          </p:cNvPicPr>
          <p:nvPr/>
        </p:nvPicPr>
        <p:blipFill>
          <a:blip r:embed="rId8"/>
          <a:stretch>
            <a:fillRect/>
          </a:stretch>
        </p:blipFill>
        <p:spPr>
          <a:xfrm>
            <a:off x="467544" y="4766042"/>
            <a:ext cx="5876925" cy="1790700"/>
          </a:xfrm>
          <a:prstGeom prst="rect">
            <a:avLst/>
          </a:prstGeom>
        </p:spPr>
      </p:pic>
    </p:spTree>
    <p:extLst>
      <p:ext uri="{BB962C8B-B14F-4D97-AF65-F5344CB8AC3E}">
        <p14:creationId xmlns:p14="http://schemas.microsoft.com/office/powerpoint/2010/main" val="119982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8161255-C8B2-BEC3-5DDE-B45FCEE271F6}"/>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8" name="ZoneTexte 7">
            <a:extLst>
              <a:ext uri="{FF2B5EF4-FFF2-40B4-BE49-F238E27FC236}">
                <a16:creationId xmlns:a16="http://schemas.microsoft.com/office/drawing/2014/main" id="{0980E96E-3BDA-C9EA-CA98-8C227AD758D9}"/>
              </a:ext>
            </a:extLst>
          </p:cNvPr>
          <p:cNvSpPr txBox="1"/>
          <p:nvPr/>
        </p:nvSpPr>
        <p:spPr>
          <a:xfrm>
            <a:off x="762608" y="1570953"/>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Accidents du travail par tranche d’âge </a:t>
            </a:r>
          </a:p>
        </p:txBody>
      </p:sp>
      <p:sp>
        <p:nvSpPr>
          <p:cNvPr id="9" name="ZoneTexte 8">
            <a:extLst>
              <a:ext uri="{FF2B5EF4-FFF2-40B4-BE49-F238E27FC236}">
                <a16:creationId xmlns:a16="http://schemas.microsoft.com/office/drawing/2014/main" id="{15281F2C-1E66-D5A6-4A0E-7C260DA19702}"/>
              </a:ext>
            </a:extLst>
          </p:cNvPr>
          <p:cNvSpPr txBox="1"/>
          <p:nvPr/>
        </p:nvSpPr>
        <p:spPr>
          <a:xfrm>
            <a:off x="6285948" y="432551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0" name="Objet 9">
            <a:extLst>
              <a:ext uri="{FF2B5EF4-FFF2-40B4-BE49-F238E27FC236}">
                <a16:creationId xmlns:a16="http://schemas.microsoft.com/office/drawing/2014/main" id="{497B795E-8BE0-7505-12F7-5E49BD8D6310}"/>
              </a:ext>
            </a:extLst>
          </p:cNvPr>
          <p:cNvGraphicFramePr>
            <a:graphicFrameLocks noChangeAspect="1"/>
          </p:cNvGraphicFramePr>
          <p:nvPr>
            <p:extLst>
              <p:ext uri="{D42A27DB-BD31-4B8C-83A1-F6EECF244321}">
                <p14:modId xmlns:p14="http://schemas.microsoft.com/office/powerpoint/2010/main" val="4073931422"/>
              </p:ext>
            </p:extLst>
          </p:nvPr>
        </p:nvGraphicFramePr>
        <p:xfrm>
          <a:off x="3635896" y="6381328"/>
          <a:ext cx="2517775" cy="173038"/>
        </p:xfrm>
        <a:graphic>
          <a:graphicData uri="http://schemas.openxmlformats.org/presentationml/2006/ole">
            <mc:AlternateContent xmlns:mc="http://schemas.openxmlformats.org/markup-compatibility/2006">
              <mc:Choice xmlns:v="urn:schemas-microsoft-com:vml" Requires="v">
                <p:oleObj name="Feuille de calcul" r:id="rId2" imgW="3057403" imgH="209654" progId="Excel.Sheet.12">
                  <p:embed/>
                </p:oleObj>
              </mc:Choice>
              <mc:Fallback>
                <p:oleObj name="Feuille de calcul" r:id="rId2" imgW="3057403" imgH="209654" progId="Excel.Sheet.12">
                  <p:embed/>
                  <p:pic>
                    <p:nvPicPr>
                      <p:cNvPr id="7" name="Objet 6"/>
                      <p:cNvPicPr>
                        <a:picLocks noChangeAspect="1" noChangeArrowheads="1"/>
                      </p:cNvPicPr>
                      <p:nvPr/>
                    </p:nvPicPr>
                    <p:blipFill>
                      <a:blip r:embed="rId3"/>
                      <a:srcRect/>
                      <a:stretch>
                        <a:fillRect/>
                      </a:stretch>
                    </p:blipFill>
                    <p:spPr bwMode="auto">
                      <a:xfrm>
                        <a:off x="3635896" y="6381328"/>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Image 6">
            <a:extLst>
              <a:ext uri="{FF2B5EF4-FFF2-40B4-BE49-F238E27FC236}">
                <a16:creationId xmlns:a16="http://schemas.microsoft.com/office/drawing/2014/main" id="{3150CA04-52BC-1B84-84A8-7F79B4A9DE83}"/>
              </a:ext>
            </a:extLst>
          </p:cNvPr>
          <p:cNvPicPr>
            <a:picLocks noChangeAspect="1"/>
          </p:cNvPicPr>
          <p:nvPr/>
        </p:nvPicPr>
        <p:blipFill>
          <a:blip r:embed="rId4"/>
          <a:stretch>
            <a:fillRect/>
          </a:stretch>
        </p:blipFill>
        <p:spPr>
          <a:xfrm>
            <a:off x="193756" y="4229685"/>
            <a:ext cx="5734050" cy="2009775"/>
          </a:xfrm>
          <a:prstGeom prst="rect">
            <a:avLst/>
          </a:prstGeom>
        </p:spPr>
      </p:pic>
      <p:graphicFrame>
        <p:nvGraphicFramePr>
          <p:cNvPr id="2" name="Objet 1">
            <a:extLst>
              <a:ext uri="{FF2B5EF4-FFF2-40B4-BE49-F238E27FC236}">
                <a16:creationId xmlns:a16="http://schemas.microsoft.com/office/drawing/2014/main" id="{F1F23C79-9A03-B9BF-2101-F5A05CD2A4DE}"/>
              </a:ext>
            </a:extLst>
          </p:cNvPr>
          <p:cNvGraphicFramePr>
            <a:graphicFrameLocks noChangeAspect="1"/>
          </p:cNvGraphicFramePr>
          <p:nvPr>
            <p:extLst>
              <p:ext uri="{D42A27DB-BD31-4B8C-83A1-F6EECF244321}">
                <p14:modId xmlns:p14="http://schemas.microsoft.com/office/powerpoint/2010/main" val="1281201390"/>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5" imgW="5924622" imgH="399965" progId="Excel.Sheet.12">
                  <p:embed/>
                </p:oleObj>
              </mc:Choice>
              <mc:Fallback>
                <p:oleObj name="Worksheet" r:id="rId5"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6"/>
                      <a:stretch>
                        <a:fillRect/>
                      </a:stretch>
                    </p:blipFill>
                    <p:spPr>
                      <a:xfrm>
                        <a:off x="2662084" y="836712"/>
                        <a:ext cx="5924550" cy="400050"/>
                      </a:xfrm>
                      <a:prstGeom prst="rect">
                        <a:avLst/>
                      </a:prstGeom>
                    </p:spPr>
                  </p:pic>
                </p:oleObj>
              </mc:Fallback>
            </mc:AlternateContent>
          </a:graphicData>
        </a:graphic>
      </p:graphicFrame>
      <p:pic>
        <p:nvPicPr>
          <p:cNvPr id="3" name="Image 2">
            <a:extLst>
              <a:ext uri="{FF2B5EF4-FFF2-40B4-BE49-F238E27FC236}">
                <a16:creationId xmlns:a16="http://schemas.microsoft.com/office/drawing/2014/main" id="{CB577265-060C-CF82-8C11-DCB022FCD6A2}"/>
              </a:ext>
            </a:extLst>
          </p:cNvPr>
          <p:cNvPicPr>
            <a:picLocks noChangeAspect="1"/>
          </p:cNvPicPr>
          <p:nvPr/>
        </p:nvPicPr>
        <p:blipFill>
          <a:blip r:embed="rId7"/>
          <a:stretch>
            <a:fillRect/>
          </a:stretch>
        </p:blipFill>
        <p:spPr>
          <a:xfrm>
            <a:off x="193756" y="1906592"/>
            <a:ext cx="8058150" cy="2181225"/>
          </a:xfrm>
          <a:prstGeom prst="rect">
            <a:avLst/>
          </a:prstGeom>
        </p:spPr>
      </p:pic>
    </p:spTree>
    <p:extLst>
      <p:ext uri="{BB962C8B-B14F-4D97-AF65-F5344CB8AC3E}">
        <p14:creationId xmlns:p14="http://schemas.microsoft.com/office/powerpoint/2010/main" val="191082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CD66D49-2E04-534E-1BA6-CC9395262B13}"/>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7" name="ZoneTexte 6">
            <a:extLst>
              <a:ext uri="{FF2B5EF4-FFF2-40B4-BE49-F238E27FC236}">
                <a16:creationId xmlns:a16="http://schemas.microsoft.com/office/drawing/2014/main" id="{EBBA07CB-6F75-48DE-F745-4C3E331F2326}"/>
              </a:ext>
            </a:extLst>
          </p:cNvPr>
          <p:cNvSpPr txBox="1"/>
          <p:nvPr/>
        </p:nvSpPr>
        <p:spPr>
          <a:xfrm>
            <a:off x="1403648" y="1556792"/>
            <a:ext cx="4572000" cy="369332"/>
          </a:xfrm>
          <a:prstGeom prst="rect">
            <a:avLst/>
          </a:prstGeom>
          <a:noFill/>
        </p:spPr>
        <p:txBody>
          <a:bodyPr wrap="square">
            <a:spAutoFit/>
          </a:bodyPr>
          <a:lstStyle/>
          <a:p>
            <a:r>
              <a:rPr lang="fr-FR" sz="1100" b="1" i="0" u="none" strike="noStrike" dirty="0">
                <a:solidFill>
                  <a:srgbClr val="000000"/>
                </a:solidFill>
                <a:effectLst/>
                <a:latin typeface="Arial" panose="020B0604020202020204" pitchFamily="34" charset="0"/>
              </a:rPr>
              <a:t>Evolution des accidents du travail par âge entre 2016 et 2019</a:t>
            </a:r>
            <a:r>
              <a:rPr lang="fr-FR" dirty="0"/>
              <a:t> </a:t>
            </a:r>
          </a:p>
        </p:txBody>
      </p:sp>
      <p:pic>
        <p:nvPicPr>
          <p:cNvPr id="10" name="Picture 6">
            <a:extLst>
              <a:ext uri="{FF2B5EF4-FFF2-40B4-BE49-F238E27FC236}">
                <a16:creationId xmlns:a16="http://schemas.microsoft.com/office/drawing/2014/main" id="{8260B97D-9E13-FF64-C504-AB93BEB64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26666"/>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a:extLst>
              <a:ext uri="{FF2B5EF4-FFF2-40B4-BE49-F238E27FC236}">
                <a16:creationId xmlns:a16="http://schemas.microsoft.com/office/drawing/2014/main" id="{BD1D9DDC-C39C-A214-9B3A-D49FA48DAB7E}"/>
              </a:ext>
            </a:extLst>
          </p:cNvPr>
          <p:cNvSpPr txBox="1"/>
          <p:nvPr/>
        </p:nvSpPr>
        <p:spPr>
          <a:xfrm>
            <a:off x="6300192" y="464943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2" name="Objet 11">
            <a:extLst>
              <a:ext uri="{FF2B5EF4-FFF2-40B4-BE49-F238E27FC236}">
                <a16:creationId xmlns:a16="http://schemas.microsoft.com/office/drawing/2014/main" id="{3B98C614-BD81-DA65-22B3-02AC14178F8E}"/>
              </a:ext>
            </a:extLst>
          </p:cNvPr>
          <p:cNvGraphicFramePr>
            <a:graphicFrameLocks noChangeAspect="1"/>
          </p:cNvGraphicFramePr>
          <p:nvPr>
            <p:extLst>
              <p:ext uri="{D42A27DB-BD31-4B8C-83A1-F6EECF244321}">
                <p14:modId xmlns:p14="http://schemas.microsoft.com/office/powerpoint/2010/main" val="4268488049"/>
              </p:ext>
            </p:extLst>
          </p:nvPr>
        </p:nvGraphicFramePr>
        <p:xfrm>
          <a:off x="6469062" y="4173272"/>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4" name="Objet 3"/>
                      <p:cNvPicPr>
                        <a:picLocks noChangeAspect="1" noChangeArrowheads="1"/>
                      </p:cNvPicPr>
                      <p:nvPr/>
                    </p:nvPicPr>
                    <p:blipFill>
                      <a:blip r:embed="rId4"/>
                      <a:srcRect/>
                      <a:stretch>
                        <a:fillRect/>
                      </a:stretch>
                    </p:blipFill>
                    <p:spPr bwMode="auto">
                      <a:xfrm>
                        <a:off x="6469062" y="4173272"/>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t 1">
            <a:extLst>
              <a:ext uri="{FF2B5EF4-FFF2-40B4-BE49-F238E27FC236}">
                <a16:creationId xmlns:a16="http://schemas.microsoft.com/office/drawing/2014/main" id="{1FF4378C-D4B5-7B50-EDD4-3E093731A442}"/>
              </a:ext>
            </a:extLst>
          </p:cNvPr>
          <p:cNvGraphicFramePr>
            <a:graphicFrameLocks noChangeAspect="1"/>
          </p:cNvGraphicFramePr>
          <p:nvPr>
            <p:extLst>
              <p:ext uri="{D42A27DB-BD31-4B8C-83A1-F6EECF244321}">
                <p14:modId xmlns:p14="http://schemas.microsoft.com/office/powerpoint/2010/main" val="1281201390"/>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5" imgW="5924622" imgH="399965" progId="Excel.Sheet.12">
                  <p:embed/>
                </p:oleObj>
              </mc:Choice>
              <mc:Fallback>
                <p:oleObj name="Worksheet" r:id="rId5"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6"/>
                      <a:stretch>
                        <a:fillRect/>
                      </a:stretch>
                    </p:blipFill>
                    <p:spPr>
                      <a:xfrm>
                        <a:off x="2662084" y="836712"/>
                        <a:ext cx="5924550" cy="400050"/>
                      </a:xfrm>
                      <a:prstGeom prst="rect">
                        <a:avLst/>
                      </a:prstGeom>
                    </p:spPr>
                  </p:pic>
                </p:oleObj>
              </mc:Fallback>
            </mc:AlternateContent>
          </a:graphicData>
        </a:graphic>
      </p:graphicFrame>
      <p:pic>
        <p:nvPicPr>
          <p:cNvPr id="8" name="Image 7">
            <a:extLst>
              <a:ext uri="{FF2B5EF4-FFF2-40B4-BE49-F238E27FC236}">
                <a16:creationId xmlns:a16="http://schemas.microsoft.com/office/drawing/2014/main" id="{CBDDCD09-0ACD-9A50-C4B9-3B1EC3F4989A}"/>
              </a:ext>
            </a:extLst>
          </p:cNvPr>
          <p:cNvPicPr>
            <a:picLocks noChangeAspect="1"/>
          </p:cNvPicPr>
          <p:nvPr/>
        </p:nvPicPr>
        <p:blipFill>
          <a:blip r:embed="rId7"/>
          <a:stretch>
            <a:fillRect/>
          </a:stretch>
        </p:blipFill>
        <p:spPr>
          <a:xfrm>
            <a:off x="179845" y="2054080"/>
            <a:ext cx="8858250" cy="1819275"/>
          </a:xfrm>
          <a:prstGeom prst="rect">
            <a:avLst/>
          </a:prstGeom>
        </p:spPr>
      </p:pic>
    </p:spTree>
    <p:extLst>
      <p:ext uri="{BB962C8B-B14F-4D97-AF65-F5344CB8AC3E}">
        <p14:creationId xmlns:p14="http://schemas.microsoft.com/office/powerpoint/2010/main" val="9346095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888</TotalTime>
  <Words>1681</Words>
  <Application>Microsoft Office PowerPoint</Application>
  <DocSecurity>0</DocSecurity>
  <PresentationFormat>Affichage à l'écran (4:3)</PresentationFormat>
  <Paragraphs>135</Paragraphs>
  <Slides>17</Slides>
  <Notes>4</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2</vt:i4>
      </vt:variant>
      <vt:variant>
        <vt:lpstr>Titres des diapositives</vt:lpstr>
      </vt:variant>
      <vt:variant>
        <vt:i4>17</vt:i4>
      </vt:variant>
    </vt:vector>
  </HeadingPairs>
  <TitlesOfParts>
    <vt:vector size="22" baseType="lpstr">
      <vt:lpstr>Arial</vt:lpstr>
      <vt:lpstr>Calibri</vt:lpstr>
      <vt:lpstr>Thème Office</vt:lpstr>
      <vt:lpstr>Worksheet</vt:lpstr>
      <vt:lpstr>Feuille de calcul</vt:lpstr>
      <vt:lpstr>SERVICES RELATIFS AUX BATIMENTS  ET AMÉNAGEMENT PAYSAGER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Ministères Chargés des Affaires Sociales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CROS Vanessa (DR-AUVER)</dc:creator>
  <cp:keywords/>
  <dc:description/>
  <cp:lastModifiedBy>GRAFF, Didier (DREETS-ARA)</cp:lastModifiedBy>
  <cp:revision>96</cp:revision>
  <dcterms:created xsi:type="dcterms:W3CDTF">2018-03-22T15:01:37Z</dcterms:created>
  <dcterms:modified xsi:type="dcterms:W3CDTF">2024-02-05T15:03:28Z</dcterms:modified>
  <cp:category/>
  <dc:identifier/>
  <cp:contentStatus/>
  <dc:language/>
  <cp:version/>
</cp:coreProperties>
</file>