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4" r:id="rId9"/>
    <p:sldId id="265" r:id="rId10"/>
    <p:sldId id="267" r:id="rId11"/>
    <p:sldId id="268" r:id="rId12"/>
    <p:sldId id="270" r:id="rId13"/>
    <p:sldId id="273" r:id="rId14"/>
    <p:sldId id="275" r:id="rId15"/>
    <p:sldId id="274" r:id="rId16"/>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14</a:t>
            </a:fld>
            <a:endParaRPr lang="fr-FR"/>
          </a:p>
        </p:txBody>
      </p:sp>
    </p:spTree>
    <p:extLst>
      <p:ext uri="{BB962C8B-B14F-4D97-AF65-F5344CB8AC3E}">
        <p14:creationId xmlns:p14="http://schemas.microsoft.com/office/powerpoint/2010/main" val="1721193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0.emf"/><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16.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996952"/>
            <a:ext cx="6984776" cy="1512167"/>
          </a:xfrm>
        </p:spPr>
        <p:txBody>
          <a:bodyPr vertOverflow="overflow" horzOverflow="overflow" vert="horz" wrap="square" lIns="91440" tIns="45720" rIns="91440" bIns="45720" numCol="1" spcCol="0" rtlCol="0" fromWordArt="0" anchor="ctr" anchorCtr="0" forceAA="0" compatLnSpc="0">
            <a:normAutofit/>
          </a:bodyPr>
          <a:lstStyle/>
          <a:p>
            <a:pPr marL="0" indent="0" algn="ctr">
              <a:buNone/>
            </a:pPr>
            <a:r>
              <a:rPr lang="fr-FR" sz="4400" dirty="0"/>
              <a:t>RESTAURATION</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3" name="Image 2">
            <a:extLst>
              <a:ext uri="{FF2B5EF4-FFF2-40B4-BE49-F238E27FC236}">
                <a16:creationId xmlns:a16="http://schemas.microsoft.com/office/drawing/2014/main" id="{A2A1BCF3-C2BA-6533-032C-545344078B8B}"/>
              </a:ext>
            </a:extLst>
          </p:cNvPr>
          <p:cNvPicPr>
            <a:picLocks noChangeAspect="1"/>
          </p:cNvPicPr>
          <p:nvPr/>
        </p:nvPicPr>
        <p:blipFill>
          <a:blip r:embed="rId5"/>
          <a:stretch>
            <a:fillRect/>
          </a:stretch>
        </p:blipFill>
        <p:spPr>
          <a:xfrm>
            <a:off x="787278" y="1781419"/>
            <a:ext cx="7534275" cy="1514475"/>
          </a:xfrm>
          <a:prstGeom prst="rect">
            <a:avLst/>
          </a:prstGeom>
        </p:spPr>
      </p:pic>
      <p:pic>
        <p:nvPicPr>
          <p:cNvPr id="4" name="Image 3">
            <a:extLst>
              <a:ext uri="{FF2B5EF4-FFF2-40B4-BE49-F238E27FC236}">
                <a16:creationId xmlns:a16="http://schemas.microsoft.com/office/drawing/2014/main" id="{1C2C00C7-89E4-54DF-6EBD-2E1589CF0428}"/>
              </a:ext>
            </a:extLst>
          </p:cNvPr>
          <p:cNvPicPr>
            <a:picLocks noChangeAspect="1"/>
          </p:cNvPicPr>
          <p:nvPr/>
        </p:nvPicPr>
        <p:blipFill>
          <a:blip r:embed="rId6"/>
          <a:stretch>
            <a:fillRect/>
          </a:stretch>
        </p:blipFill>
        <p:spPr>
          <a:xfrm>
            <a:off x="1452562" y="3462638"/>
            <a:ext cx="6238875" cy="1524000"/>
          </a:xfrm>
          <a:prstGeom prst="rect">
            <a:avLst/>
          </a:prstGeom>
        </p:spPr>
      </p:pic>
      <p:pic>
        <p:nvPicPr>
          <p:cNvPr id="7" name="Image 6">
            <a:extLst>
              <a:ext uri="{FF2B5EF4-FFF2-40B4-BE49-F238E27FC236}">
                <a16:creationId xmlns:a16="http://schemas.microsoft.com/office/drawing/2014/main" id="{C882E4EE-12E3-83DD-748E-86E457B8BE3B}"/>
              </a:ext>
            </a:extLst>
          </p:cNvPr>
          <p:cNvPicPr>
            <a:picLocks noChangeAspect="1"/>
          </p:cNvPicPr>
          <p:nvPr/>
        </p:nvPicPr>
        <p:blipFill>
          <a:blip r:embed="rId7"/>
          <a:stretch>
            <a:fillRect/>
          </a:stretch>
        </p:blipFill>
        <p:spPr>
          <a:xfrm>
            <a:off x="-17585" y="5141375"/>
            <a:ext cx="9144000" cy="1152144"/>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83" y="3983900"/>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C45A7919-41F3-390F-E8EE-AB936DDC2F9F}"/>
              </a:ext>
            </a:extLst>
          </p:cNvPr>
          <p:cNvPicPr>
            <a:picLocks noChangeAspect="1"/>
          </p:cNvPicPr>
          <p:nvPr/>
        </p:nvPicPr>
        <p:blipFill>
          <a:blip r:embed="rId7"/>
          <a:stretch>
            <a:fillRect/>
          </a:stretch>
        </p:blipFill>
        <p:spPr>
          <a:xfrm>
            <a:off x="0" y="2142320"/>
            <a:ext cx="9144000" cy="1280160"/>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495283"/>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2" name="Image 1">
            <a:extLst>
              <a:ext uri="{FF2B5EF4-FFF2-40B4-BE49-F238E27FC236}">
                <a16:creationId xmlns:a16="http://schemas.microsoft.com/office/drawing/2014/main" id="{8F2CC873-CBE2-6C44-A170-74BAA961D532}"/>
              </a:ext>
            </a:extLst>
          </p:cNvPr>
          <p:cNvPicPr>
            <a:picLocks noChangeAspect="1"/>
          </p:cNvPicPr>
          <p:nvPr/>
        </p:nvPicPr>
        <p:blipFill>
          <a:blip r:embed="rId5"/>
          <a:stretch>
            <a:fillRect/>
          </a:stretch>
        </p:blipFill>
        <p:spPr>
          <a:xfrm>
            <a:off x="1317813" y="1827085"/>
            <a:ext cx="7086600" cy="1276350"/>
          </a:xfrm>
          <a:prstGeom prst="rect">
            <a:avLst/>
          </a:prstGeom>
        </p:spPr>
      </p:pic>
      <p:pic>
        <p:nvPicPr>
          <p:cNvPr id="4" name="Image 3">
            <a:extLst>
              <a:ext uri="{FF2B5EF4-FFF2-40B4-BE49-F238E27FC236}">
                <a16:creationId xmlns:a16="http://schemas.microsoft.com/office/drawing/2014/main" id="{4BE44BDD-52D7-0919-DD91-2A5192681454}"/>
              </a:ext>
            </a:extLst>
          </p:cNvPr>
          <p:cNvPicPr>
            <a:picLocks noChangeAspect="1"/>
          </p:cNvPicPr>
          <p:nvPr/>
        </p:nvPicPr>
        <p:blipFill>
          <a:blip r:embed="rId6"/>
          <a:stretch>
            <a:fillRect/>
          </a:stretch>
        </p:blipFill>
        <p:spPr>
          <a:xfrm>
            <a:off x="1317813" y="3540273"/>
            <a:ext cx="6438900" cy="1000125"/>
          </a:xfrm>
          <a:prstGeom prst="rect">
            <a:avLst/>
          </a:prstGeom>
        </p:spPr>
      </p:pic>
      <p:sp>
        <p:nvSpPr>
          <p:cNvPr id="7" name="ZoneTexte 6">
            <a:extLst>
              <a:ext uri="{FF2B5EF4-FFF2-40B4-BE49-F238E27FC236}">
                <a16:creationId xmlns:a16="http://schemas.microsoft.com/office/drawing/2014/main" id="{B4B0292A-8DE6-DE4E-2BEF-2E86A0A66AD8}"/>
              </a:ext>
            </a:extLst>
          </p:cNvPr>
          <p:cNvSpPr txBox="1"/>
          <p:nvPr/>
        </p:nvSpPr>
        <p:spPr>
          <a:xfrm>
            <a:off x="841374" y="323485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8" name="Image 7">
            <a:extLst>
              <a:ext uri="{FF2B5EF4-FFF2-40B4-BE49-F238E27FC236}">
                <a16:creationId xmlns:a16="http://schemas.microsoft.com/office/drawing/2014/main" id="{905CF897-4A53-91C8-C537-DFF556499697}"/>
              </a:ext>
            </a:extLst>
          </p:cNvPr>
          <p:cNvPicPr>
            <a:picLocks noChangeAspect="1"/>
          </p:cNvPicPr>
          <p:nvPr/>
        </p:nvPicPr>
        <p:blipFill>
          <a:blip r:embed="rId7"/>
          <a:stretch>
            <a:fillRect/>
          </a:stretch>
        </p:blipFill>
        <p:spPr>
          <a:xfrm>
            <a:off x="1317813" y="4651699"/>
            <a:ext cx="6438900" cy="1781175"/>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8"/>
          <a:stretch>
            <a:fillRect/>
          </a:stretch>
        </p:blipFill>
        <p:spPr>
          <a:xfrm>
            <a:off x="5413374" y="6544175"/>
            <a:ext cx="2540508" cy="195072"/>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4" name="ZoneTexte 3">
            <a:extLst>
              <a:ext uri="{FF2B5EF4-FFF2-40B4-BE49-F238E27FC236}">
                <a16:creationId xmlns:a16="http://schemas.microsoft.com/office/drawing/2014/main" id="{E1A848F3-FF1A-0E72-607A-4933497E6EE4}"/>
              </a:ext>
            </a:extLst>
          </p:cNvPr>
          <p:cNvSpPr txBox="1">
            <a:spLocks noChangeAspect="1"/>
          </p:cNvSpPr>
          <p:nvPr/>
        </p:nvSpPr>
        <p:spPr>
          <a:xfrm>
            <a:off x="755576" y="1628800"/>
            <a:ext cx="7952884" cy="5112000"/>
          </a:xfrm>
          <a:prstGeom prst="rect">
            <a:avLst/>
          </a:prstGeom>
          <a:solidFill>
            <a:schemeClr val="bg1">
              <a:lumMod val="85000"/>
            </a:schemeClr>
          </a:solidFill>
        </p:spPr>
        <p:txBody>
          <a:bodyPr wrap="square" numCol="2" spcCol="360000" rtlCol="0">
            <a:noAutofit/>
          </a:bodyPr>
          <a:lstStyle/>
          <a:p>
            <a:pPr algn="just">
              <a:lnSpc>
                <a:spcPct val="114000"/>
              </a:lnSpc>
            </a:pPr>
            <a:r>
              <a:rPr lang="fr-FR" sz="1100" dirty="0"/>
              <a:t>Avec plus de 77 000 salarié.es en 2020, le secteur de la restauration représente 3% de l’emploi total en région et se situe en 10</a:t>
            </a:r>
            <a:r>
              <a:rPr lang="fr-FR" sz="1100" baseline="30000" dirty="0"/>
              <a:t>ème</a:t>
            </a:r>
            <a:r>
              <a:rPr lang="fr-FR" sz="1100" dirty="0"/>
              <a:t> position (sur 88) en volume d’emplois. Le secteur est mixte avec 50% d’hommes et de femmes, avec une population beaucoup plus jeune qu’en moyenne : 43% des salarié.es ont moins de 30 ans contre 24% en région. Il recourt davantage aux contrats de travail à temps partiel (32% contre 19%) et à l’apprentissage (4,2% des emplois contre 2,6%). </a:t>
            </a:r>
          </a:p>
          <a:p>
            <a:pPr algn="just">
              <a:lnSpc>
                <a:spcPct val="114000"/>
              </a:lnSpc>
            </a:pPr>
            <a:endParaRPr lang="fr-FR" sz="1100" dirty="0">
              <a:solidFill>
                <a:srgbClr val="FF0000"/>
              </a:solidFill>
            </a:endParaRPr>
          </a:p>
          <a:p>
            <a:pPr algn="just">
              <a:lnSpc>
                <a:spcPct val="114000"/>
              </a:lnSpc>
            </a:pPr>
            <a:r>
              <a:rPr lang="fr-FR" sz="1200" b="1" dirty="0"/>
              <a:t>Une tendance à la surexposition aux principales contraintes dans le secteur de la restauration</a:t>
            </a:r>
          </a:p>
          <a:p>
            <a:pPr algn="just">
              <a:lnSpc>
                <a:spcPct val="114000"/>
              </a:lnSpc>
            </a:pPr>
            <a:endParaRPr lang="fr-FR" sz="1100" dirty="0"/>
          </a:p>
          <a:p>
            <a:pPr algn="just">
              <a:lnSpc>
                <a:spcPct val="114000"/>
              </a:lnSpc>
            </a:pPr>
            <a:r>
              <a:rPr lang="fr-FR" sz="1100" dirty="0"/>
              <a:t>Dans un ensemble formé avec le secteur de l’hébergement, les salarié.es sont au moins 94% à être exposé.es à des contraintes physiques, de rythme de travail ou de temps de travail. Les contraintes posturales et articulaires les concernent particulièrement (89% contre 70% en moyenne), ainsi que la manutention manuelle de charge (48% contre 35%). </a:t>
            </a:r>
          </a:p>
          <a:p>
            <a:pPr algn="just">
              <a:lnSpc>
                <a:spcPct val="114000"/>
              </a:lnSpc>
            </a:pPr>
            <a:r>
              <a:rPr lang="fr-FR" sz="1100" dirty="0"/>
              <a:t>Ils/elles sont 70% à cumuler au moins 3 contraintes de temps de travail (contre 45% tous secteurs confondus). Ainsi le dépassement plus ou moins fréquent de l’horaire hebdomadaire officiel (83% des salarié.es), les horaires atypiques (84%) et les horaires variables (63%) peuvent se cumuler. C’est ce qui amène sans doute les salarié.es du secteur à être les premier.es à déclarer avoir des difficultés à concilier vie professionnelle et vie</a:t>
            </a:r>
          </a:p>
          <a:p>
            <a:pPr algn="just">
              <a:lnSpc>
                <a:spcPct val="114000"/>
              </a:lnSpc>
            </a:pPr>
            <a:endParaRPr lang="fr-FR" sz="1100" dirty="0"/>
          </a:p>
          <a:p>
            <a:pPr algn="just">
              <a:lnSpc>
                <a:spcPct val="114000"/>
              </a:lnSpc>
            </a:pPr>
            <a:r>
              <a:rPr lang="fr-FR" sz="1100" dirty="0"/>
              <a:t>privée (56% des salarié.es). Par ailleurs, ces mêmes salarié.es ont la plupart du temps un rythme de travail imposé (92%) et une obligation de se dépêcher pour le faire (89%). Enfin, ils/elles sont plus exposé.es aux agents chimiques (44% contre 33% tous secteurs confondus), tels les produits tensio-actifs et oxydants (eau de javel…), et aux agents biologiques (34% contre 21%).</a:t>
            </a:r>
          </a:p>
          <a:p>
            <a:pPr algn="just">
              <a:lnSpc>
                <a:spcPct val="114000"/>
              </a:lnSpc>
            </a:pPr>
            <a:r>
              <a:rPr lang="fr-FR" sz="1100" dirty="0"/>
              <a:t>D’après les données nationales, les employé.es de l’hôtellerie- restauration (67% de femmes) illustrent bien ces taux d’exposition élevés aux principaux risques du secteur. Ils/elles ont ainsi presque </a:t>
            </a:r>
            <a:r>
              <a:rPr lang="fr-FR" sz="1100" dirty="0" err="1"/>
              <a:t>tou.tes</a:t>
            </a:r>
            <a:r>
              <a:rPr lang="fr-FR" sz="1100" dirty="0"/>
              <a:t> des horaires atypiques (92%) et l’obligation de se dépêcher plus ou moins fréquemment pour faire leur travail (94%) avec un rythme imposé (91%). Ils/elles sont malgré tout 86% à dépasser l’horaire officiel. Dans ce contexte, 90% d’entre eux/elles sont exposé.es à des contraintes posturales et articulaires.</a:t>
            </a:r>
          </a:p>
          <a:p>
            <a:pPr algn="just">
              <a:lnSpc>
                <a:spcPct val="114000"/>
              </a:lnSpc>
            </a:pPr>
            <a:endParaRPr lang="fr-FR" sz="1100" dirty="0">
              <a:solidFill>
                <a:srgbClr val="FF0000"/>
              </a:solidFill>
            </a:endParaRPr>
          </a:p>
          <a:p>
            <a:pPr algn="just">
              <a:lnSpc>
                <a:spcPct val="114000"/>
              </a:lnSpc>
            </a:pPr>
            <a:r>
              <a:rPr lang="fr-FR" sz="1200" b="1" dirty="0"/>
              <a:t>Les femmes davantage concernées par les accidents du travail et les maladies professionnelles</a:t>
            </a:r>
          </a:p>
          <a:p>
            <a:pPr algn="just">
              <a:lnSpc>
                <a:spcPct val="114000"/>
              </a:lnSpc>
            </a:pPr>
            <a:endParaRPr lang="fr-FR" sz="1100" dirty="0"/>
          </a:p>
          <a:p>
            <a:pPr algn="just">
              <a:lnSpc>
                <a:spcPct val="114000"/>
              </a:lnSpc>
            </a:pPr>
            <a:r>
              <a:rPr lang="fr-FR" sz="1100" dirty="0"/>
              <a:t>En 2019, 3 875 accidents du travail (AT) imputables au secteur de la restauration ont fait l’objet d’une 1</a:t>
            </a:r>
            <a:r>
              <a:rPr lang="fr-FR" sz="1100" baseline="30000" dirty="0"/>
              <a:t>ère</a:t>
            </a:r>
            <a:r>
              <a:rPr lang="fr-FR" sz="1100" dirty="0"/>
              <a:t> indemnisation. Cela place le secteur dans les 10 secteurs d’au moins 10 000 salarié.es en région où la part des accidents ramenés aux heures de travail est la plus élevée (taux de fréquence ((TF) = 27 contre 23 en moyenne régionale). La part est plus élevée pour les femmes (TF = 30,2 contre 24,3 pour les hommes) et ce soit quelle que soit la</a:t>
            </a:r>
          </a:p>
        </p:txBody>
      </p:sp>
    </p:spTree>
    <p:extLst>
      <p:ext uri="{BB962C8B-B14F-4D97-AF65-F5344CB8AC3E}">
        <p14:creationId xmlns:p14="http://schemas.microsoft.com/office/powerpoint/2010/main" val="428479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5" name="ZoneTexte 4">
            <a:extLst>
              <a:ext uri="{FF2B5EF4-FFF2-40B4-BE49-F238E27FC236}">
                <a16:creationId xmlns:a16="http://schemas.microsoft.com/office/drawing/2014/main" id="{0797E736-62CB-ABF9-DD00-6249146370A0}"/>
              </a:ext>
            </a:extLst>
          </p:cNvPr>
          <p:cNvSpPr txBox="1">
            <a:spLocks/>
          </p:cNvSpPr>
          <p:nvPr/>
        </p:nvSpPr>
        <p:spPr>
          <a:xfrm>
            <a:off x="827584" y="1556792"/>
            <a:ext cx="7776864" cy="5344925"/>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tranche d’âge observée</a:t>
            </a:r>
            <a:r>
              <a:rPr lang="fr-FR" sz="1100" dirty="0">
                <a:solidFill>
                  <a:srgbClr val="FF0000"/>
                </a:solidFill>
              </a:rPr>
              <a:t>. </a:t>
            </a:r>
            <a:r>
              <a:rPr lang="fr-FR" sz="1100" dirty="0"/>
              <a:t>On note par ailleurs que ce sont les salarié.es de moins de 30 ans qui ont le plus fréquemment des AT (TF = 38,8). La fréquence des AT décline ensuite avec l’âge. </a:t>
            </a:r>
          </a:p>
          <a:p>
            <a:pPr algn="just">
              <a:lnSpc>
                <a:spcPct val="114000"/>
              </a:lnSpc>
            </a:pPr>
            <a:r>
              <a:rPr lang="fr-FR" sz="1100" dirty="0"/>
              <a:t>La part des jours d’arrêt engendrés par les AT est supérieure au niveau régional uniquement pour les femmes (TG (taux de gravité) = 2 contre 1,4 pour les hommes). Toutefois, d’une manière générale les séquelles physiques permanentes occasionnées par les AT sont de moindre ampleur qu’en moyenne régionale (IG (indice de gravité) = 9,4 contre 16,3). Dans le détail, on note cependant une grande variabilité de l’indice de gravité. Il est plus élevé au-delà de 40 ans, notamment pour les femmes où il dépasse 20.</a:t>
            </a:r>
          </a:p>
          <a:p>
            <a:pPr algn="just">
              <a:lnSpc>
                <a:spcPct val="114000"/>
              </a:lnSpc>
            </a:pPr>
            <a:r>
              <a:rPr lang="fr-FR" sz="1100" dirty="0"/>
              <a:t>Par rapport à l’année 2016, la situation des AT dans le secteur s’est améliorée tant en fréquence (TF = -3,2 point), qu’en gravité (IG = -3,4 points), suivant en-cela la tendance entre 2012 et 2016.</a:t>
            </a:r>
            <a:r>
              <a:rPr lang="fr-FR" sz="1100" dirty="0">
                <a:solidFill>
                  <a:srgbClr val="FF0000"/>
                </a:solidFill>
              </a:rPr>
              <a:t> </a:t>
            </a:r>
          </a:p>
          <a:p>
            <a:pPr algn="just">
              <a:lnSpc>
                <a:spcPct val="114000"/>
              </a:lnSpc>
            </a:pPr>
            <a:endParaRPr lang="fr-FR" sz="1100" dirty="0">
              <a:solidFill>
                <a:srgbClr val="FF0000"/>
              </a:solidFill>
            </a:endParaRPr>
          </a:p>
          <a:p>
            <a:pPr algn="just">
              <a:lnSpc>
                <a:spcPct val="114000"/>
              </a:lnSpc>
            </a:pPr>
            <a:r>
              <a:rPr lang="fr-FR" sz="1100" dirty="0"/>
              <a:t>Le secteur de la restauration compte aussi parmi les 10 secteurs générant le plus de maladies professionnelles (MP) (201 en 2019), touchant majoritairement les femmes (77%). Par ailleurs, contrairement à la stabilité générale, le nombre de MP a légèrement diminué par rapport à 2016 (-3% contre +20% tous secteurs confondus). Cependant, le nombre de jours d’arrêt occasionnés croît légèrement (+2% contre +21%). </a:t>
            </a: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r>
              <a:rPr lang="fr-FR" sz="1200" b="1" dirty="0"/>
              <a:t>Les femmes davantage concernées par les inscriptions à France Travail après une inaptitude</a:t>
            </a:r>
          </a:p>
          <a:p>
            <a:pPr algn="just">
              <a:lnSpc>
                <a:spcPct val="114000"/>
              </a:lnSpc>
            </a:pPr>
            <a:endParaRPr lang="fr-FR" sz="1200" b="1"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générées par un secteur d’activité. En 2021, 454 inscriptions pour ce motif ont eu lieu en provenance du secteur de la restauration, soit un recul de 19% par rapport à 2019, dans un contexte de crise sanitaire ayant restreint fortement l’activité dans le secteur. Comme pour les maladies professionnelles, les femmes représentent près de 70% de ces inscriptions. </a:t>
            </a:r>
          </a:p>
          <a:p>
            <a:pPr algn="just">
              <a:lnSpc>
                <a:spcPct val="114000"/>
              </a:lnSpc>
            </a:pPr>
            <a:endParaRPr lang="fr-FR" sz="1100" dirty="0"/>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Le taux ainsi estimé est de 7,4 pour mille dans le secteur de la restauration contre 4,4 en moyenne régionale en 2019. Cela situe le secteur parmi ceux d’où proviennent une des plus fortes proportions de salarié.es en inaptitude. Le taux d’inaptitude pour les femmes est plus élevé que pour les hommes (9,9 contre 4,9). </a:t>
            </a:r>
          </a:p>
        </p:txBody>
      </p:sp>
    </p:spTree>
    <p:extLst>
      <p:ext uri="{BB962C8B-B14F-4D97-AF65-F5344CB8AC3E}">
        <p14:creationId xmlns:p14="http://schemas.microsoft.com/office/powerpoint/2010/main" val="4216269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3" name="ZoneTexte 2">
            <a:extLst>
              <a:ext uri="{FF2B5EF4-FFF2-40B4-BE49-F238E27FC236}">
                <a16:creationId xmlns:a16="http://schemas.microsoft.com/office/drawing/2014/main" id="{96F3EEE6-DC84-DC98-3FD2-CA28AB40256B}"/>
              </a:ext>
            </a:extLst>
          </p:cNvPr>
          <p:cNvSpPr txBox="1">
            <a:spLocks/>
          </p:cNvSpPr>
          <p:nvPr/>
        </p:nvSpPr>
        <p:spPr>
          <a:xfrm>
            <a:off x="755576" y="1628800"/>
            <a:ext cx="8100000" cy="522000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Il s’agit pour les femmes du 4</a:t>
            </a:r>
            <a:r>
              <a:rPr lang="fr-FR" sz="1100" baseline="30000" dirty="0"/>
              <a:t>ème</a:t>
            </a:r>
            <a:r>
              <a:rPr lang="fr-FR" sz="1100" dirty="0"/>
              <a:t> taux d’inaptitude le plus élevé derrière les services relatifs aux bâtiments et aménagement paysager, les activités administratives et autres activités de soutien (essentiellement l’intérim) et les industries alimentaires. On note enfin que le taux d’inaptitude est supérieur dans le secteur dans toutes les tranches d’âge et qu’il croît avec le vieillissement des salariés jusqu’à atteindre 12,1 pour ceux de 60 ans et plus.</a:t>
            </a:r>
          </a:p>
          <a:p>
            <a:pPr algn="just">
              <a:lnSpc>
                <a:spcPct val="114000"/>
              </a:lnSpc>
            </a:pPr>
            <a:r>
              <a:rPr lang="fr-FR" sz="1100" dirty="0"/>
              <a:t>Entre 2016 et 2019, le taux d’inaptitude a connu une augmentation de 0,6 point. Celle-ci est plus forte entre 40 et 59 ans. </a:t>
            </a:r>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p:txBody>
      </p:sp>
    </p:spTree>
    <p:extLst>
      <p:ext uri="{BB962C8B-B14F-4D97-AF65-F5344CB8AC3E}">
        <p14:creationId xmlns:p14="http://schemas.microsoft.com/office/powerpoint/2010/main" val="282406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3675044738"/>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461665"/>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l’hébergement et comptant au total </a:t>
            </a:r>
            <a:r>
              <a:rPr lang="fr-FR" sz="1200" b="1" dirty="0"/>
              <a:t>103 215</a:t>
            </a:r>
            <a:r>
              <a:rPr lang="fr-FR" sz="1200" dirty="0"/>
              <a:t> 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1966884" y="138339"/>
            <a:ext cx="7067544" cy="523220"/>
          </a:xfrm>
          <a:prstGeom prst="rect">
            <a:avLst/>
          </a:prstGeom>
          <a:noFill/>
        </p:spPr>
        <p:txBody>
          <a:bodyPr wrap="square">
            <a:spAutoFit/>
          </a:bodyPr>
          <a:lstStyle/>
          <a:p>
            <a:pPr algn="ctr"/>
            <a:r>
              <a:rPr lang="fr-FR" sz="2800" b="1" dirty="0">
                <a:solidFill>
                  <a:schemeClr val="bg1"/>
                </a:solidFill>
              </a:rPr>
              <a:t>RESTAURATION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150470"/>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endParaRPr lang="fr-FR" sz="1200" b="1" dirty="0">
              <a:solidFill>
                <a:srgbClr val="FF0000"/>
              </a:solidFill>
            </a:endParaRPr>
          </a:p>
        </p:txBody>
      </p:sp>
      <p:sp>
        <p:nvSpPr>
          <p:cNvPr id="4" name="ZoneTexte 3">
            <a:extLst>
              <a:ext uri="{FF2B5EF4-FFF2-40B4-BE49-F238E27FC236}">
                <a16:creationId xmlns:a16="http://schemas.microsoft.com/office/drawing/2014/main" id="{41B7DB26-5C13-E455-CFD3-3854B8A4E462}"/>
              </a:ext>
            </a:extLst>
          </p:cNvPr>
          <p:cNvSpPr txBox="1"/>
          <p:nvPr/>
        </p:nvSpPr>
        <p:spPr bwMode="auto">
          <a:xfrm>
            <a:off x="1835696" y="116632"/>
            <a:ext cx="70675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RESTAURATION</a:t>
            </a:r>
          </a:p>
        </p:txBody>
      </p:sp>
      <p:pic>
        <p:nvPicPr>
          <p:cNvPr id="2" name="Image 1">
            <a:extLst>
              <a:ext uri="{FF2B5EF4-FFF2-40B4-BE49-F238E27FC236}">
                <a16:creationId xmlns:a16="http://schemas.microsoft.com/office/drawing/2014/main" id="{45B1BAD7-A5E5-5D68-7318-2E61C79F78F6}"/>
              </a:ext>
            </a:extLst>
          </p:cNvPr>
          <p:cNvPicPr>
            <a:picLocks noChangeAspect="1"/>
          </p:cNvPicPr>
          <p:nvPr/>
        </p:nvPicPr>
        <p:blipFill>
          <a:blip r:embed="rId4"/>
          <a:stretch>
            <a:fillRect/>
          </a:stretch>
        </p:blipFill>
        <p:spPr>
          <a:xfrm>
            <a:off x="1835696" y="1381178"/>
            <a:ext cx="5353050" cy="1562100"/>
          </a:xfrm>
          <a:prstGeom prst="rect">
            <a:avLst/>
          </a:prstGeom>
        </p:spPr>
      </p:pic>
      <p:pic>
        <p:nvPicPr>
          <p:cNvPr id="3" name="Image 2">
            <a:extLst>
              <a:ext uri="{FF2B5EF4-FFF2-40B4-BE49-F238E27FC236}">
                <a16:creationId xmlns:a16="http://schemas.microsoft.com/office/drawing/2014/main" id="{645496BB-03A0-1F60-B4F2-28F185BE7BC0}"/>
              </a:ext>
            </a:extLst>
          </p:cNvPr>
          <p:cNvPicPr>
            <a:picLocks noChangeAspect="1"/>
          </p:cNvPicPr>
          <p:nvPr/>
        </p:nvPicPr>
        <p:blipFill>
          <a:blip r:embed="rId5"/>
          <a:stretch>
            <a:fillRect/>
          </a:stretch>
        </p:blipFill>
        <p:spPr>
          <a:xfrm>
            <a:off x="779556" y="3435845"/>
            <a:ext cx="8267700" cy="27146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5" name="Image 4">
            <a:extLst>
              <a:ext uri="{FF2B5EF4-FFF2-40B4-BE49-F238E27FC236}">
                <a16:creationId xmlns:a16="http://schemas.microsoft.com/office/drawing/2014/main" id="{6D188A95-D5C7-08F3-2870-D25DF6ADA323}"/>
              </a:ext>
            </a:extLst>
          </p:cNvPr>
          <p:cNvPicPr>
            <a:picLocks noChangeAspect="1"/>
          </p:cNvPicPr>
          <p:nvPr/>
        </p:nvPicPr>
        <p:blipFill>
          <a:blip r:embed="rId3"/>
          <a:stretch>
            <a:fillRect/>
          </a:stretch>
        </p:blipFill>
        <p:spPr>
          <a:xfrm>
            <a:off x="1899666" y="2516279"/>
            <a:ext cx="5344668" cy="28498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4B136A52-95F2-3F0D-C77B-9EAC57018B8F}"/>
              </a:ext>
            </a:extLst>
          </p:cNvPr>
          <p:cNvPicPr>
            <a:picLocks noChangeAspect="1"/>
          </p:cNvPicPr>
          <p:nvPr/>
        </p:nvPicPr>
        <p:blipFill>
          <a:blip r:embed="rId5"/>
          <a:stretch>
            <a:fillRect/>
          </a:stretch>
        </p:blipFill>
        <p:spPr>
          <a:xfrm>
            <a:off x="807553" y="1780346"/>
            <a:ext cx="7795260" cy="4840224"/>
          </a:xfrm>
          <a:prstGeom prst="rect">
            <a:avLst/>
          </a:prstGeom>
        </p:spPr>
      </p:pic>
      <p:graphicFrame>
        <p:nvGraphicFramePr>
          <p:cNvPr id="3" name="Objet 2">
            <a:extLst>
              <a:ext uri="{FF2B5EF4-FFF2-40B4-BE49-F238E27FC236}">
                <a16:creationId xmlns:a16="http://schemas.microsoft.com/office/drawing/2014/main" id="{61166DFD-2147-2A0F-9920-881BB51FAE2B}"/>
              </a:ext>
            </a:extLst>
          </p:cNvPr>
          <p:cNvGraphicFramePr>
            <a:graphicFrameLocks noChangeAspect="1"/>
          </p:cNvGraphicFramePr>
          <p:nvPr>
            <p:extLst>
              <p:ext uri="{D42A27DB-BD31-4B8C-83A1-F6EECF244321}">
                <p14:modId xmlns:p14="http://schemas.microsoft.com/office/powerpoint/2010/main" val="1159819226"/>
              </p:ext>
            </p:extLst>
          </p:nvPr>
        </p:nvGraphicFramePr>
        <p:xfrm>
          <a:off x="5940152" y="6640338"/>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40338"/>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2" name="Image 1">
            <a:extLst>
              <a:ext uri="{FF2B5EF4-FFF2-40B4-BE49-F238E27FC236}">
                <a16:creationId xmlns:a16="http://schemas.microsoft.com/office/drawing/2014/main" id="{8B267256-43E1-F504-7AD4-3C2D410A578A}"/>
              </a:ext>
            </a:extLst>
          </p:cNvPr>
          <p:cNvPicPr>
            <a:picLocks noChangeAspect="1"/>
          </p:cNvPicPr>
          <p:nvPr/>
        </p:nvPicPr>
        <p:blipFill>
          <a:blip r:embed="rId3"/>
          <a:stretch>
            <a:fillRect/>
          </a:stretch>
        </p:blipFill>
        <p:spPr>
          <a:xfrm>
            <a:off x="1647444" y="2569779"/>
            <a:ext cx="5849112" cy="2953512"/>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48257" y="163983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8257" y="4649431"/>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pic>
        <p:nvPicPr>
          <p:cNvPr id="2" name="Image 1">
            <a:extLst>
              <a:ext uri="{FF2B5EF4-FFF2-40B4-BE49-F238E27FC236}">
                <a16:creationId xmlns:a16="http://schemas.microsoft.com/office/drawing/2014/main" id="{7CC09F6D-F22A-3C83-2761-2A95F75E6F2F}"/>
              </a:ext>
            </a:extLst>
          </p:cNvPr>
          <p:cNvPicPr>
            <a:picLocks noChangeAspect="1"/>
          </p:cNvPicPr>
          <p:nvPr/>
        </p:nvPicPr>
        <p:blipFill>
          <a:blip r:embed="rId5"/>
          <a:stretch>
            <a:fillRect/>
          </a:stretch>
        </p:blipFill>
        <p:spPr>
          <a:xfrm>
            <a:off x="748257" y="1988840"/>
            <a:ext cx="8267700" cy="2343150"/>
          </a:xfrm>
          <a:prstGeom prst="rect">
            <a:avLst/>
          </a:prstGeom>
        </p:spPr>
      </p:pic>
      <p:graphicFrame>
        <p:nvGraphicFramePr>
          <p:cNvPr id="4" name="Objet 3">
            <a:extLst>
              <a:ext uri="{FF2B5EF4-FFF2-40B4-BE49-F238E27FC236}">
                <a16:creationId xmlns:a16="http://schemas.microsoft.com/office/drawing/2014/main" id="{4FAE6729-A7B3-118C-7D2C-F3025FD6F6D7}"/>
              </a:ext>
            </a:extLst>
          </p:cNvPr>
          <p:cNvGraphicFramePr>
            <a:graphicFrameLocks noChangeAspect="1"/>
          </p:cNvGraphicFramePr>
          <p:nvPr>
            <p:extLst>
              <p:ext uri="{D42A27DB-BD31-4B8C-83A1-F6EECF244321}">
                <p14:modId xmlns:p14="http://schemas.microsoft.com/office/powerpoint/2010/main" val="3376705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pic>
        <p:nvPicPr>
          <p:cNvPr id="5" name="Image 4">
            <a:extLst>
              <a:ext uri="{FF2B5EF4-FFF2-40B4-BE49-F238E27FC236}">
                <a16:creationId xmlns:a16="http://schemas.microsoft.com/office/drawing/2014/main" id="{FE93A832-E253-544E-C33B-F15E9A215C99}"/>
              </a:ext>
            </a:extLst>
          </p:cNvPr>
          <p:cNvPicPr>
            <a:picLocks noChangeAspect="1"/>
          </p:cNvPicPr>
          <p:nvPr/>
        </p:nvPicPr>
        <p:blipFill>
          <a:blip r:embed="rId8"/>
          <a:stretch>
            <a:fillRect/>
          </a:stretch>
        </p:blipFill>
        <p:spPr>
          <a:xfrm>
            <a:off x="827584" y="4966067"/>
            <a:ext cx="5638800" cy="1390650"/>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257" y="1768474"/>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285948"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Image 11">
            <a:extLst>
              <a:ext uri="{FF2B5EF4-FFF2-40B4-BE49-F238E27FC236}">
                <a16:creationId xmlns:a16="http://schemas.microsoft.com/office/drawing/2014/main" id="{84A86A31-8C64-86E8-88C2-948FF84050A7}"/>
              </a:ext>
            </a:extLst>
          </p:cNvPr>
          <p:cNvPicPr>
            <a:picLocks noChangeAspect="1"/>
          </p:cNvPicPr>
          <p:nvPr/>
        </p:nvPicPr>
        <p:blipFill>
          <a:blip r:embed="rId4"/>
          <a:stretch>
            <a:fillRect/>
          </a:stretch>
        </p:blipFill>
        <p:spPr>
          <a:xfrm>
            <a:off x="171971" y="4291235"/>
            <a:ext cx="5981700" cy="2009775"/>
          </a:xfrm>
          <a:prstGeom prst="rect">
            <a:avLst/>
          </a:prstGeom>
        </p:spPr>
      </p:pic>
      <p:graphicFrame>
        <p:nvGraphicFramePr>
          <p:cNvPr id="3" name="Objet 2">
            <a:extLst>
              <a:ext uri="{FF2B5EF4-FFF2-40B4-BE49-F238E27FC236}">
                <a16:creationId xmlns:a16="http://schemas.microsoft.com/office/drawing/2014/main" id="{A95E670C-B6DD-4471-DFB5-0B8CE3FCFA65}"/>
              </a:ext>
            </a:extLst>
          </p:cNvPr>
          <p:cNvGraphicFramePr>
            <a:graphicFrameLocks noChangeAspect="1"/>
          </p:cNvGraphicFramePr>
          <p:nvPr>
            <p:extLst>
              <p:ext uri="{D42A27DB-BD31-4B8C-83A1-F6EECF244321}">
                <p14:modId xmlns:p14="http://schemas.microsoft.com/office/powerpoint/2010/main" val="3376705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4" name="Image 3">
            <a:extLst>
              <a:ext uri="{FF2B5EF4-FFF2-40B4-BE49-F238E27FC236}">
                <a16:creationId xmlns:a16="http://schemas.microsoft.com/office/drawing/2014/main" id="{EB6F5430-F7EC-BE80-7943-2270E47AC1D6}"/>
              </a:ext>
            </a:extLst>
          </p:cNvPr>
          <p:cNvPicPr>
            <a:picLocks noChangeAspect="1"/>
          </p:cNvPicPr>
          <p:nvPr/>
        </p:nvPicPr>
        <p:blipFill>
          <a:blip r:embed="rId7"/>
          <a:stretch>
            <a:fillRect/>
          </a:stretch>
        </p:blipFill>
        <p:spPr>
          <a:xfrm>
            <a:off x="171971" y="2125791"/>
            <a:ext cx="7219950" cy="2114550"/>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 1">
            <a:extLst>
              <a:ext uri="{FF2B5EF4-FFF2-40B4-BE49-F238E27FC236}">
                <a16:creationId xmlns:a16="http://schemas.microsoft.com/office/drawing/2014/main" id="{2714982A-819A-F478-27D2-3FE4B6AB0E84}"/>
              </a:ext>
            </a:extLst>
          </p:cNvPr>
          <p:cNvPicPr>
            <a:picLocks noChangeAspect="1"/>
          </p:cNvPicPr>
          <p:nvPr/>
        </p:nvPicPr>
        <p:blipFill>
          <a:blip r:embed="rId5"/>
          <a:stretch>
            <a:fillRect/>
          </a:stretch>
        </p:blipFill>
        <p:spPr>
          <a:xfrm>
            <a:off x="739846" y="2072822"/>
            <a:ext cx="8267700" cy="1819275"/>
          </a:xfrm>
          <a:prstGeom prst="rect">
            <a:avLst/>
          </a:prstGeom>
        </p:spPr>
      </p:pic>
      <p:graphicFrame>
        <p:nvGraphicFramePr>
          <p:cNvPr id="3" name="Objet 2">
            <a:extLst>
              <a:ext uri="{FF2B5EF4-FFF2-40B4-BE49-F238E27FC236}">
                <a16:creationId xmlns:a16="http://schemas.microsoft.com/office/drawing/2014/main" id="{A40CEEBA-E4C1-9E4F-1F22-505669DABC0C}"/>
              </a:ext>
            </a:extLst>
          </p:cNvPr>
          <p:cNvGraphicFramePr>
            <a:graphicFrameLocks noChangeAspect="1"/>
          </p:cNvGraphicFramePr>
          <p:nvPr>
            <p:extLst>
              <p:ext uri="{D42A27DB-BD31-4B8C-83A1-F6EECF244321}">
                <p14:modId xmlns:p14="http://schemas.microsoft.com/office/powerpoint/2010/main" val="337670500"/>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TotalTime>
  <Words>1597</Words>
  <Application>Microsoft Office PowerPoint</Application>
  <DocSecurity>0</DocSecurity>
  <PresentationFormat>Affichage à l'écran (4:3)</PresentationFormat>
  <Paragraphs>140</Paragraphs>
  <Slides>15</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15</vt:i4>
      </vt:variant>
    </vt:vector>
  </HeadingPairs>
  <TitlesOfParts>
    <vt:vector size="20" baseType="lpstr">
      <vt:lpstr>Arial</vt:lpstr>
      <vt:lpstr>Calibri</vt:lpstr>
      <vt:lpstr>Thème Office</vt:lpstr>
      <vt:lpstr>Worksheet</vt:lpstr>
      <vt:lpstr>Feuille de calcul</vt:lpstr>
      <vt:lpstr>RESTAURATION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98</cp:revision>
  <dcterms:created xsi:type="dcterms:W3CDTF">2018-03-22T15:01:37Z</dcterms:created>
  <dcterms:modified xsi:type="dcterms:W3CDTF">2024-02-05T15:02:13Z</dcterms:modified>
  <cp:category/>
  <dc:identifier/>
  <cp:contentStatus/>
  <dc:language/>
  <cp:version/>
</cp:coreProperties>
</file>