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58" r:id="rId4"/>
    <p:sldId id="259" r:id="rId5"/>
    <p:sldId id="260" r:id="rId6"/>
    <p:sldId id="261" r:id="rId7"/>
    <p:sldId id="263" r:id="rId8"/>
    <p:sldId id="264" r:id="rId9"/>
    <p:sldId id="265" r:id="rId10"/>
    <p:sldId id="279" r:id="rId11"/>
    <p:sldId id="267" r:id="rId12"/>
    <p:sldId id="268" r:id="rId13"/>
    <p:sldId id="276" r:id="rId14"/>
    <p:sldId id="277" r:id="rId15"/>
    <p:sldId id="270" r:id="rId16"/>
    <p:sldId id="278" r:id="rId17"/>
    <p:sldId id="273" r:id="rId18"/>
    <p:sldId id="275" r:id="rId19"/>
  </p:sldIdLst>
  <p:sldSz cx="9144000" cy="6858000" type="screen4x3"/>
  <p:notesSz cx="9144000" cy="6858000"/>
  <p:defaultText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6EC4A6-3DD9-4DE0-BBB8-F39476D1198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B51F7082-2214-4357-A720-8437CC465E71}">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Exposition aux risques professionnels</a:t>
          </a:r>
          <a:endParaRPr lang="fr-FR" dirty="0"/>
        </a:p>
      </dgm:t>
    </dgm:pt>
    <dgm:pt modelId="{51AADB2E-EBAA-4B39-B101-AA75F75DC9A7}" type="parTrans" cxnId="{F2FB4DA6-ED0F-4EFE-A38C-0D9E9E55FB5F}">
      <dgm:prSet/>
      <dgm:spPr/>
      <dgm:t>
        <a:bodyPr/>
        <a:lstStyle/>
        <a:p>
          <a:endParaRPr lang="fr-FR"/>
        </a:p>
      </dgm:t>
    </dgm:pt>
    <dgm:pt modelId="{5F99AD09-AC6D-460C-AB57-610FEA533B26}" type="sibTrans" cxnId="{F2FB4DA6-ED0F-4EFE-A38C-0D9E9E55FB5F}">
      <dgm:prSet/>
      <dgm:spPr/>
      <dgm:t>
        <a:bodyPr/>
        <a:lstStyle/>
        <a:p>
          <a:endParaRPr lang="fr-FR"/>
        </a:p>
      </dgm:t>
    </dgm:pt>
    <dgm:pt modelId="{F70C49B2-261B-412A-A86D-E4BDD413F1BB}">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familles de risque</a:t>
          </a:r>
          <a:endParaRPr lang="fr-FR" sz="1100" dirty="0"/>
        </a:p>
      </dgm:t>
    </dgm:pt>
    <dgm:pt modelId="{790BAB3D-99A2-43BD-A16C-DE7F869AD11F}" type="parTrans" cxnId="{20E75BD1-C707-47D4-9F2D-79B5385FD64A}">
      <dgm:prSet/>
      <dgm:spPr/>
      <dgm:t>
        <a:bodyPr/>
        <a:lstStyle/>
        <a:p>
          <a:endParaRPr lang="fr-FR"/>
        </a:p>
      </dgm:t>
    </dgm:pt>
    <dgm:pt modelId="{65604AFE-A355-4C88-B791-9D6B77293C18}" type="sibTrans" cxnId="{20E75BD1-C707-47D4-9F2D-79B5385FD64A}">
      <dgm:prSet/>
      <dgm:spPr/>
      <dgm:t>
        <a:bodyPr/>
        <a:lstStyle/>
        <a:p>
          <a:endParaRPr lang="fr-FR"/>
        </a:p>
      </dgm:t>
    </dgm:pt>
    <dgm:pt modelId="{7E2CB526-3224-46A2-98BD-8976E60F7E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Estimation de l’exposition aux principaux risques du secteur</a:t>
          </a:r>
          <a:endParaRPr lang="fr-FR" sz="1100" dirty="0"/>
        </a:p>
      </dgm:t>
    </dgm:pt>
    <dgm:pt modelId="{177CF485-0F61-4F25-87BB-0D3BE36B95F9}" type="parTrans" cxnId="{ADC07CB1-9043-4EBF-A889-3B61F9C5D13A}">
      <dgm:prSet/>
      <dgm:spPr/>
      <dgm:t>
        <a:bodyPr/>
        <a:lstStyle/>
        <a:p>
          <a:endParaRPr lang="fr-FR"/>
        </a:p>
      </dgm:t>
    </dgm:pt>
    <dgm:pt modelId="{B97FF95D-20DE-491C-8608-7D5AF5EF9FB8}" type="sibTrans" cxnId="{ADC07CB1-9043-4EBF-A889-3B61F9C5D13A}">
      <dgm:prSet/>
      <dgm:spPr/>
      <dgm:t>
        <a:bodyPr/>
        <a:lstStyle/>
        <a:p>
          <a:endParaRPr lang="fr-FR"/>
        </a:p>
      </dgm:t>
    </dgm:pt>
    <dgm:pt modelId="{DFD0E847-F3E3-4776-B54B-00DB06EFB5B4}">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accidents du travail</a:t>
          </a:r>
          <a:endParaRPr lang="fr-FR"/>
        </a:p>
      </dgm:t>
    </dgm:pt>
    <dgm:pt modelId="{EFC3FA97-8A96-49E8-9186-7626E2896939}" type="parTrans" cxnId="{45A651BD-5534-44A7-8EFE-3DA610BAB8C3}">
      <dgm:prSet/>
      <dgm:spPr/>
      <dgm:t>
        <a:bodyPr/>
        <a:lstStyle/>
        <a:p>
          <a:endParaRPr lang="fr-FR"/>
        </a:p>
      </dgm:t>
    </dgm:pt>
    <dgm:pt modelId="{8A7EE908-F4ED-4212-B68C-5E55FBB4C062}" type="sibTrans" cxnId="{45A651BD-5534-44A7-8EFE-3DA610BAB8C3}">
      <dgm:prSet/>
      <dgm:spPr/>
      <dgm:t>
        <a:bodyPr/>
        <a:lstStyle/>
        <a:p>
          <a:endParaRPr lang="fr-FR"/>
        </a:p>
      </dgm:t>
    </dgm:pt>
    <dgm:pt modelId="{5573D533-8D99-47AC-B219-C6C0D044C230}">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8A66AEA2-0167-4217-B2A7-E1EECB0B3D48}" type="parTrans" cxnId="{A0E395AB-EC9F-4D85-BC25-7181C322371A}">
      <dgm:prSet/>
      <dgm:spPr/>
      <dgm:t>
        <a:bodyPr/>
        <a:lstStyle/>
        <a:p>
          <a:endParaRPr lang="fr-FR"/>
        </a:p>
      </dgm:t>
    </dgm:pt>
    <dgm:pt modelId="{7BB5D2A6-D28E-4FE9-948B-9A95D2D37F73}" type="sibTrans" cxnId="{A0E395AB-EC9F-4D85-BC25-7181C322371A}">
      <dgm:prSet/>
      <dgm:spPr/>
      <dgm:t>
        <a:bodyPr/>
        <a:lstStyle/>
        <a:p>
          <a:endParaRPr lang="fr-FR"/>
        </a:p>
      </dgm:t>
    </dgm:pt>
    <dgm:pt modelId="{A8F16463-666E-4685-9BA8-778F0D3E7EB7}">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accidents du travail par tranche d’âge</a:t>
          </a:r>
          <a:endParaRPr lang="fr-FR" sz="1100" dirty="0"/>
        </a:p>
      </dgm:t>
    </dgm:pt>
    <dgm:pt modelId="{CD1B254D-0B15-404B-A567-0CCA36ECAB6C}" type="parTrans" cxnId="{BF53C002-7BCE-4E85-824D-417260CD6CBB}">
      <dgm:prSet/>
      <dgm:spPr/>
      <dgm:t>
        <a:bodyPr/>
        <a:lstStyle/>
        <a:p>
          <a:endParaRPr lang="fr-FR"/>
        </a:p>
      </dgm:t>
    </dgm:pt>
    <dgm:pt modelId="{CE91A039-EBAE-495D-A8E7-24D965D02EED}" type="sibTrans" cxnId="{BF53C002-7BCE-4E85-824D-417260CD6CBB}">
      <dgm:prSet/>
      <dgm:spPr/>
      <dgm:t>
        <a:bodyPr/>
        <a:lstStyle/>
        <a:p>
          <a:endParaRPr lang="fr-FR"/>
        </a:p>
      </dgm:t>
    </dgm:pt>
    <dgm:pt modelId="{FDC37FC9-C7D2-42C4-BF70-637CB95D5705}">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maladies professionnelles</a:t>
          </a:r>
          <a:endParaRPr lang="fr-FR"/>
        </a:p>
      </dgm:t>
    </dgm:pt>
    <dgm:pt modelId="{B2446B2B-060D-401C-A32A-AC593A22F801}" type="parTrans" cxnId="{4945BE03-6DAF-445D-A840-A18312EF97C5}">
      <dgm:prSet/>
      <dgm:spPr/>
      <dgm:t>
        <a:bodyPr/>
        <a:lstStyle/>
        <a:p>
          <a:endParaRPr lang="fr-FR"/>
        </a:p>
      </dgm:t>
    </dgm:pt>
    <dgm:pt modelId="{6E9EF8EC-DF42-4281-9423-1060AB20AD0B}" type="sibTrans" cxnId="{4945BE03-6DAF-445D-A840-A18312EF97C5}">
      <dgm:prSet/>
      <dgm:spPr/>
      <dgm:t>
        <a:bodyPr/>
        <a:lstStyle/>
        <a:p>
          <a:endParaRPr lang="fr-FR"/>
        </a:p>
      </dgm:t>
    </dgm:pt>
    <dgm:pt modelId="{B36AD572-D668-4804-A186-655BB28F4E66}">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F1EB9594-32E8-4D04-8DBE-500EF27D5941}" type="parTrans" cxnId="{7BD73229-248C-4B6B-928F-4D4C0D58B04A}">
      <dgm:prSet/>
      <dgm:spPr/>
      <dgm:t>
        <a:bodyPr/>
        <a:lstStyle/>
        <a:p>
          <a:endParaRPr lang="fr-FR"/>
        </a:p>
      </dgm:t>
    </dgm:pt>
    <dgm:pt modelId="{A3321C0C-EECC-4D8A-B1B0-9DAD026BF2FE}" type="sibTrans" cxnId="{7BD73229-248C-4B6B-928F-4D4C0D58B04A}">
      <dgm:prSet/>
      <dgm:spPr/>
      <dgm:t>
        <a:bodyPr/>
        <a:lstStyle/>
        <a:p>
          <a:endParaRPr lang="fr-FR"/>
        </a:p>
      </dgm:t>
    </dgm:pt>
    <dgm:pt modelId="{A156194E-486C-4C38-9A69-1A63471855C6}">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a:t>Les licenciements pour inaptitude</a:t>
          </a:r>
          <a:endParaRPr lang="fr-FR"/>
        </a:p>
      </dgm:t>
    </dgm:pt>
    <dgm:pt modelId="{4645AABE-2435-451A-A902-0900E1BB011E}" type="parTrans" cxnId="{C9C6B29C-6085-4C54-AAC6-40D090251F8D}">
      <dgm:prSet/>
      <dgm:spPr/>
      <dgm:t>
        <a:bodyPr/>
        <a:lstStyle/>
        <a:p>
          <a:endParaRPr lang="fr-FR"/>
        </a:p>
      </dgm:t>
    </dgm:pt>
    <dgm:pt modelId="{3DC3992B-A544-475D-8110-A2A085FFA751}" type="sibTrans" cxnId="{C9C6B29C-6085-4C54-AAC6-40D090251F8D}">
      <dgm:prSet/>
      <dgm:spPr/>
      <dgm:t>
        <a:bodyPr/>
        <a:lstStyle/>
        <a:p>
          <a:endParaRPr lang="fr-FR"/>
        </a:p>
      </dgm:t>
    </dgm:pt>
    <dgm:pt modelId="{0A0B88FC-597C-4CD8-ACB2-3345607FD6C1}">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données générales</a:t>
          </a:r>
          <a:endParaRPr lang="fr-FR" sz="1100" dirty="0"/>
        </a:p>
      </dgm:t>
    </dgm:pt>
    <dgm:pt modelId="{7FB2791B-C221-4B3A-98A4-7E7F334E1EAF}" type="parTrans" cxnId="{E1FCB60A-2AB2-4CE1-9EEB-91735B1EA226}">
      <dgm:prSet/>
      <dgm:spPr/>
      <dgm:t>
        <a:bodyPr/>
        <a:lstStyle/>
        <a:p>
          <a:endParaRPr lang="fr-FR"/>
        </a:p>
      </dgm:t>
    </dgm:pt>
    <dgm:pt modelId="{5748CA7C-8BD2-454F-AA02-DF82F0A25670}" type="sibTrans" cxnId="{E1FCB60A-2AB2-4CE1-9EEB-91735B1EA226}">
      <dgm:prSet/>
      <dgm:spPr/>
      <dgm:t>
        <a:bodyPr/>
        <a:lstStyle/>
        <a:p>
          <a:endParaRPr lang="fr-FR"/>
        </a:p>
      </dgm:t>
    </dgm:pt>
    <dgm:pt modelId="{AB09020F-FC17-43C4-8720-9D7BE239DB48}">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fr-FR" b="1" dirty="0"/>
            <a:t>Employeurs et emplois</a:t>
          </a:r>
        </a:p>
      </dgm:t>
    </dgm:pt>
    <dgm:pt modelId="{593320FB-019F-4CFB-A57B-A5F8797CCC99}" type="parTrans" cxnId="{9D44CC2F-6423-4D95-AFD8-9CEC2009B8C7}">
      <dgm:prSet/>
      <dgm:spPr/>
      <dgm:t>
        <a:bodyPr/>
        <a:lstStyle/>
        <a:p>
          <a:endParaRPr lang="fr-FR"/>
        </a:p>
      </dgm:t>
    </dgm:pt>
    <dgm:pt modelId="{89F2935D-B512-4F4C-AA39-A12901986DE8}" type="sibTrans" cxnId="{9D44CC2F-6423-4D95-AFD8-9CEC2009B8C7}">
      <dgm:prSet/>
      <dgm:spPr/>
      <dgm:t>
        <a:bodyPr/>
        <a:lstStyle/>
        <a:p>
          <a:endParaRPr lang="fr-FR"/>
        </a:p>
      </dgm:t>
    </dgm:pt>
    <dgm:pt modelId="{31CBD953-9A76-4705-8E34-20114A9FC1E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Principaux secteurs employeurs</a:t>
          </a:r>
        </a:p>
      </dgm:t>
    </dgm:pt>
    <dgm:pt modelId="{F7ED9630-14BE-468E-BB82-40918A364D34}" type="parTrans" cxnId="{9B683261-60BF-43D5-BF4C-055F4A555F10}">
      <dgm:prSet/>
      <dgm:spPr/>
      <dgm:t>
        <a:bodyPr/>
        <a:lstStyle/>
        <a:p>
          <a:endParaRPr lang="fr-FR"/>
        </a:p>
      </dgm:t>
    </dgm:pt>
    <dgm:pt modelId="{F5AB5C3A-FE58-44F9-8774-54490894B650}" type="sibTrans" cxnId="{9B683261-60BF-43D5-BF4C-055F4A555F10}">
      <dgm:prSet/>
      <dgm:spPr/>
      <dgm:t>
        <a:bodyPr/>
        <a:lstStyle/>
        <a:p>
          <a:endParaRPr lang="fr-FR"/>
        </a:p>
      </dgm:t>
    </dgm:pt>
    <dgm:pt modelId="{345475A3-220C-47FA-B10A-EB2C7BA82FB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Situation de l’emploi</a:t>
          </a:r>
        </a:p>
      </dgm:t>
    </dgm:pt>
    <dgm:pt modelId="{FAEE3820-29E3-456D-92F3-4A539CEC19AB}" type="parTrans" cxnId="{E5D4C2C5-E649-438B-8AED-547A34F63B41}">
      <dgm:prSet/>
      <dgm:spPr/>
      <dgm:t>
        <a:bodyPr/>
        <a:lstStyle/>
        <a:p>
          <a:endParaRPr lang="fr-FR"/>
        </a:p>
      </dgm:t>
    </dgm:pt>
    <dgm:pt modelId="{88AAA0FD-775C-4098-AB18-2EFDBBD5387A}" type="sibTrans" cxnId="{E5D4C2C5-E649-438B-8AED-547A34F63B41}">
      <dgm:prSet/>
      <dgm:spPr/>
      <dgm:t>
        <a:bodyPr/>
        <a:lstStyle/>
        <a:p>
          <a:endParaRPr lang="fr-FR"/>
        </a:p>
      </dgm:t>
    </dgm:pt>
    <dgm:pt modelId="{E3B4D76E-A82B-4F23-8106-348102EA0578}">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b="0" dirty="0"/>
            <a:t>Les écarts significatifs d’exposition aux risques</a:t>
          </a:r>
          <a:endParaRPr lang="fr-FR" sz="1100" dirty="0"/>
        </a:p>
      </dgm:t>
    </dgm:pt>
    <dgm:pt modelId="{240D46F9-85CE-40BA-9732-42DD641259F9}" type="parTrans" cxnId="{CA5ED773-F2A3-4AC4-8106-682C3EC5F2BC}">
      <dgm:prSet/>
      <dgm:spPr/>
      <dgm:t>
        <a:bodyPr/>
        <a:lstStyle/>
        <a:p>
          <a:endParaRPr lang="fr-FR"/>
        </a:p>
      </dgm:t>
    </dgm:pt>
    <dgm:pt modelId="{719F0858-9EE2-4177-B035-2074CF91D869}" type="sibTrans" cxnId="{CA5ED773-F2A3-4AC4-8106-682C3EC5F2BC}">
      <dgm:prSet/>
      <dgm:spPr/>
      <dgm:t>
        <a:bodyPr/>
        <a:lstStyle/>
        <a:p>
          <a:endParaRPr lang="fr-FR"/>
        </a:p>
      </dgm:t>
    </dgm:pt>
    <dgm:pt modelId="{1AA98CDA-E44A-415C-85FA-2FF254C941DA}">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Taux d’inaptitude</a:t>
          </a:r>
        </a:p>
      </dgm:t>
    </dgm:pt>
    <dgm:pt modelId="{5FEF58D8-F3A3-4FDC-9F11-EB51B3FC7DC6}" type="parTrans" cxnId="{F568BB8F-CD66-49D9-B680-B09D63DF4D3B}">
      <dgm:prSet/>
      <dgm:spPr/>
      <dgm:t>
        <a:bodyPr/>
        <a:lstStyle/>
        <a:p>
          <a:endParaRPr lang="fr-FR"/>
        </a:p>
      </dgm:t>
    </dgm:pt>
    <dgm:pt modelId="{5F6D2EAB-9AA6-4387-BDC2-9B909F7844B1}" type="sibTrans" cxnId="{F568BB8F-CD66-49D9-B680-B09D63DF4D3B}">
      <dgm:prSet/>
      <dgm:spPr/>
      <dgm:t>
        <a:bodyPr/>
        <a:lstStyle/>
        <a:p>
          <a:endParaRPr lang="fr-FR"/>
        </a:p>
      </dgm:t>
    </dgm:pt>
    <dgm:pt modelId="{10D0B902-5A16-4D97-88FA-74CAD95B0CD5}">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troubles musculo-squelettiques (TMS)</a:t>
          </a:r>
        </a:p>
      </dgm:t>
    </dgm:pt>
    <dgm:pt modelId="{8A48C579-184B-4627-8CCF-14D438C2A616}" type="parTrans" cxnId="{F6B38A2E-1712-4A3E-8393-64A3C94A1DB4}">
      <dgm:prSet/>
      <dgm:spPr/>
      <dgm:t>
        <a:bodyPr/>
        <a:lstStyle/>
        <a:p>
          <a:endParaRPr lang="fr-FR"/>
        </a:p>
      </dgm:t>
    </dgm:pt>
    <dgm:pt modelId="{5EE29154-402B-408F-A6C4-42B99F058C51}" type="sibTrans" cxnId="{F6B38A2E-1712-4A3E-8393-64A3C94A1DB4}">
      <dgm:prSet/>
      <dgm:spPr/>
      <dgm:t>
        <a:bodyPr/>
        <a:lstStyle/>
        <a:p>
          <a:endParaRPr lang="fr-FR"/>
        </a:p>
      </dgm:t>
    </dgm:pt>
    <dgm:pt modelId="{50C8D588-A583-46DF-A1B5-8762DD393F3F}">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âge</a:t>
          </a:r>
        </a:p>
      </dgm:t>
    </dgm:pt>
    <dgm:pt modelId="{D7B56DC0-C5A2-4F6D-9703-09ACE7C4D0E9}" type="parTrans" cxnId="{17342669-17D0-4526-B51F-057BD68FEB93}">
      <dgm:prSet/>
      <dgm:spPr/>
      <dgm:t>
        <a:bodyPr/>
        <a:lstStyle/>
        <a:p>
          <a:endParaRPr lang="fr-FR"/>
        </a:p>
      </dgm:t>
    </dgm:pt>
    <dgm:pt modelId="{7FB9FB0D-ED18-40E7-B71A-E9AB46804C69}" type="sibTrans" cxnId="{17342669-17D0-4526-B51F-057BD68FEB93}">
      <dgm:prSet/>
      <dgm:spPr/>
      <dgm:t>
        <a:bodyPr/>
        <a:lstStyle/>
        <a:p>
          <a:endParaRPr lang="fr-FR"/>
        </a:p>
      </dgm:t>
    </dgm:pt>
    <dgm:pt modelId="{13487BA5-3687-4296-88DF-8F074BB5D37C}">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maladies professionnelles par taille d’établissement</a:t>
          </a:r>
        </a:p>
      </dgm:t>
    </dgm:pt>
    <dgm:pt modelId="{30B2B447-0358-4CDC-B01E-FC5E743630FE}" type="parTrans" cxnId="{B868A563-7989-4E7B-BCCC-0DF468D9B437}">
      <dgm:prSet/>
      <dgm:spPr/>
      <dgm:t>
        <a:bodyPr/>
        <a:lstStyle/>
        <a:p>
          <a:endParaRPr lang="fr-FR"/>
        </a:p>
      </dgm:t>
    </dgm:pt>
    <dgm:pt modelId="{C9281FF7-1B38-46E7-B5F8-86606D8E185C}" type="sibTrans" cxnId="{B868A563-7989-4E7B-BCCC-0DF468D9B437}">
      <dgm:prSet/>
      <dgm:spPr/>
      <dgm:t>
        <a:bodyPr/>
        <a:lstStyle/>
        <a:p>
          <a:endParaRPr lang="fr-FR"/>
        </a:p>
      </dgm:t>
    </dgm:pt>
    <dgm:pt modelId="{9E2582BA-BA06-46DD-A18A-CB77082D17E3}">
      <dgm:prSet custT="1">
        <dgm:style>
          <a:lnRef idx="2">
            <a:schemeClr val="accent6"/>
          </a:lnRef>
          <a:fillRef idx="1">
            <a:schemeClr val="lt1"/>
          </a:fillRef>
          <a:effectRef idx="0">
            <a:schemeClr val="accent6"/>
          </a:effectRef>
          <a:fontRef idx="minor">
            <a:schemeClr val="dk1"/>
          </a:fontRef>
        </dgm:style>
      </dgm:prSet>
      <dgm:spPr/>
      <dgm:t>
        <a:bodyPr/>
        <a:lstStyle/>
        <a:p>
          <a:pPr rtl="0"/>
          <a:r>
            <a:rPr lang="fr-FR" sz="1100" dirty="0"/>
            <a:t>Les accidents du travail des intérimaires</a:t>
          </a:r>
        </a:p>
      </dgm:t>
    </dgm:pt>
    <dgm:pt modelId="{F654736B-8329-4E8E-8587-E9607A121C0A}" type="parTrans" cxnId="{3C4B2E2F-7D73-466D-8A80-7F8A6E8EB83B}">
      <dgm:prSet/>
      <dgm:spPr/>
      <dgm:t>
        <a:bodyPr/>
        <a:lstStyle/>
        <a:p>
          <a:endParaRPr lang="fr-FR"/>
        </a:p>
      </dgm:t>
    </dgm:pt>
    <dgm:pt modelId="{4B79B0D3-73A6-4832-BCBD-645962ADDEE5}" type="sibTrans" cxnId="{3C4B2E2F-7D73-466D-8A80-7F8A6E8EB83B}">
      <dgm:prSet/>
      <dgm:spPr/>
      <dgm:t>
        <a:bodyPr/>
        <a:lstStyle/>
        <a:p>
          <a:endParaRPr lang="fr-FR"/>
        </a:p>
      </dgm:t>
    </dgm:pt>
    <dgm:pt modelId="{32FBFD9A-ECDC-4280-B085-A307ED49224F}" type="pres">
      <dgm:prSet presAssocID="{C76EC4A6-3DD9-4DE0-BBB8-F39476D1198A}" presName="Name0" presStyleCnt="0">
        <dgm:presLayoutVars>
          <dgm:dir/>
          <dgm:animLvl val="lvl"/>
          <dgm:resizeHandles val="exact"/>
        </dgm:presLayoutVars>
      </dgm:prSet>
      <dgm:spPr/>
    </dgm:pt>
    <dgm:pt modelId="{7364411D-880F-469D-816C-F240D2EE0C1C}" type="pres">
      <dgm:prSet presAssocID="{AB09020F-FC17-43C4-8720-9D7BE239DB48}" presName="linNode" presStyleCnt="0"/>
      <dgm:spPr/>
    </dgm:pt>
    <dgm:pt modelId="{C1F012BB-6909-4422-8F3C-EE694AB43178}" type="pres">
      <dgm:prSet presAssocID="{AB09020F-FC17-43C4-8720-9D7BE239DB48}" presName="parentText" presStyleLbl="node1" presStyleIdx="0" presStyleCnt="5">
        <dgm:presLayoutVars>
          <dgm:chMax val="1"/>
          <dgm:bulletEnabled val="1"/>
        </dgm:presLayoutVars>
      </dgm:prSet>
      <dgm:spPr/>
    </dgm:pt>
    <dgm:pt modelId="{02B0A32B-E13C-498B-BC96-A754102A76D3}" type="pres">
      <dgm:prSet presAssocID="{AB09020F-FC17-43C4-8720-9D7BE239DB48}" presName="descendantText" presStyleLbl="alignAccFollowNode1" presStyleIdx="0" presStyleCnt="5">
        <dgm:presLayoutVars>
          <dgm:bulletEnabled val="1"/>
        </dgm:presLayoutVars>
      </dgm:prSet>
      <dgm:spPr/>
    </dgm:pt>
    <dgm:pt modelId="{6B83ED59-771B-441B-8F02-C3C607A58BAF}" type="pres">
      <dgm:prSet presAssocID="{89F2935D-B512-4F4C-AA39-A12901986DE8}" presName="sp" presStyleCnt="0"/>
      <dgm:spPr/>
    </dgm:pt>
    <dgm:pt modelId="{1D64A587-9FC3-49EF-9ED8-36DD1FEFDD03}" type="pres">
      <dgm:prSet presAssocID="{B51F7082-2214-4357-A720-8437CC465E71}" presName="linNode" presStyleCnt="0"/>
      <dgm:spPr/>
    </dgm:pt>
    <dgm:pt modelId="{C1C3C668-32F9-4348-9945-90B4AE10B189}" type="pres">
      <dgm:prSet presAssocID="{B51F7082-2214-4357-A720-8437CC465E71}" presName="parentText" presStyleLbl="node1" presStyleIdx="1" presStyleCnt="5">
        <dgm:presLayoutVars>
          <dgm:chMax val="1"/>
          <dgm:bulletEnabled val="1"/>
        </dgm:presLayoutVars>
      </dgm:prSet>
      <dgm:spPr/>
    </dgm:pt>
    <dgm:pt modelId="{265A0218-2E6A-4008-802C-751E60C83F8D}" type="pres">
      <dgm:prSet presAssocID="{B51F7082-2214-4357-A720-8437CC465E71}" presName="descendantText" presStyleLbl="alignAccFollowNode1" presStyleIdx="1" presStyleCnt="5">
        <dgm:presLayoutVars>
          <dgm:bulletEnabled val="1"/>
        </dgm:presLayoutVars>
      </dgm:prSet>
      <dgm:spPr/>
    </dgm:pt>
    <dgm:pt modelId="{FAF54992-D089-47E1-936C-C24729D7C5C9}" type="pres">
      <dgm:prSet presAssocID="{5F99AD09-AC6D-460C-AB57-610FEA533B26}" presName="sp" presStyleCnt="0"/>
      <dgm:spPr/>
    </dgm:pt>
    <dgm:pt modelId="{1E294E2F-7626-4B7D-91E6-893EAA38516D}" type="pres">
      <dgm:prSet presAssocID="{DFD0E847-F3E3-4776-B54B-00DB06EFB5B4}" presName="linNode" presStyleCnt="0"/>
      <dgm:spPr/>
    </dgm:pt>
    <dgm:pt modelId="{017071E8-DD4A-4935-BCBD-FFE2D1EAE160}" type="pres">
      <dgm:prSet presAssocID="{DFD0E847-F3E3-4776-B54B-00DB06EFB5B4}" presName="parentText" presStyleLbl="node1" presStyleIdx="2" presStyleCnt="5">
        <dgm:presLayoutVars>
          <dgm:chMax val="1"/>
          <dgm:bulletEnabled val="1"/>
        </dgm:presLayoutVars>
      </dgm:prSet>
      <dgm:spPr/>
    </dgm:pt>
    <dgm:pt modelId="{2DB9350A-43D7-45BB-98EA-C4F5DDC20861}" type="pres">
      <dgm:prSet presAssocID="{DFD0E847-F3E3-4776-B54B-00DB06EFB5B4}" presName="descendantText" presStyleLbl="alignAccFollowNode1" presStyleIdx="2" presStyleCnt="5">
        <dgm:presLayoutVars>
          <dgm:bulletEnabled val="1"/>
        </dgm:presLayoutVars>
      </dgm:prSet>
      <dgm:spPr/>
    </dgm:pt>
    <dgm:pt modelId="{5C4CB93C-DFB2-42FA-87ED-16EC91B71031}" type="pres">
      <dgm:prSet presAssocID="{8A7EE908-F4ED-4212-B68C-5E55FBB4C062}" presName="sp" presStyleCnt="0"/>
      <dgm:spPr/>
    </dgm:pt>
    <dgm:pt modelId="{7E19F0E2-B3EA-4F27-A676-6E958CCFCE14}" type="pres">
      <dgm:prSet presAssocID="{FDC37FC9-C7D2-42C4-BF70-637CB95D5705}" presName="linNode" presStyleCnt="0"/>
      <dgm:spPr/>
    </dgm:pt>
    <dgm:pt modelId="{60647DBD-653E-4AE0-9432-16F818F41942}" type="pres">
      <dgm:prSet presAssocID="{FDC37FC9-C7D2-42C4-BF70-637CB95D5705}" presName="parentText" presStyleLbl="node1" presStyleIdx="3" presStyleCnt="5">
        <dgm:presLayoutVars>
          <dgm:chMax val="1"/>
          <dgm:bulletEnabled val="1"/>
        </dgm:presLayoutVars>
      </dgm:prSet>
      <dgm:spPr/>
    </dgm:pt>
    <dgm:pt modelId="{6AA7E57C-D48E-443B-92A6-3496A8DC1945}" type="pres">
      <dgm:prSet presAssocID="{FDC37FC9-C7D2-42C4-BF70-637CB95D5705}" presName="descendantText" presStyleLbl="alignAccFollowNode1" presStyleIdx="3" presStyleCnt="5">
        <dgm:presLayoutVars>
          <dgm:bulletEnabled val="1"/>
        </dgm:presLayoutVars>
      </dgm:prSet>
      <dgm:spPr/>
    </dgm:pt>
    <dgm:pt modelId="{2C0722E4-8E40-436D-9ED4-C2AA9E4DBF44}" type="pres">
      <dgm:prSet presAssocID="{6E9EF8EC-DF42-4281-9423-1060AB20AD0B}" presName="sp" presStyleCnt="0"/>
      <dgm:spPr/>
    </dgm:pt>
    <dgm:pt modelId="{4E7400D8-CE49-4C14-9C31-B496BA2A30B3}" type="pres">
      <dgm:prSet presAssocID="{A156194E-486C-4C38-9A69-1A63471855C6}" presName="linNode" presStyleCnt="0"/>
      <dgm:spPr/>
    </dgm:pt>
    <dgm:pt modelId="{49ACCEA6-60E2-44E1-8541-182C9886DFFE}" type="pres">
      <dgm:prSet presAssocID="{A156194E-486C-4C38-9A69-1A63471855C6}" presName="parentText" presStyleLbl="node1" presStyleIdx="4" presStyleCnt="5">
        <dgm:presLayoutVars>
          <dgm:chMax val="1"/>
          <dgm:bulletEnabled val="1"/>
        </dgm:presLayoutVars>
      </dgm:prSet>
      <dgm:spPr/>
    </dgm:pt>
    <dgm:pt modelId="{67EC1B60-9744-41DF-AE4A-0CCB689D199B}" type="pres">
      <dgm:prSet presAssocID="{A156194E-486C-4C38-9A69-1A63471855C6}" presName="descendantText" presStyleLbl="alignAccFollowNode1" presStyleIdx="4" presStyleCnt="5">
        <dgm:presLayoutVars>
          <dgm:bulletEnabled val="1"/>
        </dgm:presLayoutVars>
      </dgm:prSet>
      <dgm:spPr/>
    </dgm:pt>
  </dgm:ptLst>
  <dgm:cxnLst>
    <dgm:cxn modelId="{BF53C002-7BCE-4E85-824D-417260CD6CBB}" srcId="{DFD0E847-F3E3-4776-B54B-00DB06EFB5B4}" destId="{A8F16463-666E-4685-9BA8-778F0D3E7EB7}" srcOrd="1" destOrd="0" parTransId="{CD1B254D-0B15-404B-A567-0CCA36ECAB6C}" sibTransId="{CE91A039-EBAE-495D-A8E7-24D965D02EED}"/>
    <dgm:cxn modelId="{4945BE03-6DAF-445D-A840-A18312EF97C5}" srcId="{C76EC4A6-3DD9-4DE0-BBB8-F39476D1198A}" destId="{FDC37FC9-C7D2-42C4-BF70-637CB95D5705}" srcOrd="3" destOrd="0" parTransId="{B2446B2B-060D-401C-A32A-AC593A22F801}" sibTransId="{6E9EF8EC-DF42-4281-9423-1060AB20AD0B}"/>
    <dgm:cxn modelId="{F6C81804-150A-4E4F-A80C-7BD43412AA65}" type="presOf" srcId="{E3B4D76E-A82B-4F23-8106-348102EA0578}" destId="{265A0218-2E6A-4008-802C-751E60C83F8D}" srcOrd="0" destOrd="2" presId="urn:microsoft.com/office/officeart/2005/8/layout/vList5"/>
    <dgm:cxn modelId="{68AF6D07-1E4B-4BB9-A3D5-69266154CCAF}" type="presOf" srcId="{9E2582BA-BA06-46DD-A18A-CB77082D17E3}" destId="{2DB9350A-43D7-45BB-98EA-C4F5DDC20861}" srcOrd="0" destOrd="2" presId="urn:microsoft.com/office/officeart/2005/8/layout/vList5"/>
    <dgm:cxn modelId="{E1FCB60A-2AB2-4CE1-9EEB-91735B1EA226}" srcId="{A156194E-486C-4C38-9A69-1A63471855C6}" destId="{0A0B88FC-597C-4CD8-ACB2-3345607FD6C1}" srcOrd="0" destOrd="0" parTransId="{7FB2791B-C221-4B3A-98A4-7E7F334E1EAF}" sibTransId="{5748CA7C-8BD2-454F-AA02-DF82F0A25670}"/>
    <dgm:cxn modelId="{7BD73229-248C-4B6B-928F-4D4C0D58B04A}" srcId="{FDC37FC9-C7D2-42C4-BF70-637CB95D5705}" destId="{B36AD572-D668-4804-A186-655BB28F4E66}" srcOrd="0" destOrd="0" parTransId="{F1EB9594-32E8-4D04-8DBE-500EF27D5941}" sibTransId="{A3321C0C-EECC-4D8A-B1B0-9DAD026BF2FE}"/>
    <dgm:cxn modelId="{F6B38A2E-1712-4A3E-8393-64A3C94A1DB4}" srcId="{FDC37FC9-C7D2-42C4-BF70-637CB95D5705}" destId="{10D0B902-5A16-4D97-88FA-74CAD95B0CD5}" srcOrd="1" destOrd="0" parTransId="{8A48C579-184B-4627-8CCF-14D438C2A616}" sibTransId="{5EE29154-402B-408F-A6C4-42B99F058C51}"/>
    <dgm:cxn modelId="{3C4B2E2F-7D73-466D-8A80-7F8A6E8EB83B}" srcId="{DFD0E847-F3E3-4776-B54B-00DB06EFB5B4}" destId="{9E2582BA-BA06-46DD-A18A-CB77082D17E3}" srcOrd="2" destOrd="0" parTransId="{F654736B-8329-4E8E-8587-E9607A121C0A}" sibTransId="{4B79B0D3-73A6-4832-BCBD-645962ADDEE5}"/>
    <dgm:cxn modelId="{9D44CC2F-6423-4D95-AFD8-9CEC2009B8C7}" srcId="{C76EC4A6-3DD9-4DE0-BBB8-F39476D1198A}" destId="{AB09020F-FC17-43C4-8720-9D7BE239DB48}" srcOrd="0" destOrd="0" parTransId="{593320FB-019F-4CFB-A57B-A5F8797CCC99}" sibTransId="{89F2935D-B512-4F4C-AA39-A12901986DE8}"/>
    <dgm:cxn modelId="{E7079636-62B9-4858-8859-A4C1129272D0}" type="presOf" srcId="{31CBD953-9A76-4705-8E34-20114A9FC1E5}" destId="{02B0A32B-E13C-498B-BC96-A754102A76D3}" srcOrd="0" destOrd="0" presId="urn:microsoft.com/office/officeart/2005/8/layout/vList5"/>
    <dgm:cxn modelId="{B6C8223A-6156-4CDB-AFCE-55C0F4C2B2F2}" type="presOf" srcId="{13487BA5-3687-4296-88DF-8F074BB5D37C}" destId="{6AA7E57C-D48E-443B-92A6-3496A8DC1945}" srcOrd="0" destOrd="3" presId="urn:microsoft.com/office/officeart/2005/8/layout/vList5"/>
    <dgm:cxn modelId="{1C9C325E-80E4-424B-A092-441E2B26A4A7}" type="presOf" srcId="{345475A3-220C-47FA-B10A-EB2C7BA82FB3}" destId="{02B0A32B-E13C-498B-BC96-A754102A76D3}" srcOrd="0" destOrd="1" presId="urn:microsoft.com/office/officeart/2005/8/layout/vList5"/>
    <dgm:cxn modelId="{9B683261-60BF-43D5-BF4C-055F4A555F10}" srcId="{AB09020F-FC17-43C4-8720-9D7BE239DB48}" destId="{31CBD953-9A76-4705-8E34-20114A9FC1E5}" srcOrd="0" destOrd="0" parTransId="{F7ED9630-14BE-468E-BB82-40918A364D34}" sibTransId="{F5AB5C3A-FE58-44F9-8774-54490894B650}"/>
    <dgm:cxn modelId="{7C15F462-32C3-4ED1-8EF0-6868ACD1E7D5}" type="presOf" srcId="{7E2CB526-3224-46A2-98BD-8976E60F7E78}" destId="{265A0218-2E6A-4008-802C-751E60C83F8D}" srcOrd="0" destOrd="1" presId="urn:microsoft.com/office/officeart/2005/8/layout/vList5"/>
    <dgm:cxn modelId="{B868A563-7989-4E7B-BCCC-0DF468D9B437}" srcId="{FDC37FC9-C7D2-42C4-BF70-637CB95D5705}" destId="{13487BA5-3687-4296-88DF-8F074BB5D37C}" srcOrd="3" destOrd="0" parTransId="{30B2B447-0358-4CDC-B01E-FC5E743630FE}" sibTransId="{C9281FF7-1B38-46E7-B5F8-86606D8E185C}"/>
    <dgm:cxn modelId="{17342669-17D0-4526-B51F-057BD68FEB93}" srcId="{FDC37FC9-C7D2-42C4-BF70-637CB95D5705}" destId="{50C8D588-A583-46DF-A1B5-8762DD393F3F}" srcOrd="2" destOrd="0" parTransId="{D7B56DC0-C5A2-4F6D-9703-09ACE7C4D0E9}" sibTransId="{7FB9FB0D-ED18-40E7-B71A-E9AB46804C69}"/>
    <dgm:cxn modelId="{1CBFC653-1B39-412D-A70E-36999B8BE823}" type="presOf" srcId="{A156194E-486C-4C38-9A69-1A63471855C6}" destId="{49ACCEA6-60E2-44E1-8541-182C9886DFFE}" srcOrd="0" destOrd="0" presId="urn:microsoft.com/office/officeart/2005/8/layout/vList5"/>
    <dgm:cxn modelId="{CA5ED773-F2A3-4AC4-8106-682C3EC5F2BC}" srcId="{B51F7082-2214-4357-A720-8437CC465E71}" destId="{E3B4D76E-A82B-4F23-8106-348102EA0578}" srcOrd="2" destOrd="0" parTransId="{240D46F9-85CE-40BA-9732-42DD641259F9}" sibTransId="{719F0858-9EE2-4177-B035-2074CF91D869}"/>
    <dgm:cxn modelId="{135A6A55-1525-451E-8F15-E1D63A883C89}" type="presOf" srcId="{0A0B88FC-597C-4CD8-ACB2-3345607FD6C1}" destId="{67EC1B60-9744-41DF-AE4A-0CCB689D199B}" srcOrd="0" destOrd="0" presId="urn:microsoft.com/office/officeart/2005/8/layout/vList5"/>
    <dgm:cxn modelId="{6000498A-2D71-4437-996B-878FEB01C8C4}" type="presOf" srcId="{50C8D588-A583-46DF-A1B5-8762DD393F3F}" destId="{6AA7E57C-D48E-443B-92A6-3496A8DC1945}" srcOrd="0" destOrd="2" presId="urn:microsoft.com/office/officeart/2005/8/layout/vList5"/>
    <dgm:cxn modelId="{F568BB8F-CD66-49D9-B680-B09D63DF4D3B}" srcId="{A156194E-486C-4C38-9A69-1A63471855C6}" destId="{1AA98CDA-E44A-415C-85FA-2FF254C941DA}" srcOrd="1" destOrd="0" parTransId="{5FEF58D8-F3A3-4FDC-9F11-EB51B3FC7DC6}" sibTransId="{5F6D2EAB-9AA6-4387-BDC2-9B909F7844B1}"/>
    <dgm:cxn modelId="{B9221F90-AC6B-44ED-8B05-2F820DEB0B40}" type="presOf" srcId="{10D0B902-5A16-4D97-88FA-74CAD95B0CD5}" destId="{6AA7E57C-D48E-443B-92A6-3496A8DC1945}" srcOrd="0" destOrd="1" presId="urn:microsoft.com/office/officeart/2005/8/layout/vList5"/>
    <dgm:cxn modelId="{1D6F4291-9E68-4C87-BD88-1336158C539E}" type="presOf" srcId="{C76EC4A6-3DD9-4DE0-BBB8-F39476D1198A}" destId="{32FBFD9A-ECDC-4280-B085-A307ED49224F}" srcOrd="0" destOrd="0" presId="urn:microsoft.com/office/officeart/2005/8/layout/vList5"/>
    <dgm:cxn modelId="{C9C6B29C-6085-4C54-AAC6-40D090251F8D}" srcId="{C76EC4A6-3DD9-4DE0-BBB8-F39476D1198A}" destId="{A156194E-486C-4C38-9A69-1A63471855C6}" srcOrd="4" destOrd="0" parTransId="{4645AABE-2435-451A-A902-0900E1BB011E}" sibTransId="{3DC3992B-A544-475D-8110-A2A085FFA751}"/>
    <dgm:cxn modelId="{1CCC329F-8459-4E58-9381-A884271EBA34}" type="presOf" srcId="{1AA98CDA-E44A-415C-85FA-2FF254C941DA}" destId="{67EC1B60-9744-41DF-AE4A-0CCB689D199B}" srcOrd="0" destOrd="1" presId="urn:microsoft.com/office/officeart/2005/8/layout/vList5"/>
    <dgm:cxn modelId="{B1CBACA5-AD8F-4A37-810A-A31DC4D6EC77}" type="presOf" srcId="{F70C49B2-261B-412A-A86D-E4BDD413F1BB}" destId="{265A0218-2E6A-4008-802C-751E60C83F8D}" srcOrd="0" destOrd="0" presId="urn:microsoft.com/office/officeart/2005/8/layout/vList5"/>
    <dgm:cxn modelId="{F2FB4DA6-ED0F-4EFE-A38C-0D9E9E55FB5F}" srcId="{C76EC4A6-3DD9-4DE0-BBB8-F39476D1198A}" destId="{B51F7082-2214-4357-A720-8437CC465E71}" srcOrd="1" destOrd="0" parTransId="{51AADB2E-EBAA-4B39-B101-AA75F75DC9A7}" sibTransId="{5F99AD09-AC6D-460C-AB57-610FEA533B26}"/>
    <dgm:cxn modelId="{71C0AFA7-CBF1-41A4-A890-94FA82A50529}" type="presOf" srcId="{A8F16463-666E-4685-9BA8-778F0D3E7EB7}" destId="{2DB9350A-43D7-45BB-98EA-C4F5DDC20861}" srcOrd="0" destOrd="1" presId="urn:microsoft.com/office/officeart/2005/8/layout/vList5"/>
    <dgm:cxn modelId="{A0E395AB-EC9F-4D85-BC25-7181C322371A}" srcId="{DFD0E847-F3E3-4776-B54B-00DB06EFB5B4}" destId="{5573D533-8D99-47AC-B219-C6C0D044C230}" srcOrd="0" destOrd="0" parTransId="{8A66AEA2-0167-4217-B2A7-E1EECB0B3D48}" sibTransId="{7BB5D2A6-D28E-4FE9-948B-9A95D2D37F73}"/>
    <dgm:cxn modelId="{CD00D7AD-0682-41C9-BE1C-395091530CA1}" type="presOf" srcId="{AB09020F-FC17-43C4-8720-9D7BE239DB48}" destId="{C1F012BB-6909-4422-8F3C-EE694AB43178}" srcOrd="0" destOrd="0" presId="urn:microsoft.com/office/officeart/2005/8/layout/vList5"/>
    <dgm:cxn modelId="{EF270FB1-2C74-4358-A0FA-7F7FC6EC4F06}" type="presOf" srcId="{B36AD572-D668-4804-A186-655BB28F4E66}" destId="{6AA7E57C-D48E-443B-92A6-3496A8DC1945}" srcOrd="0" destOrd="0" presId="urn:microsoft.com/office/officeart/2005/8/layout/vList5"/>
    <dgm:cxn modelId="{ADC07CB1-9043-4EBF-A889-3B61F9C5D13A}" srcId="{B51F7082-2214-4357-A720-8437CC465E71}" destId="{7E2CB526-3224-46A2-98BD-8976E60F7E78}" srcOrd="1" destOrd="0" parTransId="{177CF485-0F61-4F25-87BB-0D3BE36B95F9}" sibTransId="{B97FF95D-20DE-491C-8608-7D5AF5EF9FB8}"/>
    <dgm:cxn modelId="{5ABE07B8-513A-4B76-BDE0-1771C9EC12B2}" type="presOf" srcId="{FDC37FC9-C7D2-42C4-BF70-637CB95D5705}" destId="{60647DBD-653E-4AE0-9432-16F818F41942}" srcOrd="0" destOrd="0" presId="urn:microsoft.com/office/officeart/2005/8/layout/vList5"/>
    <dgm:cxn modelId="{45A651BD-5534-44A7-8EFE-3DA610BAB8C3}" srcId="{C76EC4A6-3DD9-4DE0-BBB8-F39476D1198A}" destId="{DFD0E847-F3E3-4776-B54B-00DB06EFB5B4}" srcOrd="2" destOrd="0" parTransId="{EFC3FA97-8A96-49E8-9186-7626E2896939}" sibTransId="{8A7EE908-F4ED-4212-B68C-5E55FBB4C062}"/>
    <dgm:cxn modelId="{E5D4C2C5-E649-438B-8AED-547A34F63B41}" srcId="{AB09020F-FC17-43C4-8720-9D7BE239DB48}" destId="{345475A3-220C-47FA-B10A-EB2C7BA82FB3}" srcOrd="1" destOrd="0" parTransId="{FAEE3820-29E3-456D-92F3-4A539CEC19AB}" sibTransId="{88AAA0FD-775C-4098-AB18-2EFDBBD5387A}"/>
    <dgm:cxn modelId="{D7B5EECD-B7A2-484B-A915-186F4E43846C}" type="presOf" srcId="{B51F7082-2214-4357-A720-8437CC465E71}" destId="{C1C3C668-32F9-4348-9945-90B4AE10B189}" srcOrd="0" destOrd="0" presId="urn:microsoft.com/office/officeart/2005/8/layout/vList5"/>
    <dgm:cxn modelId="{20E75BD1-C707-47D4-9F2D-79B5385FD64A}" srcId="{B51F7082-2214-4357-A720-8437CC465E71}" destId="{F70C49B2-261B-412A-A86D-E4BDD413F1BB}" srcOrd="0" destOrd="0" parTransId="{790BAB3D-99A2-43BD-A16C-DE7F869AD11F}" sibTransId="{65604AFE-A355-4C88-B791-9D6B77293C18}"/>
    <dgm:cxn modelId="{141648DC-5881-4F92-8736-A6B9E51249AE}" type="presOf" srcId="{DFD0E847-F3E3-4776-B54B-00DB06EFB5B4}" destId="{017071E8-DD4A-4935-BCBD-FFE2D1EAE160}" srcOrd="0" destOrd="0" presId="urn:microsoft.com/office/officeart/2005/8/layout/vList5"/>
    <dgm:cxn modelId="{58383EDF-157A-4D08-9C74-722F36AEACF6}" type="presOf" srcId="{5573D533-8D99-47AC-B219-C6C0D044C230}" destId="{2DB9350A-43D7-45BB-98EA-C4F5DDC20861}" srcOrd="0" destOrd="0" presId="urn:microsoft.com/office/officeart/2005/8/layout/vList5"/>
    <dgm:cxn modelId="{7E5EC9A0-569B-49A9-A1E0-418979632062}" type="presParOf" srcId="{32FBFD9A-ECDC-4280-B085-A307ED49224F}" destId="{7364411D-880F-469D-816C-F240D2EE0C1C}" srcOrd="0" destOrd="0" presId="urn:microsoft.com/office/officeart/2005/8/layout/vList5"/>
    <dgm:cxn modelId="{F54DEB54-3841-4CB7-9D76-261867B17E6B}" type="presParOf" srcId="{7364411D-880F-469D-816C-F240D2EE0C1C}" destId="{C1F012BB-6909-4422-8F3C-EE694AB43178}" srcOrd="0" destOrd="0" presId="urn:microsoft.com/office/officeart/2005/8/layout/vList5"/>
    <dgm:cxn modelId="{6F8BF44C-CED8-4418-853A-B1EEA6A6D70F}" type="presParOf" srcId="{7364411D-880F-469D-816C-F240D2EE0C1C}" destId="{02B0A32B-E13C-498B-BC96-A754102A76D3}" srcOrd="1" destOrd="0" presId="urn:microsoft.com/office/officeart/2005/8/layout/vList5"/>
    <dgm:cxn modelId="{98284816-C799-4B4A-893F-0B9D91EC20CB}" type="presParOf" srcId="{32FBFD9A-ECDC-4280-B085-A307ED49224F}" destId="{6B83ED59-771B-441B-8F02-C3C607A58BAF}" srcOrd="1" destOrd="0" presId="urn:microsoft.com/office/officeart/2005/8/layout/vList5"/>
    <dgm:cxn modelId="{8CF60281-1D48-4149-866D-A73557BC7F28}" type="presParOf" srcId="{32FBFD9A-ECDC-4280-B085-A307ED49224F}" destId="{1D64A587-9FC3-49EF-9ED8-36DD1FEFDD03}" srcOrd="2" destOrd="0" presId="urn:microsoft.com/office/officeart/2005/8/layout/vList5"/>
    <dgm:cxn modelId="{83731B3F-1598-4A58-AE3B-66801C020804}" type="presParOf" srcId="{1D64A587-9FC3-49EF-9ED8-36DD1FEFDD03}" destId="{C1C3C668-32F9-4348-9945-90B4AE10B189}" srcOrd="0" destOrd="0" presId="urn:microsoft.com/office/officeart/2005/8/layout/vList5"/>
    <dgm:cxn modelId="{D115F517-D4C4-4CBA-B2A3-7A0CE822A911}" type="presParOf" srcId="{1D64A587-9FC3-49EF-9ED8-36DD1FEFDD03}" destId="{265A0218-2E6A-4008-802C-751E60C83F8D}" srcOrd="1" destOrd="0" presId="urn:microsoft.com/office/officeart/2005/8/layout/vList5"/>
    <dgm:cxn modelId="{CB3F7E10-F426-4514-B18F-1C1FF72529B4}" type="presParOf" srcId="{32FBFD9A-ECDC-4280-B085-A307ED49224F}" destId="{FAF54992-D089-47E1-936C-C24729D7C5C9}" srcOrd="3" destOrd="0" presId="urn:microsoft.com/office/officeart/2005/8/layout/vList5"/>
    <dgm:cxn modelId="{58D0BE8D-7629-4620-A9AA-B83F8115C212}" type="presParOf" srcId="{32FBFD9A-ECDC-4280-B085-A307ED49224F}" destId="{1E294E2F-7626-4B7D-91E6-893EAA38516D}" srcOrd="4" destOrd="0" presId="urn:microsoft.com/office/officeart/2005/8/layout/vList5"/>
    <dgm:cxn modelId="{F48A14CD-B4E4-4C20-8EFC-4306A88A5351}" type="presParOf" srcId="{1E294E2F-7626-4B7D-91E6-893EAA38516D}" destId="{017071E8-DD4A-4935-BCBD-FFE2D1EAE160}" srcOrd="0" destOrd="0" presId="urn:microsoft.com/office/officeart/2005/8/layout/vList5"/>
    <dgm:cxn modelId="{1B68E8A2-DBC8-4299-9838-69273DB403BD}" type="presParOf" srcId="{1E294E2F-7626-4B7D-91E6-893EAA38516D}" destId="{2DB9350A-43D7-45BB-98EA-C4F5DDC20861}" srcOrd="1" destOrd="0" presId="urn:microsoft.com/office/officeart/2005/8/layout/vList5"/>
    <dgm:cxn modelId="{96865C24-20D7-45CF-B47D-6CF50CD82F9C}" type="presParOf" srcId="{32FBFD9A-ECDC-4280-B085-A307ED49224F}" destId="{5C4CB93C-DFB2-42FA-87ED-16EC91B71031}" srcOrd="5" destOrd="0" presId="urn:microsoft.com/office/officeart/2005/8/layout/vList5"/>
    <dgm:cxn modelId="{3818E3CD-BC0C-4E7E-83E8-6E80342D224E}" type="presParOf" srcId="{32FBFD9A-ECDC-4280-B085-A307ED49224F}" destId="{7E19F0E2-B3EA-4F27-A676-6E958CCFCE14}" srcOrd="6" destOrd="0" presId="urn:microsoft.com/office/officeart/2005/8/layout/vList5"/>
    <dgm:cxn modelId="{6464AB8C-95CD-47F2-A82B-257C32AB1A7E}" type="presParOf" srcId="{7E19F0E2-B3EA-4F27-A676-6E958CCFCE14}" destId="{60647DBD-653E-4AE0-9432-16F818F41942}" srcOrd="0" destOrd="0" presId="urn:microsoft.com/office/officeart/2005/8/layout/vList5"/>
    <dgm:cxn modelId="{618F618D-36B3-4699-82A7-D03ADB1A44A5}" type="presParOf" srcId="{7E19F0E2-B3EA-4F27-A676-6E958CCFCE14}" destId="{6AA7E57C-D48E-443B-92A6-3496A8DC1945}" srcOrd="1" destOrd="0" presId="urn:microsoft.com/office/officeart/2005/8/layout/vList5"/>
    <dgm:cxn modelId="{A139D1BA-8540-4832-86A3-3C621A7418EC}" type="presParOf" srcId="{32FBFD9A-ECDC-4280-B085-A307ED49224F}" destId="{2C0722E4-8E40-436D-9ED4-C2AA9E4DBF44}" srcOrd="7" destOrd="0" presId="urn:microsoft.com/office/officeart/2005/8/layout/vList5"/>
    <dgm:cxn modelId="{92D6BE04-613C-4D7B-A754-394FDC7FDE7D}" type="presParOf" srcId="{32FBFD9A-ECDC-4280-B085-A307ED49224F}" destId="{4E7400D8-CE49-4C14-9C31-B496BA2A30B3}" srcOrd="8" destOrd="0" presId="urn:microsoft.com/office/officeart/2005/8/layout/vList5"/>
    <dgm:cxn modelId="{94B209FA-B476-4325-8F4A-BCCD890A4F81}" type="presParOf" srcId="{4E7400D8-CE49-4C14-9C31-B496BA2A30B3}" destId="{49ACCEA6-60E2-44E1-8541-182C9886DFFE}" srcOrd="0" destOrd="0" presId="urn:microsoft.com/office/officeart/2005/8/layout/vList5"/>
    <dgm:cxn modelId="{BD1FF949-99AC-40DB-93BD-3BE1097402F7}" type="presParOf" srcId="{4E7400D8-CE49-4C14-9C31-B496BA2A30B3}" destId="{67EC1B60-9744-41DF-AE4A-0CCB689D199B}" srcOrd="1"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0A32B-E13C-498B-BC96-A754102A76D3}">
      <dsp:nvSpPr>
        <dsp:cNvPr id="0" name=""/>
        <dsp:cNvSpPr/>
      </dsp:nvSpPr>
      <dsp:spPr>
        <a:xfrm rot="5400000">
          <a:off x="5248283" y="-2196676"/>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Principaux secteurs employeurs</a:t>
          </a:r>
        </a:p>
        <a:p>
          <a:pPr marL="57150" lvl="1" indent="-57150" algn="l" defTabSz="488950" rtl="0">
            <a:lnSpc>
              <a:spcPct val="90000"/>
            </a:lnSpc>
            <a:spcBef>
              <a:spcPct val="0"/>
            </a:spcBef>
            <a:spcAft>
              <a:spcPct val="15000"/>
            </a:spcAft>
            <a:buChar char="•"/>
          </a:pPr>
          <a:r>
            <a:rPr lang="fr-FR" sz="1100" b="0" kern="1200" dirty="0"/>
            <a:t>Situation de l’emploi</a:t>
          </a:r>
        </a:p>
      </dsp:txBody>
      <dsp:txXfrm rot="-5400000">
        <a:off x="2962656" y="122912"/>
        <a:ext cx="5232983" cy="627767"/>
      </dsp:txXfrm>
    </dsp:sp>
    <dsp:sp modelId="{C1F012BB-6909-4422-8F3C-EE694AB43178}">
      <dsp:nvSpPr>
        <dsp:cNvPr id="0" name=""/>
        <dsp:cNvSpPr/>
      </dsp:nvSpPr>
      <dsp:spPr>
        <a:xfrm>
          <a:off x="0" y="1988"/>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Employeurs et emplois</a:t>
          </a:r>
        </a:p>
      </dsp:txBody>
      <dsp:txXfrm>
        <a:off x="42451" y="44439"/>
        <a:ext cx="2877754" cy="784710"/>
      </dsp:txXfrm>
    </dsp:sp>
    <dsp:sp modelId="{265A0218-2E6A-4008-802C-751E60C83F8D}">
      <dsp:nvSpPr>
        <dsp:cNvPr id="0" name=""/>
        <dsp:cNvSpPr/>
      </dsp:nvSpPr>
      <dsp:spPr>
        <a:xfrm rot="5400000">
          <a:off x="5248283" y="-1283583"/>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Estimation de l’exposition aux familles de risque</a:t>
          </a:r>
          <a:endParaRPr lang="fr-FR" sz="1100" kern="1200" dirty="0"/>
        </a:p>
        <a:p>
          <a:pPr marL="57150" lvl="1" indent="-57150" algn="l" defTabSz="488950" rtl="0">
            <a:lnSpc>
              <a:spcPct val="90000"/>
            </a:lnSpc>
            <a:spcBef>
              <a:spcPct val="0"/>
            </a:spcBef>
            <a:spcAft>
              <a:spcPct val="15000"/>
            </a:spcAft>
            <a:buChar char="•"/>
          </a:pPr>
          <a:r>
            <a:rPr lang="fr-FR" sz="1100" b="0" kern="1200" dirty="0"/>
            <a:t>Estimation de l’exposition aux principaux risques du secteur</a:t>
          </a:r>
          <a:endParaRPr lang="fr-FR" sz="1100" kern="1200" dirty="0"/>
        </a:p>
        <a:p>
          <a:pPr marL="57150" lvl="1" indent="-57150" algn="l" defTabSz="488950" rtl="0">
            <a:lnSpc>
              <a:spcPct val="90000"/>
            </a:lnSpc>
            <a:spcBef>
              <a:spcPct val="0"/>
            </a:spcBef>
            <a:spcAft>
              <a:spcPct val="15000"/>
            </a:spcAft>
            <a:buChar char="•"/>
          </a:pPr>
          <a:r>
            <a:rPr lang="fr-FR" sz="1100" b="0" kern="1200" dirty="0"/>
            <a:t>Les écarts significatifs d’exposition aux risques</a:t>
          </a:r>
          <a:endParaRPr lang="fr-FR" sz="1100" kern="1200" dirty="0"/>
        </a:p>
      </dsp:txBody>
      <dsp:txXfrm rot="-5400000">
        <a:off x="2962656" y="1036005"/>
        <a:ext cx="5232983" cy="627767"/>
      </dsp:txXfrm>
    </dsp:sp>
    <dsp:sp modelId="{C1C3C668-32F9-4348-9945-90B4AE10B189}">
      <dsp:nvSpPr>
        <dsp:cNvPr id="0" name=""/>
        <dsp:cNvSpPr/>
      </dsp:nvSpPr>
      <dsp:spPr>
        <a:xfrm>
          <a:off x="0" y="915081"/>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dirty="0"/>
            <a:t>Exposition aux risques professionnels</a:t>
          </a:r>
          <a:endParaRPr lang="fr-FR" sz="2300" kern="1200" dirty="0"/>
        </a:p>
      </dsp:txBody>
      <dsp:txXfrm>
        <a:off x="42451" y="957532"/>
        <a:ext cx="2877754" cy="784710"/>
      </dsp:txXfrm>
    </dsp:sp>
    <dsp:sp modelId="{2DB9350A-43D7-45BB-98EA-C4F5DDC20861}">
      <dsp:nvSpPr>
        <dsp:cNvPr id="0" name=""/>
        <dsp:cNvSpPr/>
      </dsp:nvSpPr>
      <dsp:spPr>
        <a:xfrm rot="5400000">
          <a:off x="5248283" y="-370490"/>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b="0" kern="1200" dirty="0"/>
            <a:t>Les accidents du travail par tranche d’âge</a:t>
          </a:r>
          <a:endParaRPr lang="fr-FR" sz="1100" kern="1200" dirty="0"/>
        </a:p>
        <a:p>
          <a:pPr marL="57150" lvl="1" indent="-57150" algn="l" defTabSz="488950" rtl="0">
            <a:lnSpc>
              <a:spcPct val="90000"/>
            </a:lnSpc>
            <a:spcBef>
              <a:spcPct val="0"/>
            </a:spcBef>
            <a:spcAft>
              <a:spcPct val="15000"/>
            </a:spcAft>
            <a:buChar char="•"/>
          </a:pPr>
          <a:r>
            <a:rPr lang="fr-FR" sz="1100" kern="1200" dirty="0"/>
            <a:t>Les accidents du travail des intérimaires</a:t>
          </a:r>
        </a:p>
      </dsp:txBody>
      <dsp:txXfrm rot="-5400000">
        <a:off x="2962656" y="1949098"/>
        <a:ext cx="5232983" cy="627767"/>
      </dsp:txXfrm>
    </dsp:sp>
    <dsp:sp modelId="{017071E8-DD4A-4935-BCBD-FFE2D1EAE160}">
      <dsp:nvSpPr>
        <dsp:cNvPr id="0" name=""/>
        <dsp:cNvSpPr/>
      </dsp:nvSpPr>
      <dsp:spPr>
        <a:xfrm>
          <a:off x="0" y="1828174"/>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accidents du travail</a:t>
          </a:r>
          <a:endParaRPr lang="fr-FR" sz="2300" kern="1200"/>
        </a:p>
      </dsp:txBody>
      <dsp:txXfrm>
        <a:off x="42451" y="1870625"/>
        <a:ext cx="2877754" cy="784710"/>
      </dsp:txXfrm>
    </dsp:sp>
    <dsp:sp modelId="{6AA7E57C-D48E-443B-92A6-3496A8DC1945}">
      <dsp:nvSpPr>
        <dsp:cNvPr id="0" name=""/>
        <dsp:cNvSpPr/>
      </dsp:nvSpPr>
      <dsp:spPr>
        <a:xfrm rot="5400000">
          <a:off x="5248283" y="542601"/>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Les troubles musculo-squelettiques (TMS)</a:t>
          </a:r>
        </a:p>
        <a:p>
          <a:pPr marL="57150" lvl="1" indent="-57150" algn="l" defTabSz="488950" rtl="0">
            <a:lnSpc>
              <a:spcPct val="90000"/>
            </a:lnSpc>
            <a:spcBef>
              <a:spcPct val="0"/>
            </a:spcBef>
            <a:spcAft>
              <a:spcPct val="15000"/>
            </a:spcAft>
            <a:buChar char="•"/>
          </a:pPr>
          <a:r>
            <a:rPr lang="fr-FR" sz="1100" kern="1200" dirty="0"/>
            <a:t>Les maladies professionnelles par âge</a:t>
          </a:r>
        </a:p>
        <a:p>
          <a:pPr marL="57150" lvl="1" indent="-57150" algn="l" defTabSz="488950" rtl="0">
            <a:lnSpc>
              <a:spcPct val="90000"/>
            </a:lnSpc>
            <a:spcBef>
              <a:spcPct val="0"/>
            </a:spcBef>
            <a:spcAft>
              <a:spcPct val="15000"/>
            </a:spcAft>
            <a:buChar char="•"/>
          </a:pPr>
          <a:r>
            <a:rPr lang="fr-FR" sz="1100" kern="1200" dirty="0"/>
            <a:t>Les maladies professionnelles par taille d’établissement</a:t>
          </a:r>
        </a:p>
      </dsp:txBody>
      <dsp:txXfrm rot="-5400000">
        <a:off x="2962656" y="2862190"/>
        <a:ext cx="5232983" cy="627767"/>
      </dsp:txXfrm>
    </dsp:sp>
    <dsp:sp modelId="{60647DBD-653E-4AE0-9432-16F818F41942}">
      <dsp:nvSpPr>
        <dsp:cNvPr id="0" name=""/>
        <dsp:cNvSpPr/>
      </dsp:nvSpPr>
      <dsp:spPr>
        <a:xfrm>
          <a:off x="0" y="2741267"/>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maladies professionnelles</a:t>
          </a:r>
          <a:endParaRPr lang="fr-FR" sz="2300" kern="1200"/>
        </a:p>
      </dsp:txBody>
      <dsp:txXfrm>
        <a:off x="42451" y="2783718"/>
        <a:ext cx="2877754" cy="784710"/>
      </dsp:txXfrm>
    </dsp:sp>
    <dsp:sp modelId="{67EC1B60-9744-41DF-AE4A-0CCB689D199B}">
      <dsp:nvSpPr>
        <dsp:cNvPr id="0" name=""/>
        <dsp:cNvSpPr/>
      </dsp:nvSpPr>
      <dsp:spPr>
        <a:xfrm rot="5400000">
          <a:off x="5248283" y="1455694"/>
          <a:ext cx="695689" cy="5266944"/>
        </a:xfrm>
        <a:prstGeom prst="round2Same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247650" tIns="123825" rIns="247650" bIns="123825" numCol="1" spcCol="1270" anchor="ctr" anchorCtr="0">
          <a:noAutofit/>
        </a:bodyPr>
        <a:lstStyle/>
        <a:p>
          <a:pPr marL="57150" lvl="1" indent="-57150" algn="l" defTabSz="488950" rtl="0">
            <a:lnSpc>
              <a:spcPct val="90000"/>
            </a:lnSpc>
            <a:spcBef>
              <a:spcPct val="0"/>
            </a:spcBef>
            <a:spcAft>
              <a:spcPct val="15000"/>
            </a:spcAft>
            <a:buChar char="•"/>
          </a:pPr>
          <a:r>
            <a:rPr lang="fr-FR" sz="1100" b="0" kern="1200" dirty="0"/>
            <a:t>Les données générales</a:t>
          </a:r>
          <a:endParaRPr lang="fr-FR" sz="1100" kern="1200" dirty="0"/>
        </a:p>
        <a:p>
          <a:pPr marL="57150" lvl="1" indent="-57150" algn="l" defTabSz="488950" rtl="0">
            <a:lnSpc>
              <a:spcPct val="90000"/>
            </a:lnSpc>
            <a:spcBef>
              <a:spcPct val="0"/>
            </a:spcBef>
            <a:spcAft>
              <a:spcPct val="15000"/>
            </a:spcAft>
            <a:buChar char="•"/>
          </a:pPr>
          <a:r>
            <a:rPr lang="fr-FR" sz="1100" kern="1200" dirty="0"/>
            <a:t>Taux d’inaptitude</a:t>
          </a:r>
        </a:p>
      </dsp:txBody>
      <dsp:txXfrm rot="-5400000">
        <a:off x="2962656" y="3775283"/>
        <a:ext cx="5232983" cy="627767"/>
      </dsp:txXfrm>
    </dsp:sp>
    <dsp:sp modelId="{49ACCEA6-60E2-44E1-8541-182C9886DFFE}">
      <dsp:nvSpPr>
        <dsp:cNvPr id="0" name=""/>
        <dsp:cNvSpPr/>
      </dsp:nvSpPr>
      <dsp:spPr>
        <a:xfrm>
          <a:off x="0" y="3654360"/>
          <a:ext cx="2962656" cy="869612"/>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fr-FR" sz="2300" b="1" kern="1200"/>
            <a:t>Les licenciements pour inaptitude</a:t>
          </a:r>
          <a:endParaRPr lang="fr-FR" sz="2300" kern="1200"/>
        </a:p>
      </dsp:txBody>
      <dsp:txXfrm>
        <a:off x="42451" y="3696811"/>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D2F4C1DB-9881-4822-8A46-40EC5BB8E928}" type="datetimeFigureOut">
              <a:rPr lang="fr-FR" smtClean="0"/>
              <a:t>05/02/2024</a:t>
            </a:fld>
            <a:endParaRPr lang="fr-FR"/>
          </a:p>
        </p:txBody>
      </p:sp>
      <p:sp>
        <p:nvSpPr>
          <p:cNvPr id="4" name="Espace réservé de l'image des diapositives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574FD5A-C572-443D-BE10-DEAD23E4C98E}" type="slidenum">
              <a:rPr lang="fr-FR" smtClean="0"/>
              <a:t>‹N°›</a:t>
            </a:fld>
            <a:endParaRPr lang="fr-FR"/>
          </a:p>
        </p:txBody>
      </p:sp>
    </p:spTree>
    <p:extLst>
      <p:ext uri="{BB962C8B-B14F-4D97-AF65-F5344CB8AC3E}">
        <p14:creationId xmlns:p14="http://schemas.microsoft.com/office/powerpoint/2010/main" val="93134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2</a:t>
            </a:fld>
            <a:endParaRPr lang="fr-FR"/>
          </a:p>
        </p:txBody>
      </p:sp>
    </p:spTree>
    <p:extLst>
      <p:ext uri="{BB962C8B-B14F-4D97-AF65-F5344CB8AC3E}">
        <p14:creationId xmlns:p14="http://schemas.microsoft.com/office/powerpoint/2010/main" val="33011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5</a:t>
            </a:fld>
            <a:endParaRPr lang="fr-FR"/>
          </a:p>
        </p:txBody>
      </p:sp>
    </p:spTree>
    <p:extLst>
      <p:ext uri="{BB962C8B-B14F-4D97-AF65-F5344CB8AC3E}">
        <p14:creationId xmlns:p14="http://schemas.microsoft.com/office/powerpoint/2010/main" val="4745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574FD5A-C572-443D-BE10-DEAD23E4C98E}" type="slidenum">
              <a:rPr lang="fr-FR" smtClean="0"/>
              <a:t>7</a:t>
            </a:fld>
            <a:endParaRPr lang="fr-FR"/>
          </a:p>
        </p:txBody>
      </p:sp>
    </p:spTree>
    <p:extLst>
      <p:ext uri="{BB962C8B-B14F-4D97-AF65-F5344CB8AC3E}">
        <p14:creationId xmlns:p14="http://schemas.microsoft.com/office/powerpoint/2010/main" val="37447729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Diapositive de titre">
    <p:spTree>
      <p:nvGrpSpPr>
        <p:cNvPr id="1" name=""/>
        <p:cNvGrpSpPr/>
        <p:nvPr/>
      </p:nvGrpSpPr>
      <p:grpSpPr bwMode="auto">
        <a:xfrm>
          <a:off x="0" y="0"/>
          <a:ext cx="0" cy="0"/>
          <a:chOff x="0" y="0"/>
          <a:chExt cx="0" cy="0"/>
        </a:xfrm>
      </p:grpSpPr>
      <p:sp>
        <p:nvSpPr>
          <p:cNvPr id="2" name="Titre 1"/>
          <p:cNvSpPr>
            <a:spLocks noGrp="1"/>
          </p:cNvSpPr>
          <p:nvPr>
            <p:ph type="ctrTitle"/>
          </p:nvPr>
        </p:nvSpPr>
        <p:spPr bwMode="auto">
          <a:xfrm>
            <a:off x="1475656" y="2996952"/>
            <a:ext cx="6768752" cy="1470025"/>
          </a:xfrm>
        </p:spPr>
        <p:txBody>
          <a:bodyPr/>
          <a:lstStyle>
            <a:lvl1pPr algn="ctr">
              <a:defRPr cap="all">
                <a:solidFill>
                  <a:srgbClr val="006F6E"/>
                </a:solidFill>
              </a:defRPr>
            </a:lvl1pPr>
          </a:lstStyle>
          <a:p>
            <a:pPr>
              <a:defRPr/>
            </a:pPr>
            <a:r>
              <a:rPr lang="fr-FR"/>
              <a:t>Modifiez le style du titre</a:t>
            </a:r>
          </a:p>
        </p:txBody>
      </p:sp>
      <p:sp>
        <p:nvSpPr>
          <p:cNvPr id="3" name="Sous-titre 2"/>
          <p:cNvSpPr>
            <a:spLocks noGrp="1"/>
          </p:cNvSpPr>
          <p:nvPr>
            <p:ph type="subTitle" idx="1"/>
          </p:nvPr>
        </p:nvSpPr>
        <p:spPr bwMode="auto">
          <a:xfrm>
            <a:off x="1475656" y="4509120"/>
            <a:ext cx="6768752" cy="792087"/>
          </a:xfrm>
        </p:spPr>
        <p:txBody>
          <a:bodyPr>
            <a:normAutofit/>
          </a:bodyPr>
          <a:lstStyle>
            <a:lvl1pPr marL="0" indent="0" algn="ctr">
              <a:buNone/>
              <a:defRPr sz="2800" b="1" i="0" cap="small">
                <a:solidFill>
                  <a:srgbClr val="58595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fr-FR"/>
              <a:t>Modifiez le style des sous-titres du masque</a:t>
            </a:r>
          </a:p>
        </p:txBody>
      </p:sp>
      <p:sp>
        <p:nvSpPr>
          <p:cNvPr id="8" name="Rectangle 7"/>
          <p:cNvSpPr/>
          <p:nvPr userDrawn="1"/>
        </p:nvSpPr>
        <p:spPr bwMode="auto">
          <a:xfrm>
            <a:off x="4284732" y="0"/>
            <a:ext cx="4859268" cy="1988840"/>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9" name="Image 8"/>
          <p:cNvPicPr>
            <a:picLocks noChangeAspect="1"/>
          </p:cNvPicPr>
          <p:nvPr userDrawn="1"/>
        </p:nvPicPr>
        <p:blipFill>
          <a:blip r:embed="rId2"/>
          <a:srcRect t="1376" b="599"/>
          <a:stretch/>
        </p:blipFill>
        <p:spPr bwMode="auto">
          <a:xfrm>
            <a:off x="4320000" y="709200"/>
            <a:ext cx="4824000" cy="1282902"/>
          </a:xfrm>
          <a:prstGeom prst="rect">
            <a:avLst/>
          </a:prstGeom>
        </p:spPr>
      </p:pic>
      <p:pic>
        <p:nvPicPr>
          <p:cNvPr id="4" name="Image 3"/>
          <p:cNvPicPr>
            <a:picLocks noChangeAspect="1"/>
          </p:cNvPicPr>
          <p:nvPr userDrawn="1"/>
        </p:nvPicPr>
        <p:blipFill>
          <a:blip r:embed="rId3"/>
          <a:stretch/>
        </p:blipFill>
        <p:spPr bwMode="auto">
          <a:xfrm>
            <a:off x="0" y="0"/>
            <a:ext cx="4319016" cy="1999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secHead" preserve="1" userDrawn="1">
  <p:cSld name="Titre de section">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188000" y="2924944"/>
            <a:ext cx="7488000" cy="1362075"/>
          </a:xfrm>
        </p:spPr>
        <p:txBody>
          <a:bodyPr anchor="t"/>
          <a:lstStyle>
            <a:lvl1pPr algn="ctr">
              <a:defRPr sz="4000" b="1" cap="all">
                <a:solidFill>
                  <a:srgbClr val="006F6E"/>
                </a:solidFill>
              </a:defRPr>
            </a:lvl1pPr>
          </a:lstStyle>
          <a:p>
            <a:pPr>
              <a:defRPr/>
            </a:pPr>
            <a:r>
              <a:rPr lang="fr-FR"/>
              <a:t>Modifiez le style du titre</a:t>
            </a:r>
          </a:p>
        </p:txBody>
      </p:sp>
      <p:sp>
        <p:nvSpPr>
          <p:cNvPr id="3" name="Espace réservé du texte 2"/>
          <p:cNvSpPr>
            <a:spLocks noGrp="1"/>
          </p:cNvSpPr>
          <p:nvPr>
            <p:ph type="body" idx="1"/>
          </p:nvPr>
        </p:nvSpPr>
        <p:spPr bwMode="auto">
          <a:xfrm>
            <a:off x="1188456" y="4293096"/>
            <a:ext cx="7488000" cy="1500187"/>
          </a:xfrm>
        </p:spPr>
        <p:txBody>
          <a:bodyPr anchor="b"/>
          <a:lstStyle>
            <a:lvl1pPr marL="0" indent="0" algn="ctr">
              <a:buNone/>
              <a:defRPr sz="2000">
                <a:solidFill>
                  <a:srgbClr val="5859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fr-FR"/>
              <a:t>Modifiez les styles du texte du masque</a:t>
            </a:r>
            <a:endParaRPr/>
          </a:p>
        </p:txBody>
      </p:sp>
      <p:sp>
        <p:nvSpPr>
          <p:cNvPr id="4" name="Espace réservé de la date 3"/>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11"/>
          </p:nvPr>
        </p:nvSpPr>
        <p:spPr bwMode="auto"/>
        <p:txBody>
          <a:bodyPr/>
          <a:lstStyle/>
          <a:p>
            <a:pPr>
              <a:defRPr/>
            </a:pPr>
            <a:endParaRPr lang="fr-FR"/>
          </a:p>
        </p:txBody>
      </p:sp>
      <p:sp>
        <p:nvSpPr>
          <p:cNvPr id="6" name="Espace réservé du numéro de diapositive 5"/>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obj" preserve="1" userDrawn="1">
  <p:cSld name="Titre et contenu">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09519" cy="774625"/>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idx="1"/>
          </p:nvPr>
        </p:nvSpPr>
        <p:spPr bwMode="auto">
          <a:xfrm>
            <a:off x="1187624" y="1989312"/>
            <a:ext cx="7488000" cy="4248000"/>
          </a:xfrm>
        </p:spPr>
        <p:txBody>
          <a:bodyPr/>
          <a:lstStyle>
            <a:lvl1pPr>
              <a:defRPr b="1">
                <a:solidFill>
                  <a:srgbClr val="006F6E"/>
                </a:solidFill>
              </a:defRPr>
            </a:lvl1pPr>
            <a:lvl2pPr>
              <a:defRPr b="1">
                <a:solidFill>
                  <a:schemeClr val="accent5">
                    <a:lumMod val="50000"/>
                  </a:schemeClr>
                </a:solidFill>
              </a:defRPr>
            </a:lvl2pPr>
            <a:lvl3pPr>
              <a:defRPr>
                <a:solidFill>
                  <a:schemeClr val="accent5">
                    <a:lumMod val="75000"/>
                  </a:schemeClr>
                </a:solidFill>
              </a:defRPr>
            </a:lvl3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Deux contenus">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1619672" y="773038"/>
            <a:ext cx="7524328" cy="788343"/>
          </a:xfrm>
        </p:spPr>
        <p:txBody>
          <a:bodyPr/>
          <a:lstStyle>
            <a:lvl1pPr>
              <a:defRPr>
                <a:solidFill>
                  <a:srgbClr val="006F6E"/>
                </a:solidFill>
              </a:defRPr>
            </a:lvl1pPr>
          </a:lstStyle>
          <a:p>
            <a:pPr>
              <a:defRPr/>
            </a:pPr>
            <a:r>
              <a:rPr lang="fr-FR"/>
              <a:t>Modifiez le style du titre</a:t>
            </a:r>
          </a:p>
        </p:txBody>
      </p:sp>
      <p:sp>
        <p:nvSpPr>
          <p:cNvPr id="3" name="Espace réservé du contenu 2"/>
          <p:cNvSpPr>
            <a:spLocks noGrp="1"/>
          </p:cNvSpPr>
          <p:nvPr>
            <p:ph sz="half" idx="1"/>
          </p:nvPr>
        </p:nvSpPr>
        <p:spPr bwMode="auto">
          <a:xfrm>
            <a:off x="1115616"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u contenu 3"/>
          <p:cNvSpPr>
            <a:spLocks noGrp="1"/>
          </p:cNvSpPr>
          <p:nvPr>
            <p:ph sz="half" idx="2"/>
          </p:nvPr>
        </p:nvSpPr>
        <p:spPr bwMode="auto">
          <a:xfrm>
            <a:off x="4932040" y="1908000"/>
            <a:ext cx="3636000" cy="4248000"/>
          </a:xfrm>
        </p:spPr>
        <p:txBody>
          <a:bodyPr>
            <a:normAutofit/>
          </a:bodyPr>
          <a:lstStyle>
            <a:lvl1pPr marL="180975" indent="-180975">
              <a:defRPr sz="2000" b="1"/>
            </a:lvl1pPr>
            <a:lvl2pPr marL="447675" indent="-266700">
              <a:defRPr sz="1800"/>
            </a:lvl2pPr>
            <a:lvl3pPr marL="628650" indent="-180975">
              <a:defRPr sz="1600"/>
            </a:lvl3pPr>
            <a:lvl4pPr marL="809625" indent="-180975">
              <a:tabLst>
                <a:tab pos="809625" algn="l"/>
              </a:tabLst>
              <a:defRPr sz="1600"/>
            </a:lvl4pPr>
            <a:lvl5pPr marL="990600" indent="-180975">
              <a:defRPr sz="1600"/>
            </a:lvl5pPr>
            <a:lvl6pPr>
              <a:defRPr sz="1800"/>
            </a:lvl6pPr>
            <a:lvl7pPr>
              <a:defRPr sz="1800"/>
            </a:lvl7pPr>
            <a:lvl8pPr>
              <a:defRPr sz="1800"/>
            </a:lvl8pPr>
            <a:lvl9pPr>
              <a:defRPr sz="1800"/>
            </a:lvl9p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5" name="Espace réservé de la date 4"/>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6" name="Espace réservé du pied de page 5"/>
          <p:cNvSpPr>
            <a:spLocks noGrp="1"/>
          </p:cNvSpPr>
          <p:nvPr>
            <p:ph type="ftr" sz="quarter" idx="11"/>
          </p:nvPr>
        </p:nvSpPr>
        <p:spPr bwMode="auto"/>
        <p:txBody>
          <a:bodyPr/>
          <a:lstStyle/>
          <a:p>
            <a:pPr>
              <a:defRPr/>
            </a:pPr>
            <a:endParaRPr lang="fr-FR"/>
          </a:p>
        </p:txBody>
      </p:sp>
      <p:sp>
        <p:nvSpPr>
          <p:cNvPr id="7" name="Espace réservé du numéro de diapositive 6"/>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re seul">
    <p:spTree>
      <p:nvGrpSpPr>
        <p:cNvPr id="1" name=""/>
        <p:cNvGrpSpPr/>
        <p:nvPr/>
      </p:nvGrpSpPr>
      <p:grpSpPr bwMode="auto">
        <a:xfrm>
          <a:off x="0" y="0"/>
          <a:ext cx="0" cy="0"/>
          <a:chOff x="0" y="0"/>
          <a:chExt cx="0" cy="0"/>
        </a:xfrm>
      </p:grpSpPr>
      <p:sp>
        <p:nvSpPr>
          <p:cNvPr id="2" name="Titre 1"/>
          <p:cNvSpPr>
            <a:spLocks noGrp="1"/>
          </p:cNvSpPr>
          <p:nvPr>
            <p:ph type="title"/>
          </p:nvPr>
        </p:nvSpPr>
        <p:spPr bwMode="auto"/>
        <p:txBody>
          <a:bodyPr/>
          <a:lstStyle>
            <a:lvl1pPr>
              <a:defRPr>
                <a:solidFill>
                  <a:srgbClr val="006F6E"/>
                </a:solidFill>
              </a:defRPr>
            </a:lvl1pPr>
          </a:lstStyle>
          <a:p>
            <a:pPr>
              <a:defRPr/>
            </a:pPr>
            <a:r>
              <a:rPr lang="fr-FR"/>
              <a:t>Modifiez le style du titre</a:t>
            </a:r>
          </a:p>
        </p:txBody>
      </p:sp>
      <p:sp>
        <p:nvSpPr>
          <p:cNvPr id="3" name="Espace réservé de la date 2"/>
          <p:cNvSpPr>
            <a:spLocks noGrp="1"/>
          </p:cNvSpPr>
          <p:nvPr>
            <p:ph type="dt" sz="half" idx="10"/>
          </p:nvPr>
        </p:nvSpPr>
        <p:spPr bwMode="auto"/>
        <p:txBody>
          <a:bodyPr/>
          <a:lstStyle/>
          <a:p>
            <a:pPr>
              <a:defRPr/>
            </a:pPr>
            <a:fld id="{E77A4600-22CE-4ACC-B6BA-78D1242EAE30}" type="datetimeFigureOut">
              <a:rPr lang="fr-FR"/>
              <a:t>05/02/2024</a:t>
            </a:fld>
            <a:endParaRPr lang="fr-FR"/>
          </a:p>
        </p:txBody>
      </p:sp>
      <p:sp>
        <p:nvSpPr>
          <p:cNvPr id="4" name="Espace réservé du pied de page 3"/>
          <p:cNvSpPr>
            <a:spLocks noGrp="1"/>
          </p:cNvSpPr>
          <p:nvPr>
            <p:ph type="ftr" sz="quarter" idx="11"/>
          </p:nvPr>
        </p:nvSpPr>
        <p:spPr bwMode="auto"/>
        <p:txBody>
          <a:bodyPr/>
          <a:lstStyle/>
          <a:p>
            <a:pPr>
              <a:defRPr/>
            </a:pPr>
            <a:endParaRPr lang="fr-FR"/>
          </a:p>
        </p:txBody>
      </p:sp>
      <p:sp>
        <p:nvSpPr>
          <p:cNvPr id="5" name="Espace réservé du numéro de diapositive 4"/>
          <p:cNvSpPr>
            <a:spLocks noGrp="1"/>
          </p:cNvSpPr>
          <p:nvPr>
            <p:ph type="sldNum" sz="quarter" idx="12"/>
          </p:nvPr>
        </p:nvSpPr>
        <p:spPr bwMode="auto"/>
        <p:txBody>
          <a:bodyPr/>
          <a:lstStyle/>
          <a:p>
            <a:pPr>
              <a:defRPr/>
            </a:pPr>
            <a:fld id="{64B73840-D103-4F34-B09E-BC1DD9B73132}" type="slidenum">
              <a:rPr lang="fr-F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Vide">
    <p:spTree>
      <p:nvGrpSpPr>
        <p:cNvPr id="1" name=""/>
        <p:cNvGrpSpPr/>
        <p:nvPr/>
      </p:nvGrpSpPr>
      <p:grpSpPr bwMode="auto">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picTx" preserve="1" userDrawn="1">
  <p:cSld name="Image avec légende">
    <p:spTree>
      <p:nvGrpSpPr>
        <p:cNvPr id="1" name=""/>
        <p:cNvGrpSpPr/>
        <p:nvPr/>
      </p:nvGrpSpPr>
      <p:grpSpPr bwMode="auto">
        <a:xfrm>
          <a:off x="0" y="0"/>
          <a:ext cx="0" cy="0"/>
          <a:chOff x="0" y="0"/>
          <a:chExt cx="0" cy="0"/>
        </a:xfrm>
      </p:grpSpPr>
      <p:sp>
        <p:nvSpPr>
          <p:cNvPr id="2" name="Titre 1"/>
          <p:cNvSpPr>
            <a:spLocks noGrp="1"/>
          </p:cNvSpPr>
          <p:nvPr>
            <p:ph type="title"/>
          </p:nvPr>
        </p:nvSpPr>
        <p:spPr bwMode="auto">
          <a:xfrm>
            <a:off x="251520" y="5663678"/>
            <a:ext cx="8784976" cy="566738"/>
          </a:xfrm>
        </p:spPr>
        <p:txBody>
          <a:bodyPr anchor="b"/>
          <a:lstStyle>
            <a:lvl1pPr algn="l">
              <a:defRPr sz="2000" b="1"/>
            </a:lvl1pPr>
          </a:lstStyle>
          <a:p>
            <a:pPr>
              <a:defRPr/>
            </a:pPr>
            <a:r>
              <a:rPr lang="fr-FR"/>
              <a:t>Modifiez le style du titre</a:t>
            </a:r>
          </a:p>
        </p:txBody>
      </p:sp>
      <p:sp>
        <p:nvSpPr>
          <p:cNvPr id="3" name="Espace réservé pour une image  2"/>
          <p:cNvSpPr>
            <a:spLocks noGrp="1"/>
          </p:cNvSpPr>
          <p:nvPr>
            <p:ph type="pic" idx="1"/>
          </p:nvPr>
        </p:nvSpPr>
        <p:spPr bwMode="auto">
          <a:xfrm>
            <a:off x="1691680" y="908720"/>
            <a:ext cx="7344816" cy="46085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fr-FR"/>
          </a:p>
        </p:txBody>
      </p:sp>
      <p:sp>
        <p:nvSpPr>
          <p:cNvPr id="4" name="Espace réservé du texte 3"/>
          <p:cNvSpPr>
            <a:spLocks noGrp="1"/>
          </p:cNvSpPr>
          <p:nvPr>
            <p:ph type="body" sz="half" idx="2"/>
          </p:nvPr>
        </p:nvSpPr>
        <p:spPr bwMode="auto">
          <a:xfrm>
            <a:off x="251520" y="6230416"/>
            <a:ext cx="8784976" cy="5109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fr-FR"/>
              <a:t>Modifiez les styles du texte du masque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Espace réservé du titre 1"/>
          <p:cNvSpPr>
            <a:spLocks noGrp="1"/>
          </p:cNvSpPr>
          <p:nvPr>
            <p:ph type="title"/>
          </p:nvPr>
        </p:nvSpPr>
        <p:spPr bwMode="auto">
          <a:xfrm>
            <a:off x="1629575" y="773038"/>
            <a:ext cx="7514425" cy="788343"/>
          </a:xfrm>
          <a:prstGeom prst="rect">
            <a:avLst/>
          </a:prstGeom>
        </p:spPr>
        <p:txBody>
          <a:bodyPr vert="horz" lIns="91440" tIns="45720" rIns="91440" bIns="45720" rtlCol="0" anchor="ctr">
            <a:normAutofit/>
          </a:bodyPr>
          <a:lstStyle/>
          <a:p>
            <a:pPr>
              <a:defRPr/>
            </a:pPr>
            <a:r>
              <a:rPr lang="fr-FR"/>
              <a:t>Modifiez le style du titre</a:t>
            </a:r>
          </a:p>
        </p:txBody>
      </p:sp>
      <p:sp>
        <p:nvSpPr>
          <p:cNvPr id="3" name="Espace réservé du texte 2"/>
          <p:cNvSpPr>
            <a:spLocks noGrp="1"/>
          </p:cNvSpPr>
          <p:nvPr>
            <p:ph type="body" idx="1"/>
          </p:nvPr>
        </p:nvSpPr>
        <p:spPr bwMode="auto">
          <a:xfrm>
            <a:off x="1187624" y="1908000"/>
            <a:ext cx="7488000" cy="4248000"/>
          </a:xfrm>
          <a:prstGeom prst="rect">
            <a:avLst/>
          </a:prstGeom>
        </p:spPr>
        <p:txBody>
          <a:bodyPr vert="horz" lIns="91440" tIns="45720" rIns="91440" bIns="45720" rtlCol="0">
            <a:normAutofit/>
          </a:bodyPr>
          <a:lstStyle/>
          <a:p>
            <a:pPr lvl="0">
              <a:defRPr/>
            </a:pPr>
            <a:r>
              <a:rPr lang="fr-FR"/>
              <a:t>Modifiez les styles du texte du masque</a:t>
            </a:r>
            <a:endParaRPr/>
          </a:p>
          <a:p>
            <a:pPr lvl="1">
              <a:defRPr/>
            </a:pPr>
            <a:r>
              <a:rPr lang="fr-FR"/>
              <a:t>Deuxième niveau</a:t>
            </a:r>
            <a:endParaRPr/>
          </a:p>
          <a:p>
            <a:pPr lvl="2">
              <a:defRPr/>
            </a:pPr>
            <a:r>
              <a:rPr lang="fr-FR"/>
              <a:t>Troisième niveau</a:t>
            </a:r>
            <a:endParaRPr/>
          </a:p>
          <a:p>
            <a:pPr lvl="3">
              <a:defRPr/>
            </a:pPr>
            <a:r>
              <a:rPr lang="fr-FR"/>
              <a:t>Quatrième niveau</a:t>
            </a:r>
            <a:endParaRPr/>
          </a:p>
          <a:p>
            <a:pPr lvl="4">
              <a:defRPr/>
            </a:pPr>
            <a:r>
              <a:rPr lang="fr-FR"/>
              <a:t>Cinquième niveau</a:t>
            </a:r>
          </a:p>
        </p:txBody>
      </p:sp>
      <p:sp>
        <p:nvSpPr>
          <p:cNvPr id="4" name="Espace réservé de la date 3"/>
          <p:cNvSpPr>
            <a:spLocks noGrp="1"/>
          </p:cNvSpPr>
          <p:nvPr>
            <p:ph type="dt" sz="half" idx="2"/>
          </p:nvPr>
        </p:nvSpPr>
        <p:spPr bwMode="auto">
          <a:xfrm>
            <a:off x="1187624" y="6356350"/>
            <a:ext cx="14031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77A4600-22CE-4ACC-B6BA-78D1242EAE30}" type="datetimeFigureOut">
              <a:rPr lang="fr-FR"/>
              <a:t>05/02/2024</a:t>
            </a:fld>
            <a:endParaRPr lang="fr-FR"/>
          </a:p>
        </p:txBody>
      </p:sp>
      <p:sp>
        <p:nvSpPr>
          <p:cNvPr id="5" name="Espace réservé du pied de page 4"/>
          <p:cNvSpPr>
            <a:spLocks noGrp="1"/>
          </p:cNvSpPr>
          <p:nvPr>
            <p:ph type="ftr" sz="quarter" idx="3"/>
          </p:nvPr>
        </p:nvSpPr>
        <p:spPr bwMode="auto">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bwMode="auto">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4B73840-D103-4F34-B09E-BC1DD9B73132}" type="slidenum">
              <a:rPr lang="fr-FR"/>
              <a:t>‹N°›</a:t>
            </a:fld>
            <a:endParaRPr lang="fr-FR"/>
          </a:p>
        </p:txBody>
      </p:sp>
      <p:sp>
        <p:nvSpPr>
          <p:cNvPr id="9" name="Rectangle 8"/>
          <p:cNvSpPr/>
          <p:nvPr userDrawn="1"/>
        </p:nvSpPr>
        <p:spPr bwMode="auto">
          <a:xfrm>
            <a:off x="1585005" y="0"/>
            <a:ext cx="7558995" cy="802939"/>
          </a:xfrm>
          <a:prstGeom prst="rect">
            <a:avLst/>
          </a:prstGeom>
          <a:solidFill>
            <a:srgbClr val="FF6B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sp>
        <p:nvSpPr>
          <p:cNvPr id="12" name="Rectangle 10"/>
          <p:cNvSpPr>
            <a:spLocks noChangeArrowheads="1"/>
          </p:cNvSpPr>
          <p:nvPr userDrawn="1"/>
        </p:nvSpPr>
        <p:spPr bwMode="auto">
          <a:xfrm>
            <a:off x="7993091" y="6434508"/>
            <a:ext cx="936625" cy="288924"/>
          </a:xfrm>
          <a:prstGeom prst="rect">
            <a:avLst/>
          </a:prstGeom>
          <a:noFill/>
          <a:ln>
            <a:noFill/>
          </a:ln>
          <a:effectLst/>
        </p:spPr>
        <p:txBody>
          <a:bodyPr/>
          <a:lstStyle>
            <a:lvl1pPr>
              <a:defRPr>
                <a:solidFill>
                  <a:schemeClr val="tx1"/>
                </a:solidFill>
                <a:latin typeface="Arial"/>
                <a:cs typeface="Arial"/>
              </a:defRPr>
            </a:lvl1pPr>
            <a:lvl2pPr marL="742950" indent="-285750">
              <a:defRPr>
                <a:solidFill>
                  <a:schemeClr val="tx1"/>
                </a:solidFill>
                <a:latin typeface="Arial"/>
                <a:cs typeface="Arial"/>
              </a:defRPr>
            </a:lvl2pPr>
            <a:lvl3pPr marL="1143000" indent="-228600">
              <a:defRPr>
                <a:solidFill>
                  <a:schemeClr val="tx1"/>
                </a:solidFill>
                <a:latin typeface="Arial"/>
                <a:cs typeface="Arial"/>
              </a:defRPr>
            </a:lvl3pPr>
            <a:lvl4pPr marL="1600200" indent="-228600">
              <a:defRPr>
                <a:solidFill>
                  <a:schemeClr val="tx1"/>
                </a:solidFill>
                <a:latin typeface="Arial"/>
                <a:cs typeface="Arial"/>
              </a:defRPr>
            </a:lvl4pPr>
            <a:lvl5pPr marL="2057400" indent="-228600">
              <a:defRPr>
                <a:solidFill>
                  <a:schemeClr val="tx1"/>
                </a:solidFill>
                <a:latin typeface="Arial"/>
                <a:cs typeface="Arial"/>
              </a:defRPr>
            </a:lvl5pPr>
            <a:lvl6pPr marL="2514600" indent="-228600">
              <a:spcBef>
                <a:spcPts val="0"/>
              </a:spcBef>
              <a:spcAft>
                <a:spcPts val="0"/>
              </a:spcAft>
              <a:defRPr>
                <a:solidFill>
                  <a:schemeClr val="tx1"/>
                </a:solidFill>
                <a:latin typeface="Arial"/>
                <a:cs typeface="Arial"/>
              </a:defRPr>
            </a:lvl6pPr>
            <a:lvl7pPr marL="2971800" indent="-228600">
              <a:spcBef>
                <a:spcPts val="0"/>
              </a:spcBef>
              <a:spcAft>
                <a:spcPts val="0"/>
              </a:spcAft>
              <a:defRPr>
                <a:solidFill>
                  <a:schemeClr val="tx1"/>
                </a:solidFill>
                <a:latin typeface="Arial"/>
                <a:cs typeface="Arial"/>
              </a:defRPr>
            </a:lvl7pPr>
            <a:lvl8pPr marL="3429000" indent="-228600">
              <a:spcBef>
                <a:spcPts val="0"/>
              </a:spcBef>
              <a:spcAft>
                <a:spcPts val="0"/>
              </a:spcAft>
              <a:defRPr>
                <a:solidFill>
                  <a:schemeClr val="tx1"/>
                </a:solidFill>
                <a:latin typeface="Arial"/>
                <a:cs typeface="Arial"/>
              </a:defRPr>
            </a:lvl8pPr>
            <a:lvl9pPr marL="3886200" indent="-228600">
              <a:spcBef>
                <a:spcPts val="0"/>
              </a:spcBef>
              <a:spcAft>
                <a:spcPts val="0"/>
              </a:spcAft>
              <a:defRPr>
                <a:solidFill>
                  <a:schemeClr val="tx1"/>
                </a:solidFill>
                <a:latin typeface="Arial"/>
                <a:cs typeface="Arial"/>
              </a:defRPr>
            </a:lvl9pPr>
          </a:lstStyle>
          <a:p>
            <a:pPr algn="r">
              <a:defRPr/>
            </a:pPr>
            <a:fld id="{57F6F8D6-56C2-4E87-B015-33063BAC7B04}" type="slidenum">
              <a:rPr lang="fr-FR" sz="1000" b="1">
                <a:solidFill>
                  <a:schemeClr val="accent5">
                    <a:lumMod val="50000"/>
                  </a:schemeClr>
                </a:solidFill>
                <a:latin typeface="Calibri"/>
                <a:ea typeface="ＭＳ Ｐゴシック"/>
                <a:cs typeface="Calibri"/>
              </a:rPr>
              <a:t>‹N°›</a:t>
            </a:fld>
            <a:endParaRPr lang="fr-FR" sz="1000" b="1">
              <a:solidFill>
                <a:schemeClr val="accent5">
                  <a:lumMod val="50000"/>
                </a:schemeClr>
              </a:solidFill>
              <a:latin typeface="Calibri"/>
              <a:ea typeface="ＭＳ Ｐゴシック"/>
              <a:cs typeface="Calibri"/>
            </a:endParaRPr>
          </a:p>
        </p:txBody>
      </p:sp>
      <p:sp>
        <p:nvSpPr>
          <p:cNvPr id="15" name="Rectangle 14"/>
          <p:cNvSpPr/>
          <p:nvPr userDrawn="1"/>
        </p:nvSpPr>
        <p:spPr bwMode="auto">
          <a:xfrm>
            <a:off x="0" y="1620000"/>
            <a:ext cx="746513" cy="5238000"/>
          </a:xfrm>
          <a:prstGeom prst="rect">
            <a:avLst/>
          </a:prstGeom>
          <a:solidFill>
            <a:srgbClr val="006F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fr-FR"/>
          </a:p>
        </p:txBody>
      </p:sp>
      <p:pic>
        <p:nvPicPr>
          <p:cNvPr id="14" name="Image 13"/>
          <p:cNvPicPr>
            <a:picLocks noChangeAspect="1"/>
          </p:cNvPicPr>
          <p:nvPr userDrawn="1"/>
        </p:nvPicPr>
        <p:blipFill>
          <a:blip r:embed="rId9"/>
          <a:stretch/>
        </p:blipFill>
        <p:spPr bwMode="auto">
          <a:xfrm>
            <a:off x="9575" y="0"/>
            <a:ext cx="1620000" cy="1620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a:spcBef>
          <a:spcPts val="0"/>
        </a:spcBef>
        <a:buNone/>
        <a:defRPr sz="4400" b="1" cap="small">
          <a:solidFill>
            <a:srgbClr val="006F6E"/>
          </a:solidFill>
          <a:latin typeface="+mj-lt"/>
          <a:ea typeface="+mj-ea"/>
          <a:cs typeface="+mj-cs"/>
        </a:defRPr>
      </a:lvl1pPr>
    </p:titleStyle>
    <p:bodyStyle>
      <a:lvl1pPr marL="180975" indent="-180975" algn="l" defTabSz="914400">
        <a:spcBef>
          <a:spcPts val="0"/>
        </a:spcBef>
        <a:buFont typeface="Arial"/>
        <a:buChar char="•"/>
        <a:defRPr sz="2000" b="1">
          <a:solidFill>
            <a:srgbClr val="006F6E"/>
          </a:solidFill>
          <a:latin typeface="+mn-lt"/>
          <a:ea typeface="+mn-ea"/>
          <a:cs typeface="+mn-cs"/>
        </a:defRPr>
      </a:lvl1pPr>
      <a:lvl2pPr marL="396000" indent="-180975" algn="l" defTabSz="914400">
        <a:spcBef>
          <a:spcPts val="0"/>
        </a:spcBef>
        <a:buFont typeface="Arial"/>
        <a:buChar char="–"/>
        <a:defRPr sz="1800" b="1">
          <a:solidFill>
            <a:schemeClr val="accent5">
              <a:lumMod val="50000"/>
            </a:schemeClr>
          </a:solidFill>
          <a:latin typeface="+mn-lt"/>
          <a:ea typeface="+mn-ea"/>
          <a:cs typeface="+mn-cs"/>
        </a:defRPr>
      </a:lvl2pPr>
      <a:lvl3pPr marL="628650" indent="-180975" algn="l" defTabSz="914400">
        <a:spcBef>
          <a:spcPts val="0"/>
        </a:spcBef>
        <a:buFont typeface="Arial"/>
        <a:buChar char="•"/>
        <a:defRPr sz="1600">
          <a:solidFill>
            <a:schemeClr val="tx1"/>
          </a:solidFill>
          <a:latin typeface="+mn-lt"/>
          <a:ea typeface="+mn-ea"/>
          <a:cs typeface="+mn-cs"/>
        </a:defRPr>
      </a:lvl3pPr>
      <a:lvl4pPr marL="895350" indent="-228600" algn="l" defTabSz="914400">
        <a:spcBef>
          <a:spcPts val="0"/>
        </a:spcBef>
        <a:buFont typeface="Arial"/>
        <a:buChar char="–"/>
        <a:defRPr sz="1600">
          <a:solidFill>
            <a:schemeClr val="tx1"/>
          </a:solidFill>
          <a:latin typeface="+mn-lt"/>
          <a:ea typeface="+mn-ea"/>
          <a:cs typeface="+mn-cs"/>
        </a:defRPr>
      </a:lvl4pPr>
      <a:lvl5pPr marL="1076325" indent="-180975" algn="l" defTabSz="914400">
        <a:spcBef>
          <a:spcPts val="0"/>
        </a:spcBef>
        <a:buFont typeface="Arial"/>
        <a:buChar char="»"/>
        <a:defRPr sz="1600">
          <a:solidFill>
            <a:schemeClr val="tx1"/>
          </a:solidFill>
          <a:latin typeface="+mn-lt"/>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lang="fr-F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9.emf"/><Relationship Id="rId5" Type="http://schemas.openxmlformats.org/officeDocument/2006/relationships/image" Target="../media/image28.emf"/><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3" Type="http://schemas.openxmlformats.org/officeDocument/2006/relationships/image" Target="../media/image26.emf"/><Relationship Id="rId7" Type="http://schemas.openxmlformats.org/officeDocument/2006/relationships/image" Target="../media/image31.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4.xml"/><Relationship Id="rId6" Type="http://schemas.openxmlformats.org/officeDocument/2006/relationships/image" Target="../media/image32.emf"/><Relationship Id="rId5" Type="http://schemas.openxmlformats.org/officeDocument/2006/relationships/image" Target="../media/image14.emf"/><Relationship Id="rId4" Type="http://schemas.openxmlformats.org/officeDocument/2006/relationships/package" Target="../embeddings/Microsoft_Excel_Worksheet6.xlsx"/></Relationships>
</file>

<file path=ppt/slides/_rels/slide1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15.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35.emf"/><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7.emf"/><Relationship Id="rId4" Type="http://schemas.openxmlformats.org/officeDocument/2006/relationships/image" Target="../media/image36.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package" Target="../embeddings/Microsoft_Excel_Worksheet.xlsx"/><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package" Target="../embeddings/Microsoft_Excel_Worksheet1.xlsx"/><Relationship Id="rId5" Type="http://schemas.openxmlformats.org/officeDocument/2006/relationships/image" Target="../media/image11.emf"/><Relationship Id="rId4" Type="http://schemas.openxmlformats.org/officeDocument/2006/relationships/image" Target="../media/image10.emf"/></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package" Target="../embeddings/Microsoft_Excel_Worksheet2.xlsx"/><Relationship Id="rId7" Type="http://schemas.openxmlformats.org/officeDocument/2006/relationships/image" Target="../media/image16.emf"/><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7" Type="http://schemas.openxmlformats.org/officeDocument/2006/relationships/image" Target="../media/image20.emf"/><Relationship Id="rId2" Type="http://schemas.openxmlformats.org/officeDocument/2006/relationships/package" Target="../embeddings/Microsoft_Excel_Worksheet4.xlsx"/><Relationship Id="rId1" Type="http://schemas.openxmlformats.org/officeDocument/2006/relationships/slideLayout" Target="../slideLayouts/slideLayout4.xml"/><Relationship Id="rId6" Type="http://schemas.openxmlformats.org/officeDocument/2006/relationships/image" Target="../media/image16.emf"/><Relationship Id="rId5" Type="http://schemas.openxmlformats.org/officeDocument/2006/relationships/package" Target="../embeddings/Microsoft_Excel_Worksheet3.xlsx"/><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5.xlsx"/><Relationship Id="rId7" Type="http://schemas.openxmlformats.org/officeDocument/2006/relationships/image" Target="../media/image16.emf"/><Relationship Id="rId2"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package" Target="../embeddings/Microsoft_Excel_Worksheet3.xlsx"/><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3"/>
          <p:cNvSpPr>
            <a:spLocks noGrp="1"/>
          </p:cNvSpPr>
          <p:nvPr>
            <p:ph type="ctrTitle"/>
          </p:nvPr>
        </p:nvSpPr>
        <p:spPr bwMode="auto">
          <a:xfrm>
            <a:off x="1475656" y="2996952"/>
            <a:ext cx="6984776" cy="1512167"/>
          </a:xfrm>
        </p:spPr>
        <p:txBody>
          <a:bodyPr vertOverflow="overflow" horzOverflow="overflow" vert="horz" wrap="square" lIns="91440" tIns="45720" rIns="91440" bIns="45720" numCol="1" spcCol="0" rtlCol="0" fromWordArt="0" anchor="ctr" anchorCtr="0" forceAA="0" compatLnSpc="0">
            <a:normAutofit/>
          </a:bodyPr>
          <a:lstStyle/>
          <a:p>
            <a:pPr marL="0" indent="0" algn="ctr">
              <a:buNone/>
            </a:pPr>
            <a:r>
              <a:rPr lang="fr-FR" sz="4400" dirty="0"/>
              <a:t>INDUSTRIES ALIMENTAIRES</a:t>
            </a:r>
          </a:p>
        </p:txBody>
      </p:sp>
      <p:sp>
        <p:nvSpPr>
          <p:cNvPr id="3" name="Rectangle 2"/>
          <p:cNvSpPr>
            <a:spLocks noChangeArrowheads="1"/>
          </p:cNvSpPr>
          <p:nvPr/>
        </p:nvSpPr>
        <p:spPr bwMode="auto">
          <a:xfrm>
            <a:off x="2908300" y="3689350"/>
            <a:ext cx="9144000" cy="45720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0" name="Rectangle 3"/>
          <p:cNvSpPr>
            <a:spLocks noChangeArrowheads="1"/>
          </p:cNvSpPr>
          <p:nvPr/>
        </p:nvSpPr>
        <p:spPr bwMode="auto">
          <a:xfrm>
            <a:off x="2908300" y="4146550"/>
            <a:ext cx="9144000" cy="0"/>
          </a:xfrm>
          <a:prstGeom prst="rect">
            <a:avLst/>
          </a:prstGeom>
          <a:noFill/>
          <a:ln>
            <a:noFill/>
          </a:ln>
          <a:effectLst/>
        </p:spPr>
        <p:txBody>
          <a:bodyPr vert="horz" wrap="none" lIns="91440" tIns="45720" rIns="91440" bIns="45720" numCol="1" anchor="ctr" anchorCtr="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r>
              <a:rPr lang="fr-FR" sz="1100" b="0" i="0" u="none" strike="noStrike" cap="none">
                <a:ln>
                  <a:noFill/>
                </a:ln>
                <a:solidFill>
                  <a:schemeClr val="tx1"/>
                </a:solidFill>
                <a:latin typeface="Calibri"/>
                <a:ea typeface="Times New Roman"/>
                <a:cs typeface="Times New Roman"/>
              </a:rPr>
              <a:t> </a:t>
            </a:r>
            <a:endParaRPr lang="fr-FR" sz="800" b="0" i="0" u="none" strike="noStrike" cap="none">
              <a:ln>
                <a:noFill/>
              </a:ln>
              <a:solidFill>
                <a:schemeClr val="tx1"/>
              </a:solidFill>
              <a:latin typeface="Arial"/>
              <a:cs typeface="Arial"/>
            </a:endParaRPr>
          </a:p>
          <a:p>
            <a:pPr marL="0" marR="0" lvl="0" indent="0" algn="l" defTabSz="914400">
              <a:lnSpc>
                <a:spcPct val="100000"/>
              </a:lnSpc>
              <a:spcBef>
                <a:spcPts val="0"/>
              </a:spcBef>
              <a:spcAft>
                <a:spcPts val="0"/>
              </a:spcAft>
              <a:buClrTx/>
              <a:buSzTx/>
              <a:buFontTx/>
              <a:buNone/>
              <a:defRPr/>
            </a:pPr>
            <a:endParaRPr lang="fr-FR" sz="1800" b="0" i="0" u="none" strike="noStrike" cap="none">
              <a:ln>
                <a:noFill/>
              </a:ln>
              <a:solidFill>
                <a:schemeClr val="tx1"/>
              </a:solidFill>
              <a:latin typeface="Arial"/>
              <a:cs typeface="Arial"/>
            </a:endParaRPr>
          </a:p>
        </p:txBody>
      </p:sp>
      <p:sp>
        <p:nvSpPr>
          <p:cNvPr id="11" name="Rectangle 10"/>
          <p:cNvSpPr/>
          <p:nvPr/>
        </p:nvSpPr>
        <p:spPr bwMode="auto">
          <a:xfrm>
            <a:off x="7330326" y="1988840"/>
            <a:ext cx="1850186" cy="215444"/>
          </a:xfrm>
          <a:prstGeom prst="rect">
            <a:avLst/>
          </a:prstGeom>
        </p:spPr>
        <p:txBody>
          <a:bodyPr wrap="none">
            <a:spAutoFit/>
          </a:bodyPr>
          <a:lstStyle/>
          <a:p>
            <a:pPr>
              <a:defRPr/>
            </a:pPr>
            <a:r>
              <a:rPr lang="fr-FR" sz="800">
                <a:latin typeface="Arial"/>
                <a:cs typeface="Arial"/>
              </a:rPr>
              <a:t>Crédits photos : © stock.adobe.com </a:t>
            </a:r>
          </a:p>
        </p:txBody>
      </p:sp>
      <p:pic>
        <p:nvPicPr>
          <p:cNvPr id="1026" name="Picture 2">
            <a:extLst>
              <a:ext uri="{FF2B5EF4-FFF2-40B4-BE49-F238E27FC236}">
                <a16:creationId xmlns:a16="http://schemas.microsoft.com/office/drawing/2014/main" id="{2784EC08-89FD-0C56-DEEC-A0892DBAB37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1965" y="5741397"/>
            <a:ext cx="2131560"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261610"/>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Les accidents du travail des intérimaires (2021)</a:t>
            </a:r>
            <a:endParaRPr lang="fr-FR" dirty="0"/>
          </a:p>
        </p:txBody>
      </p:sp>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492443"/>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p:txBody>
      </p:sp>
      <p:sp>
        <p:nvSpPr>
          <p:cNvPr id="4" name="ZoneTexte 3">
            <a:extLst>
              <a:ext uri="{FF2B5EF4-FFF2-40B4-BE49-F238E27FC236}">
                <a16:creationId xmlns:a16="http://schemas.microsoft.com/office/drawing/2014/main" id="{A732E8CB-A955-B410-DDFC-2D3F3BEE1ED9}"/>
              </a:ext>
            </a:extLst>
          </p:cNvPr>
          <p:cNvSpPr txBox="1"/>
          <p:nvPr/>
        </p:nvSpPr>
        <p:spPr>
          <a:xfrm>
            <a:off x="2554343" y="824733"/>
            <a:ext cx="5328592" cy="707886"/>
          </a:xfrm>
          <a:prstGeom prst="rect">
            <a:avLst/>
          </a:prstGeom>
          <a:noFill/>
        </p:spPr>
        <p:txBody>
          <a:bodyPr wrap="square" rtlCol="0">
            <a:spAutoFit/>
          </a:bodyPr>
          <a:lstStyle/>
          <a:p>
            <a:r>
              <a:rPr lang="fr-FR" sz="1000" i="1" dirty="0"/>
              <a:t>Source : Carsat Rhône-Alpes – Carsat Auvergne - SNTRP  (AT) et DARES-Pôle Emploi (intérim) 2021</a:t>
            </a:r>
          </a:p>
          <a:p>
            <a:r>
              <a:rPr lang="fr-FR" sz="1000" i="1" dirty="0"/>
              <a:t>Champ : établissements et salariés du régime général et effectifs intérimaires sur 5 jours retenus en fin d'année , Auvergne-Rhône-Alpes								</a:t>
            </a:r>
          </a:p>
        </p:txBody>
      </p:sp>
      <p:pic>
        <p:nvPicPr>
          <p:cNvPr id="6" name="Image 5">
            <a:extLst>
              <a:ext uri="{FF2B5EF4-FFF2-40B4-BE49-F238E27FC236}">
                <a16:creationId xmlns:a16="http://schemas.microsoft.com/office/drawing/2014/main" id="{CE7574E3-25B4-E109-656F-9DC320B921CA}"/>
              </a:ext>
            </a:extLst>
          </p:cNvPr>
          <p:cNvPicPr>
            <a:picLocks noChangeAspect="1"/>
          </p:cNvPicPr>
          <p:nvPr/>
        </p:nvPicPr>
        <p:blipFill>
          <a:blip r:embed="rId2"/>
          <a:stretch>
            <a:fillRect/>
          </a:stretch>
        </p:blipFill>
        <p:spPr>
          <a:xfrm>
            <a:off x="962025" y="2335874"/>
            <a:ext cx="7219950" cy="1123950"/>
          </a:xfrm>
          <a:prstGeom prst="rect">
            <a:avLst/>
          </a:prstGeom>
        </p:spPr>
      </p:pic>
      <p:graphicFrame>
        <p:nvGraphicFramePr>
          <p:cNvPr id="8" name="Tableau 7">
            <a:extLst>
              <a:ext uri="{FF2B5EF4-FFF2-40B4-BE49-F238E27FC236}">
                <a16:creationId xmlns:a16="http://schemas.microsoft.com/office/drawing/2014/main" id="{2FA1656F-025F-E80C-07ED-F205B7F72F0F}"/>
              </a:ext>
            </a:extLst>
          </p:cNvPr>
          <p:cNvGraphicFramePr>
            <a:graphicFrameLocks noGrp="1"/>
          </p:cNvGraphicFramePr>
          <p:nvPr>
            <p:extLst>
              <p:ext uri="{D42A27DB-BD31-4B8C-83A1-F6EECF244321}">
                <p14:modId xmlns:p14="http://schemas.microsoft.com/office/powerpoint/2010/main" val="32899588"/>
              </p:ext>
            </p:extLst>
          </p:nvPr>
        </p:nvGraphicFramePr>
        <p:xfrm>
          <a:off x="956097" y="3471783"/>
          <a:ext cx="6362698" cy="443865"/>
        </p:xfrm>
        <a:graphic>
          <a:graphicData uri="http://schemas.openxmlformats.org/drawingml/2006/table">
            <a:tbl>
              <a:tblPr/>
              <a:tblGrid>
                <a:gridCol w="6362698">
                  <a:extLst>
                    <a:ext uri="{9D8B030D-6E8A-4147-A177-3AD203B41FA5}">
                      <a16:colId xmlns:a16="http://schemas.microsoft.com/office/drawing/2014/main" val="1626179180"/>
                    </a:ext>
                  </a:extLst>
                </a:gridCol>
              </a:tblGrid>
              <a:tr h="0">
                <a:tc>
                  <a:txBody>
                    <a:bodyPr/>
                    <a:lstStyle/>
                    <a:p>
                      <a:pPr algn="l" fontAlgn="t"/>
                      <a:r>
                        <a:rPr lang="fr-FR" sz="800" b="1" i="0" u="none" strike="noStrike" dirty="0">
                          <a:solidFill>
                            <a:srgbClr val="FF0000"/>
                          </a:solidFill>
                          <a:effectLst/>
                          <a:latin typeface="Arial" panose="020B0604020202020204" pitchFamily="34" charset="0"/>
                        </a:rPr>
                        <a:t>(1) Attention, l'indice de fréquence des intérimaires est nécessairement sous-évalué car 24% des AT ne sont pas attribués à un secteur d'activité</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3673941787"/>
                  </a:ext>
                </a:extLst>
              </a:tr>
              <a:tr h="190500">
                <a:tc>
                  <a:txBody>
                    <a:bodyPr/>
                    <a:lstStyle/>
                    <a:p>
                      <a:pPr algn="l" fontAlgn="t"/>
                      <a:r>
                        <a:rPr lang="fr-FR" sz="800" b="1" i="0" u="none" strike="noStrike" dirty="0">
                          <a:solidFill>
                            <a:srgbClr val="FF0000"/>
                          </a:solidFill>
                          <a:effectLst/>
                          <a:latin typeface="Arial" panose="020B0604020202020204" pitchFamily="34" charset="0"/>
                        </a:rPr>
                        <a:t>(2) Seuls les secteurs d'activité ayant au moins 100 accidents du travail d'intérimaires sont retenus.</a:t>
                      </a:r>
                    </a:p>
                  </a:txBody>
                  <a:tcPr marL="9525" marR="9525" marT="9525" marB="0">
                    <a:lnL>
                      <a:noFill/>
                    </a:lnL>
                    <a:lnR>
                      <a:noFill/>
                    </a:lnR>
                    <a:lnT>
                      <a:noFill/>
                    </a:lnT>
                    <a:lnB>
                      <a:noFill/>
                    </a:lnB>
                    <a:solidFill>
                      <a:srgbClr val="FFFFFF"/>
                    </a:solidFill>
                  </a:tcPr>
                </a:tc>
                <a:extLst>
                  <a:ext uri="{0D108BD9-81ED-4DB2-BD59-A6C34878D82A}">
                    <a16:rowId xmlns:a16="http://schemas.microsoft.com/office/drawing/2014/main" val="2091553380"/>
                  </a:ext>
                </a:extLst>
              </a:tr>
            </a:tbl>
          </a:graphicData>
        </a:graphic>
      </p:graphicFrame>
    </p:spTree>
    <p:extLst>
      <p:ext uri="{BB962C8B-B14F-4D97-AF65-F5344CB8AC3E}">
        <p14:creationId xmlns:p14="http://schemas.microsoft.com/office/powerpoint/2010/main" val="4068958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7790471-CF11-6B91-2A6C-7E9511CA10AD}"/>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678092EC-D026-D8FF-E214-3D5F15C82EB0}"/>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10" name="Image 9">
            <a:extLst>
              <a:ext uri="{FF2B5EF4-FFF2-40B4-BE49-F238E27FC236}">
                <a16:creationId xmlns:a16="http://schemas.microsoft.com/office/drawing/2014/main" id="{8B98008D-0C8E-1CC7-B30C-2D45F30E83EC}"/>
              </a:ext>
            </a:extLst>
          </p:cNvPr>
          <p:cNvPicPr>
            <a:picLocks noChangeAspect="1"/>
          </p:cNvPicPr>
          <p:nvPr/>
        </p:nvPicPr>
        <p:blipFill>
          <a:blip r:embed="rId4"/>
          <a:stretch>
            <a:fillRect/>
          </a:stretch>
        </p:blipFill>
        <p:spPr>
          <a:xfrm>
            <a:off x="5796136" y="6481895"/>
            <a:ext cx="2540508" cy="196596"/>
          </a:xfrm>
          <a:prstGeom prst="rect">
            <a:avLst/>
          </a:prstGeom>
        </p:spPr>
      </p:pic>
      <p:sp>
        <p:nvSpPr>
          <p:cNvPr id="12" name="ZoneTexte 11">
            <a:extLst>
              <a:ext uri="{FF2B5EF4-FFF2-40B4-BE49-F238E27FC236}">
                <a16:creationId xmlns:a16="http://schemas.microsoft.com/office/drawing/2014/main" id="{786CF062-6472-3D06-0A89-050F2F581DEE}"/>
              </a:ext>
            </a:extLst>
          </p:cNvPr>
          <p:cNvSpPr txBox="1"/>
          <p:nvPr/>
        </p:nvSpPr>
        <p:spPr>
          <a:xfrm>
            <a:off x="827584" y="1451782"/>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2" name="Image 1">
            <a:extLst>
              <a:ext uri="{FF2B5EF4-FFF2-40B4-BE49-F238E27FC236}">
                <a16:creationId xmlns:a16="http://schemas.microsoft.com/office/drawing/2014/main" id="{CC285067-B32E-04C2-EF40-3B98AFB5FEC1}"/>
              </a:ext>
            </a:extLst>
          </p:cNvPr>
          <p:cNvPicPr>
            <a:picLocks noChangeAspect="1"/>
          </p:cNvPicPr>
          <p:nvPr/>
        </p:nvPicPr>
        <p:blipFill>
          <a:blip r:embed="rId5"/>
          <a:stretch>
            <a:fillRect/>
          </a:stretch>
        </p:blipFill>
        <p:spPr>
          <a:xfrm>
            <a:off x="323528" y="1810808"/>
            <a:ext cx="8315325" cy="1362075"/>
          </a:xfrm>
          <a:prstGeom prst="rect">
            <a:avLst/>
          </a:prstGeom>
        </p:spPr>
      </p:pic>
      <p:pic>
        <p:nvPicPr>
          <p:cNvPr id="8" name="Image 7">
            <a:extLst>
              <a:ext uri="{FF2B5EF4-FFF2-40B4-BE49-F238E27FC236}">
                <a16:creationId xmlns:a16="http://schemas.microsoft.com/office/drawing/2014/main" id="{9776F824-2F45-B17B-8582-320E6098D9B8}"/>
              </a:ext>
            </a:extLst>
          </p:cNvPr>
          <p:cNvPicPr>
            <a:picLocks noChangeAspect="1"/>
          </p:cNvPicPr>
          <p:nvPr/>
        </p:nvPicPr>
        <p:blipFill>
          <a:blip r:embed="rId6"/>
          <a:stretch>
            <a:fillRect/>
          </a:stretch>
        </p:blipFill>
        <p:spPr>
          <a:xfrm>
            <a:off x="1195065" y="3319995"/>
            <a:ext cx="6572250" cy="1362075"/>
          </a:xfrm>
          <a:prstGeom prst="rect">
            <a:avLst/>
          </a:prstGeom>
        </p:spPr>
      </p:pic>
      <p:pic>
        <p:nvPicPr>
          <p:cNvPr id="9" name="Image 8">
            <a:extLst>
              <a:ext uri="{FF2B5EF4-FFF2-40B4-BE49-F238E27FC236}">
                <a16:creationId xmlns:a16="http://schemas.microsoft.com/office/drawing/2014/main" id="{71D95E18-3D44-0355-0E1F-0C4E15684AD8}"/>
              </a:ext>
            </a:extLst>
          </p:cNvPr>
          <p:cNvPicPr>
            <a:picLocks noChangeAspect="1"/>
          </p:cNvPicPr>
          <p:nvPr/>
        </p:nvPicPr>
        <p:blipFill>
          <a:blip r:embed="rId7"/>
          <a:stretch>
            <a:fillRect/>
          </a:stretch>
        </p:blipFill>
        <p:spPr>
          <a:xfrm>
            <a:off x="0" y="4849626"/>
            <a:ext cx="9144000" cy="1113183"/>
          </a:xfrm>
          <a:prstGeom prst="rect">
            <a:avLst/>
          </a:prstGeom>
        </p:spPr>
      </p:pic>
    </p:spTree>
    <p:extLst>
      <p:ext uri="{BB962C8B-B14F-4D97-AF65-F5344CB8AC3E}">
        <p14:creationId xmlns:p14="http://schemas.microsoft.com/office/powerpoint/2010/main" val="2059444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DF204F7A-8CBA-63F8-88AD-D36FB4BF6B52}"/>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4B6AA6A3-0230-6F80-B437-0E46452025F5}"/>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CDCF7034-6617-E0AB-03D7-9CF19806B4AE}"/>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troubles musculosquelettiques</a:t>
            </a:r>
            <a:endParaRPr lang="fr-FR" dirty="0"/>
          </a:p>
        </p:txBody>
      </p:sp>
      <p:graphicFrame>
        <p:nvGraphicFramePr>
          <p:cNvPr id="9" name="Objet 8">
            <a:extLst>
              <a:ext uri="{FF2B5EF4-FFF2-40B4-BE49-F238E27FC236}">
                <a16:creationId xmlns:a16="http://schemas.microsoft.com/office/drawing/2014/main" id="{08D5E6C1-83E0-78B2-FA2B-293FC1CA7B98}"/>
              </a:ext>
            </a:extLst>
          </p:cNvPr>
          <p:cNvGraphicFramePr>
            <a:graphicFrameLocks noChangeAspect="1"/>
          </p:cNvGraphicFramePr>
          <p:nvPr>
            <p:extLst>
              <p:ext uri="{D42A27DB-BD31-4B8C-83A1-F6EECF244321}">
                <p14:modId xmlns:p14="http://schemas.microsoft.com/office/powerpoint/2010/main" val="3683558003"/>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6">
            <a:extLst>
              <a:ext uri="{FF2B5EF4-FFF2-40B4-BE49-F238E27FC236}">
                <a16:creationId xmlns:a16="http://schemas.microsoft.com/office/drawing/2014/main" id="{4FC0E446-8ECB-7225-58E0-4D170A661C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483" y="3983900"/>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mage 1">
            <a:extLst>
              <a:ext uri="{FF2B5EF4-FFF2-40B4-BE49-F238E27FC236}">
                <a16:creationId xmlns:a16="http://schemas.microsoft.com/office/drawing/2014/main" id="{0A0FB111-6373-210E-3C83-70D0B0F8D009}"/>
              </a:ext>
            </a:extLst>
          </p:cNvPr>
          <p:cNvPicPr>
            <a:picLocks noChangeAspect="1"/>
          </p:cNvPicPr>
          <p:nvPr/>
        </p:nvPicPr>
        <p:blipFill>
          <a:blip r:embed="rId7"/>
          <a:stretch>
            <a:fillRect/>
          </a:stretch>
        </p:blipFill>
        <p:spPr>
          <a:xfrm>
            <a:off x="0" y="1954797"/>
            <a:ext cx="9144000" cy="1501913"/>
          </a:xfrm>
          <a:prstGeom prst="rect">
            <a:avLst/>
          </a:prstGeom>
        </p:spPr>
      </p:pic>
    </p:spTree>
    <p:extLst>
      <p:ext uri="{BB962C8B-B14F-4D97-AF65-F5344CB8AC3E}">
        <p14:creationId xmlns:p14="http://schemas.microsoft.com/office/powerpoint/2010/main" val="374679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32BAAFD-173E-46BD-ABBC-57C794BD9DB0}"/>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7" name="Image 6">
            <a:extLst>
              <a:ext uri="{FF2B5EF4-FFF2-40B4-BE49-F238E27FC236}">
                <a16:creationId xmlns:a16="http://schemas.microsoft.com/office/drawing/2014/main" id="{2AC48429-CEBC-5C8A-D7DB-60DF0B4905E2}"/>
              </a:ext>
            </a:extLst>
          </p:cNvPr>
          <p:cNvPicPr>
            <a:picLocks noChangeAspect="1"/>
          </p:cNvPicPr>
          <p:nvPr/>
        </p:nvPicPr>
        <p:blipFill>
          <a:blip r:embed="rId3"/>
          <a:stretch>
            <a:fillRect/>
          </a:stretch>
        </p:blipFill>
        <p:spPr>
          <a:xfrm>
            <a:off x="2915816" y="836712"/>
            <a:ext cx="4257675" cy="400050"/>
          </a:xfrm>
          <a:prstGeom prst="rect">
            <a:avLst/>
          </a:prstGeom>
        </p:spPr>
      </p:pic>
      <p:sp>
        <p:nvSpPr>
          <p:cNvPr id="8" name="ZoneTexte 7">
            <a:extLst>
              <a:ext uri="{FF2B5EF4-FFF2-40B4-BE49-F238E27FC236}">
                <a16:creationId xmlns:a16="http://schemas.microsoft.com/office/drawing/2014/main" id="{69F1788D-5B21-2D81-68A0-F450F0895277}"/>
              </a:ext>
            </a:extLst>
          </p:cNvPr>
          <p:cNvSpPr txBox="1"/>
          <p:nvPr/>
        </p:nvSpPr>
        <p:spPr>
          <a:xfrm>
            <a:off x="832505" y="1558736"/>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maladies professionnelles par âge</a:t>
            </a:r>
            <a:endParaRPr lang="fr-FR" dirty="0"/>
          </a:p>
        </p:txBody>
      </p:sp>
      <p:graphicFrame>
        <p:nvGraphicFramePr>
          <p:cNvPr id="9" name="Objet 8">
            <a:extLst>
              <a:ext uri="{FF2B5EF4-FFF2-40B4-BE49-F238E27FC236}">
                <a16:creationId xmlns:a16="http://schemas.microsoft.com/office/drawing/2014/main" id="{9A549EC2-6D95-A158-ED98-52BD3564F682}"/>
              </a:ext>
            </a:extLst>
          </p:cNvPr>
          <p:cNvGraphicFramePr>
            <a:graphicFrameLocks noChangeAspect="1"/>
          </p:cNvGraphicFramePr>
          <p:nvPr>
            <p:extLst>
              <p:ext uri="{D42A27DB-BD31-4B8C-83A1-F6EECF244321}">
                <p14:modId xmlns:p14="http://schemas.microsoft.com/office/powerpoint/2010/main" val="2518837074"/>
              </p:ext>
            </p:extLst>
          </p:nvPr>
        </p:nvGraphicFramePr>
        <p:xfrm>
          <a:off x="6012160" y="6203671"/>
          <a:ext cx="2517775" cy="173038"/>
        </p:xfrm>
        <a:graphic>
          <a:graphicData uri="http://schemas.openxmlformats.org/presentationml/2006/ole">
            <mc:AlternateContent xmlns:mc="http://schemas.openxmlformats.org/markup-compatibility/2006">
              <mc:Choice xmlns:v="urn:schemas-microsoft-com:vml" Requires="v">
                <p:oleObj name="Feuille de calcul" r:id="rId4" imgW="3057403" imgH="209654" progId="Excel.Sheet.12">
                  <p:embed/>
                </p:oleObj>
              </mc:Choice>
              <mc:Fallback>
                <p:oleObj name="Feuille de calcul" r:id="rId4" imgW="3057403" imgH="209654" progId="Excel.Sheet.12">
                  <p:embed/>
                  <p:pic>
                    <p:nvPicPr>
                      <p:cNvPr id="9" name="Objet 8">
                        <a:extLst>
                          <a:ext uri="{FF2B5EF4-FFF2-40B4-BE49-F238E27FC236}">
                            <a16:creationId xmlns:a16="http://schemas.microsoft.com/office/drawing/2014/main" id="{08D5E6C1-83E0-78B2-FA2B-293FC1CA7B9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60" y="6203671"/>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3">
            <a:extLst>
              <a:ext uri="{FF2B5EF4-FFF2-40B4-BE49-F238E27FC236}">
                <a16:creationId xmlns:a16="http://schemas.microsoft.com/office/drawing/2014/main" id="{4C375589-0332-2FC3-420A-8CC9A3C3ED1B}"/>
              </a:ext>
            </a:extLst>
          </p:cNvPr>
          <p:cNvPicPr>
            <a:picLocks noChangeAspect="1"/>
          </p:cNvPicPr>
          <p:nvPr/>
        </p:nvPicPr>
        <p:blipFill>
          <a:blip r:embed="rId6"/>
          <a:stretch>
            <a:fillRect/>
          </a:stretch>
        </p:blipFill>
        <p:spPr>
          <a:xfrm>
            <a:off x="190500" y="2090737"/>
            <a:ext cx="8763000" cy="2676525"/>
          </a:xfrm>
          <a:prstGeom prst="rect">
            <a:avLst/>
          </a:prstGeom>
        </p:spPr>
      </p:pic>
    </p:spTree>
    <p:extLst>
      <p:ext uri="{BB962C8B-B14F-4D97-AF65-F5344CB8AC3E}">
        <p14:creationId xmlns:p14="http://schemas.microsoft.com/office/powerpoint/2010/main" val="1498189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DC3F5922-F7CC-C8AF-F668-32CAA2E3AEFC}"/>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8" name="Image 7">
            <a:extLst>
              <a:ext uri="{FF2B5EF4-FFF2-40B4-BE49-F238E27FC236}">
                <a16:creationId xmlns:a16="http://schemas.microsoft.com/office/drawing/2014/main" id="{F5E16F58-5916-9F43-9A55-794CD4B5C0B9}"/>
              </a:ext>
            </a:extLst>
          </p:cNvPr>
          <p:cNvPicPr>
            <a:picLocks noChangeAspect="1"/>
          </p:cNvPicPr>
          <p:nvPr/>
        </p:nvPicPr>
        <p:blipFill>
          <a:blip r:embed="rId3"/>
          <a:stretch>
            <a:fillRect/>
          </a:stretch>
        </p:blipFill>
        <p:spPr>
          <a:xfrm>
            <a:off x="2915816" y="836712"/>
            <a:ext cx="4257675" cy="400050"/>
          </a:xfrm>
          <a:prstGeom prst="rect">
            <a:avLst/>
          </a:prstGeom>
        </p:spPr>
      </p:pic>
      <p:pic>
        <p:nvPicPr>
          <p:cNvPr id="2" name="Image 1">
            <a:extLst>
              <a:ext uri="{FF2B5EF4-FFF2-40B4-BE49-F238E27FC236}">
                <a16:creationId xmlns:a16="http://schemas.microsoft.com/office/drawing/2014/main" id="{A7CD50D8-E46D-9E86-9EB5-6389BBC3DD67}"/>
              </a:ext>
            </a:extLst>
          </p:cNvPr>
          <p:cNvPicPr>
            <a:picLocks noChangeAspect="1"/>
          </p:cNvPicPr>
          <p:nvPr/>
        </p:nvPicPr>
        <p:blipFill>
          <a:blip r:embed="rId4"/>
          <a:stretch>
            <a:fillRect/>
          </a:stretch>
        </p:blipFill>
        <p:spPr>
          <a:xfrm>
            <a:off x="2571750" y="2060848"/>
            <a:ext cx="4000500" cy="3457575"/>
          </a:xfrm>
          <a:prstGeom prst="rect">
            <a:avLst/>
          </a:prstGeom>
        </p:spPr>
      </p:pic>
    </p:spTree>
    <p:extLst>
      <p:ext uri="{BB962C8B-B14F-4D97-AF65-F5344CB8AC3E}">
        <p14:creationId xmlns:p14="http://schemas.microsoft.com/office/powerpoint/2010/main" val="27721823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D8DAC87-5163-4DE2-E805-7967F735CD6F}"/>
              </a:ext>
            </a:extLst>
          </p:cNvPr>
          <p:cNvPicPr>
            <a:picLocks noChangeAspect="1"/>
          </p:cNvPicPr>
          <p:nvPr/>
        </p:nvPicPr>
        <p:blipFill>
          <a:blip r:embed="rId2"/>
          <a:stretch>
            <a:fillRect/>
          </a:stretch>
        </p:blipFill>
        <p:spPr>
          <a:xfrm>
            <a:off x="2627784" y="179509"/>
            <a:ext cx="5255207" cy="493819"/>
          </a:xfrm>
          <a:prstGeom prst="rect">
            <a:avLst/>
          </a:prstGeom>
        </p:spPr>
      </p:pic>
      <p:pic>
        <p:nvPicPr>
          <p:cNvPr id="6" name="Image 5">
            <a:extLst>
              <a:ext uri="{FF2B5EF4-FFF2-40B4-BE49-F238E27FC236}">
                <a16:creationId xmlns:a16="http://schemas.microsoft.com/office/drawing/2014/main" id="{CBD19306-88B5-712B-B189-767CAC341331}"/>
              </a:ext>
            </a:extLst>
          </p:cNvPr>
          <p:cNvPicPr>
            <a:picLocks noChangeAspect="1"/>
          </p:cNvPicPr>
          <p:nvPr/>
        </p:nvPicPr>
        <p:blipFill>
          <a:blip r:embed="rId3"/>
          <a:stretch>
            <a:fillRect/>
          </a:stretch>
        </p:blipFill>
        <p:spPr>
          <a:xfrm>
            <a:off x="2915816" y="836712"/>
            <a:ext cx="5153025" cy="419100"/>
          </a:xfrm>
          <a:prstGeom prst="rect">
            <a:avLst/>
          </a:prstGeom>
        </p:spPr>
      </p:pic>
      <p:sp>
        <p:nvSpPr>
          <p:cNvPr id="9" name="ZoneTexte 8">
            <a:extLst>
              <a:ext uri="{FF2B5EF4-FFF2-40B4-BE49-F238E27FC236}">
                <a16:creationId xmlns:a16="http://schemas.microsoft.com/office/drawing/2014/main" id="{74FFA336-86A1-F6E9-A06C-57563815672B}"/>
              </a:ext>
            </a:extLst>
          </p:cNvPr>
          <p:cNvSpPr txBox="1"/>
          <p:nvPr/>
        </p:nvSpPr>
        <p:spPr>
          <a:xfrm>
            <a:off x="841374" y="1956664"/>
            <a:ext cx="4572000" cy="261610"/>
          </a:xfrm>
          <a:prstGeom prst="rect">
            <a:avLst/>
          </a:prstGeom>
          <a:noFill/>
        </p:spPr>
        <p:txBody>
          <a:bodyPr wrap="square">
            <a:spAutoFit/>
          </a:bodyPr>
          <a:lstStyle/>
          <a:p>
            <a:r>
              <a:rPr lang="fr-FR" sz="1100" b="1" dirty="0">
                <a:solidFill>
                  <a:srgbClr val="000000"/>
                </a:solidFill>
                <a:latin typeface="Arial" panose="020B0604020202020204" pitchFamily="34" charset="0"/>
              </a:rPr>
              <a:t>Les données générales</a:t>
            </a:r>
            <a:endParaRPr lang="fr-FR" dirty="0"/>
          </a:p>
        </p:txBody>
      </p:sp>
      <p:pic>
        <p:nvPicPr>
          <p:cNvPr id="14" name="Image 13">
            <a:extLst>
              <a:ext uri="{FF2B5EF4-FFF2-40B4-BE49-F238E27FC236}">
                <a16:creationId xmlns:a16="http://schemas.microsoft.com/office/drawing/2014/main" id="{41D3C0A9-13A7-3C69-5E19-A214639F1664}"/>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10" name="Image 9">
            <a:extLst>
              <a:ext uri="{FF2B5EF4-FFF2-40B4-BE49-F238E27FC236}">
                <a16:creationId xmlns:a16="http://schemas.microsoft.com/office/drawing/2014/main" id="{79EBAD71-C9B7-95E7-7DF0-C57B801DEB6B}"/>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2" name="Image 1">
            <a:extLst>
              <a:ext uri="{FF2B5EF4-FFF2-40B4-BE49-F238E27FC236}">
                <a16:creationId xmlns:a16="http://schemas.microsoft.com/office/drawing/2014/main" id="{5A7E9D79-341C-10B5-EECD-D7711EF3AE1C}"/>
              </a:ext>
            </a:extLst>
          </p:cNvPr>
          <p:cNvPicPr>
            <a:picLocks noChangeAspect="1"/>
          </p:cNvPicPr>
          <p:nvPr/>
        </p:nvPicPr>
        <p:blipFill>
          <a:blip r:embed="rId6"/>
          <a:stretch>
            <a:fillRect/>
          </a:stretch>
        </p:blipFill>
        <p:spPr>
          <a:xfrm>
            <a:off x="981075" y="2762250"/>
            <a:ext cx="7181850" cy="1333500"/>
          </a:xfrm>
          <a:prstGeom prst="rect">
            <a:avLst/>
          </a:prstGeom>
        </p:spPr>
      </p:pic>
    </p:spTree>
    <p:extLst>
      <p:ext uri="{BB962C8B-B14F-4D97-AF65-F5344CB8AC3E}">
        <p14:creationId xmlns:p14="http://schemas.microsoft.com/office/powerpoint/2010/main" val="4094295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DBC2C93-A32D-ED7F-749E-4C68CD6BFC2F}"/>
              </a:ext>
            </a:extLst>
          </p:cNvPr>
          <p:cNvSpPr txBox="1"/>
          <p:nvPr/>
        </p:nvSpPr>
        <p:spPr>
          <a:xfrm>
            <a:off x="899592" y="1628800"/>
            <a:ext cx="1872208"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Taux d’inaptitude</a:t>
            </a:r>
          </a:p>
        </p:txBody>
      </p:sp>
      <p:pic>
        <p:nvPicPr>
          <p:cNvPr id="6" name="Image 5">
            <a:extLst>
              <a:ext uri="{FF2B5EF4-FFF2-40B4-BE49-F238E27FC236}">
                <a16:creationId xmlns:a16="http://schemas.microsoft.com/office/drawing/2014/main" id="{A1A5D3DB-24D0-0BBE-CA35-C5EA568C082A}"/>
              </a:ext>
            </a:extLst>
          </p:cNvPr>
          <p:cNvPicPr>
            <a:picLocks noChangeAspect="1"/>
          </p:cNvPicPr>
          <p:nvPr/>
        </p:nvPicPr>
        <p:blipFill>
          <a:blip r:embed="rId2"/>
          <a:stretch>
            <a:fillRect/>
          </a:stretch>
        </p:blipFill>
        <p:spPr>
          <a:xfrm>
            <a:off x="1328647" y="1988840"/>
            <a:ext cx="6486706" cy="1188823"/>
          </a:xfrm>
          <a:prstGeom prst="rect">
            <a:avLst/>
          </a:prstGeom>
        </p:spPr>
      </p:pic>
      <p:pic>
        <p:nvPicPr>
          <p:cNvPr id="7" name="Image 6">
            <a:extLst>
              <a:ext uri="{FF2B5EF4-FFF2-40B4-BE49-F238E27FC236}">
                <a16:creationId xmlns:a16="http://schemas.microsoft.com/office/drawing/2014/main" id="{458B01BD-531F-1313-8B27-14CB32AECF67}"/>
              </a:ext>
            </a:extLst>
          </p:cNvPr>
          <p:cNvPicPr>
            <a:picLocks noChangeAspect="1"/>
          </p:cNvPicPr>
          <p:nvPr/>
        </p:nvPicPr>
        <p:blipFill>
          <a:blip r:embed="rId3"/>
          <a:stretch>
            <a:fillRect/>
          </a:stretch>
        </p:blipFill>
        <p:spPr>
          <a:xfrm>
            <a:off x="1333574" y="3573016"/>
            <a:ext cx="6486706" cy="1963082"/>
          </a:xfrm>
          <a:prstGeom prst="rect">
            <a:avLst/>
          </a:prstGeom>
        </p:spPr>
      </p:pic>
      <p:pic>
        <p:nvPicPr>
          <p:cNvPr id="8" name="Image 7">
            <a:extLst>
              <a:ext uri="{FF2B5EF4-FFF2-40B4-BE49-F238E27FC236}">
                <a16:creationId xmlns:a16="http://schemas.microsoft.com/office/drawing/2014/main" id="{1F2903F8-2AE3-773A-503E-53C7EE442E6D}"/>
              </a:ext>
            </a:extLst>
          </p:cNvPr>
          <p:cNvPicPr>
            <a:picLocks noChangeAspect="1"/>
          </p:cNvPicPr>
          <p:nvPr/>
        </p:nvPicPr>
        <p:blipFill>
          <a:blip r:embed="rId4"/>
          <a:stretch>
            <a:fillRect/>
          </a:stretch>
        </p:blipFill>
        <p:spPr>
          <a:xfrm>
            <a:off x="1043608" y="6461298"/>
            <a:ext cx="4543425" cy="209550"/>
          </a:xfrm>
          <a:prstGeom prst="rect">
            <a:avLst/>
          </a:prstGeom>
        </p:spPr>
      </p:pic>
      <p:pic>
        <p:nvPicPr>
          <p:cNvPr id="9" name="Image 8">
            <a:extLst>
              <a:ext uri="{FF2B5EF4-FFF2-40B4-BE49-F238E27FC236}">
                <a16:creationId xmlns:a16="http://schemas.microsoft.com/office/drawing/2014/main" id="{BB3E92C5-91AF-4AF2-3C85-215ADBA86CE2}"/>
              </a:ext>
            </a:extLst>
          </p:cNvPr>
          <p:cNvPicPr>
            <a:picLocks noChangeAspect="1"/>
          </p:cNvPicPr>
          <p:nvPr/>
        </p:nvPicPr>
        <p:blipFill>
          <a:blip r:embed="rId5"/>
          <a:stretch>
            <a:fillRect/>
          </a:stretch>
        </p:blipFill>
        <p:spPr>
          <a:xfrm>
            <a:off x="5413374" y="6544175"/>
            <a:ext cx="2540508" cy="195072"/>
          </a:xfrm>
          <a:prstGeom prst="rect">
            <a:avLst/>
          </a:prstGeom>
        </p:spPr>
      </p:pic>
      <p:pic>
        <p:nvPicPr>
          <p:cNvPr id="10" name="Image 9">
            <a:extLst>
              <a:ext uri="{FF2B5EF4-FFF2-40B4-BE49-F238E27FC236}">
                <a16:creationId xmlns:a16="http://schemas.microsoft.com/office/drawing/2014/main" id="{F92E8981-D2EA-4C6B-83B4-792D22247AD2}"/>
              </a:ext>
            </a:extLst>
          </p:cNvPr>
          <p:cNvPicPr>
            <a:picLocks noChangeAspect="1"/>
          </p:cNvPicPr>
          <p:nvPr/>
        </p:nvPicPr>
        <p:blipFill>
          <a:blip r:embed="rId6"/>
          <a:stretch>
            <a:fillRect/>
          </a:stretch>
        </p:blipFill>
        <p:spPr>
          <a:xfrm>
            <a:off x="2627784" y="179509"/>
            <a:ext cx="5255207" cy="493819"/>
          </a:xfrm>
          <a:prstGeom prst="rect">
            <a:avLst/>
          </a:prstGeom>
        </p:spPr>
      </p:pic>
      <p:pic>
        <p:nvPicPr>
          <p:cNvPr id="11" name="Image 10">
            <a:extLst>
              <a:ext uri="{FF2B5EF4-FFF2-40B4-BE49-F238E27FC236}">
                <a16:creationId xmlns:a16="http://schemas.microsoft.com/office/drawing/2014/main" id="{0E6B692C-9516-13A5-1BDA-FD27D3C0CAC1}"/>
              </a:ext>
            </a:extLst>
          </p:cNvPr>
          <p:cNvPicPr>
            <a:picLocks noChangeAspect="1"/>
          </p:cNvPicPr>
          <p:nvPr/>
        </p:nvPicPr>
        <p:blipFill>
          <a:blip r:embed="rId7"/>
          <a:stretch>
            <a:fillRect/>
          </a:stretch>
        </p:blipFill>
        <p:spPr>
          <a:xfrm>
            <a:off x="2915816" y="836712"/>
            <a:ext cx="5153025" cy="419100"/>
          </a:xfrm>
          <a:prstGeom prst="rect">
            <a:avLst/>
          </a:prstGeom>
        </p:spPr>
      </p:pic>
    </p:spTree>
    <p:extLst>
      <p:ext uri="{BB962C8B-B14F-4D97-AF65-F5344CB8AC3E}">
        <p14:creationId xmlns:p14="http://schemas.microsoft.com/office/powerpoint/2010/main" val="1971967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(1/2)</a:t>
            </a:r>
          </a:p>
        </p:txBody>
      </p:sp>
      <p:sp>
        <p:nvSpPr>
          <p:cNvPr id="4" name="ZoneTexte 3">
            <a:extLst>
              <a:ext uri="{FF2B5EF4-FFF2-40B4-BE49-F238E27FC236}">
                <a16:creationId xmlns:a16="http://schemas.microsoft.com/office/drawing/2014/main" id="{E1A848F3-FF1A-0E72-607A-4933497E6EE4}"/>
              </a:ext>
            </a:extLst>
          </p:cNvPr>
          <p:cNvSpPr txBox="1">
            <a:spLocks noChangeAspect="1"/>
          </p:cNvSpPr>
          <p:nvPr/>
        </p:nvSpPr>
        <p:spPr>
          <a:xfrm>
            <a:off x="899592" y="1517816"/>
            <a:ext cx="7952884" cy="5112000"/>
          </a:xfrm>
          <a:prstGeom prst="rect">
            <a:avLst/>
          </a:prstGeom>
          <a:solidFill>
            <a:schemeClr val="bg1">
              <a:lumMod val="85000"/>
            </a:schemeClr>
          </a:solidFill>
        </p:spPr>
        <p:txBody>
          <a:bodyPr wrap="square" numCol="2" spcCol="360000" rtlCol="0">
            <a:noAutofit/>
          </a:bodyPr>
          <a:lstStyle/>
          <a:p>
            <a:pPr algn="just">
              <a:lnSpc>
                <a:spcPct val="114000"/>
              </a:lnSpc>
            </a:pPr>
            <a:r>
              <a:rPr lang="fr-FR" sz="1100" dirty="0"/>
              <a:t>Avec 56 857 salarié.es en 2020, le secteur des industries alimentaires représente 2% de l’emploi total en région et se situe en 13</a:t>
            </a:r>
            <a:r>
              <a:rPr lang="fr-FR" sz="1100" baseline="30000" dirty="0"/>
              <a:t>ème</a:t>
            </a:r>
            <a:r>
              <a:rPr lang="fr-FR" sz="1100" dirty="0"/>
              <a:t> position (sur 88) en volume d’emplois. Le secteur est mixte avec 55% d’hommes et 45% de femmes, avec une population plus jeune qu’en moyenne : 30% des salarié.es ont moins de 30 ans contre 24% en région. Il recourt davantage aux contrats d’apprentissage avec un taux de 7,4% des emplois (3</a:t>
            </a:r>
            <a:r>
              <a:rPr lang="fr-FR" sz="1100" baseline="30000" dirty="0"/>
              <a:t>ème</a:t>
            </a:r>
            <a:r>
              <a:rPr lang="fr-FR" sz="1100" dirty="0"/>
              <a:t> secteur employeur par ce type de contrat). L’emploi de salarié.es handicapé.es est également supérieur à la moyenne régionale (4,5% contre 3,7%). </a:t>
            </a:r>
          </a:p>
          <a:p>
            <a:pPr algn="just">
              <a:lnSpc>
                <a:spcPct val="114000"/>
              </a:lnSpc>
            </a:pPr>
            <a:endParaRPr lang="fr-FR" sz="1100" dirty="0"/>
          </a:p>
          <a:p>
            <a:pPr algn="just">
              <a:lnSpc>
                <a:spcPct val="114000"/>
              </a:lnSpc>
            </a:pPr>
            <a:r>
              <a:rPr lang="fr-FR" sz="1200" b="1" dirty="0"/>
              <a:t>Un cumul de contraintes de temps de travail et de contraintes physiques associé à une autonomie relative. </a:t>
            </a:r>
          </a:p>
          <a:p>
            <a:pPr algn="just">
              <a:lnSpc>
                <a:spcPct val="114000"/>
              </a:lnSpc>
            </a:pPr>
            <a:endParaRPr lang="fr-FR" sz="1100" dirty="0">
              <a:solidFill>
                <a:srgbClr val="FF0000"/>
              </a:solidFill>
            </a:endParaRPr>
          </a:p>
          <a:p>
            <a:pPr algn="just">
              <a:lnSpc>
                <a:spcPct val="114000"/>
              </a:lnSpc>
            </a:pPr>
            <a:r>
              <a:rPr lang="fr-FR" sz="1100" dirty="0"/>
              <a:t>Dans un ensemble formé avec la fabrication de boissons et de produits à base de tabac, les salarié.es du secteur cumulent les contraintes de temps de travail et physiques. Ils sont ainsi au moins 61% à être exposé.es à au moins 3 contraintes de temps de travail (contre 45% tous secteurs confondus. Les horaires atypiques concernent particulièrement les salarié.es (79% contre 56%). Le dépassement plus ou moins fréquent de l’horaire hebdomadaire est également récurrent (78%). Les salarié.es sont 59% à cumuler au moins 3 contraintes physiques (contre 37%). Les contraintes posturales et articulaires les concernent particulièrement (88% contre 70% en moyenne), ainsi que les nuisances sonores (54% contre 33%) et thermiques (44% contre 21%). </a:t>
            </a:r>
          </a:p>
          <a:p>
            <a:pPr algn="just">
              <a:lnSpc>
                <a:spcPct val="114000"/>
              </a:lnSpc>
            </a:pPr>
            <a:r>
              <a:rPr lang="fr-FR" sz="1100" dirty="0"/>
              <a:t>Ces différentes contraintes se polarisent sur les ouvriers qualifiés ou non qualifiés du secteur et s’accompagne plus qu’en moyenne d’un manque d’autonomie déclaré par 62% des salarié.es du secteur. </a:t>
            </a:r>
          </a:p>
          <a:p>
            <a:pPr algn="just">
              <a:lnSpc>
                <a:spcPct val="114000"/>
              </a:lnSpc>
            </a:pPr>
            <a:r>
              <a:rPr lang="fr-FR" sz="1100" dirty="0"/>
              <a:t>La famille professionnelle des bouchers, charcutiers, boulangers concentrent ce type d’exposition professionnelle. Elle est la 4</a:t>
            </a:r>
            <a:r>
              <a:rPr lang="fr-FR" sz="1100" baseline="30000" dirty="0"/>
              <a:t>ème</a:t>
            </a:r>
            <a:r>
              <a:rPr lang="fr-FR" sz="1100" dirty="0"/>
              <a:t> sur 87 à être exposée aux horaires atypiques (94%) et la 3</a:t>
            </a:r>
            <a:r>
              <a:rPr lang="fr-FR" sz="1100" baseline="30000" dirty="0"/>
              <a:t>ème</a:t>
            </a:r>
            <a:r>
              <a:rPr lang="fr-FR" sz="1100" dirty="0"/>
              <a:t> à subir des contraintes posturales et articulaires au même niveau que les ouvriers qualifiés du gros œuvre ou des travaux publics. Les nuisances thermiques concernent par ailleurs 74% d’entre eux.</a:t>
            </a:r>
            <a:endParaRPr lang="fr-FR" sz="1100" dirty="0">
              <a:solidFill>
                <a:srgbClr val="FF0000"/>
              </a:solidFill>
            </a:endParaRPr>
          </a:p>
          <a:p>
            <a:pPr algn="just">
              <a:lnSpc>
                <a:spcPct val="114000"/>
              </a:lnSpc>
            </a:pPr>
            <a:endParaRPr lang="fr-FR" sz="1100" dirty="0">
              <a:solidFill>
                <a:srgbClr val="FF0000"/>
              </a:solidFill>
            </a:endParaRPr>
          </a:p>
          <a:p>
            <a:pPr algn="just">
              <a:lnSpc>
                <a:spcPct val="114000"/>
              </a:lnSpc>
            </a:pPr>
            <a:r>
              <a:rPr lang="fr-FR" sz="1200" b="1" dirty="0"/>
              <a:t>Une sinistralité qui se détériore entre 2016 et 2019 et une fréquence des AT très élevée pour les intérimaires</a:t>
            </a:r>
          </a:p>
          <a:p>
            <a:pPr algn="just">
              <a:lnSpc>
                <a:spcPct val="114000"/>
              </a:lnSpc>
            </a:pPr>
            <a:endParaRPr lang="fr-FR" sz="1100" dirty="0">
              <a:solidFill>
                <a:srgbClr val="FF0000"/>
              </a:solidFill>
            </a:endParaRPr>
          </a:p>
          <a:p>
            <a:pPr algn="just">
              <a:lnSpc>
                <a:spcPct val="114000"/>
              </a:lnSpc>
            </a:pPr>
            <a:r>
              <a:rPr lang="fr-FR" sz="1100" dirty="0"/>
              <a:t>En 2019, 2 174 accidents du travail (AT) imputables au secteur des industries alimentaires ont fait l’objet d’une 1</a:t>
            </a:r>
            <a:r>
              <a:rPr lang="fr-FR" sz="1100" baseline="30000" dirty="0"/>
              <a:t>ère</a:t>
            </a:r>
            <a:r>
              <a:rPr lang="fr-FR" sz="1100" dirty="0"/>
              <a:t> indemnisation. Cela place le secteur dans les 10 secteurs d’au moins 10 000 salarié.es en région où la part des accidents ramenés aux heures de travail est la plus élevée (taux de fréquence (TF) = 26,9 contre 23 en moyenne régionale). La part est plus élevée pour les hommes (TF = 30 contre 22,8 pour les femmes) et ce dès 20 ans et, plus généralement, pour les salarié.es de 20-29 ans (TF = 39,7).</a:t>
            </a:r>
          </a:p>
        </p:txBody>
      </p:sp>
    </p:spTree>
    <p:extLst>
      <p:ext uri="{BB962C8B-B14F-4D97-AF65-F5344CB8AC3E}">
        <p14:creationId xmlns:p14="http://schemas.microsoft.com/office/powerpoint/2010/main" val="4284793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C037FD8C-03B2-91C5-CD49-6722A677438A}"/>
              </a:ext>
            </a:extLst>
          </p:cNvPr>
          <p:cNvSpPr txBox="1"/>
          <p:nvPr/>
        </p:nvSpPr>
        <p:spPr>
          <a:xfrm>
            <a:off x="2753544" y="230397"/>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Les enseignements (2/2)</a:t>
            </a:r>
          </a:p>
        </p:txBody>
      </p:sp>
      <p:sp>
        <p:nvSpPr>
          <p:cNvPr id="5" name="ZoneTexte 4">
            <a:extLst>
              <a:ext uri="{FF2B5EF4-FFF2-40B4-BE49-F238E27FC236}">
                <a16:creationId xmlns:a16="http://schemas.microsoft.com/office/drawing/2014/main" id="{0797E736-62CB-ABF9-DD00-6249146370A0}"/>
              </a:ext>
            </a:extLst>
          </p:cNvPr>
          <p:cNvSpPr txBox="1">
            <a:spLocks/>
          </p:cNvSpPr>
          <p:nvPr/>
        </p:nvSpPr>
        <p:spPr>
          <a:xfrm>
            <a:off x="899592" y="1361625"/>
            <a:ext cx="8027992" cy="5451752"/>
          </a:xfrm>
          <a:prstGeom prst="rect">
            <a:avLst/>
          </a:prstGeom>
          <a:solidFill>
            <a:schemeClr val="bg1">
              <a:lumMod val="85000"/>
            </a:schemeClr>
          </a:solidFill>
        </p:spPr>
        <p:txBody>
          <a:bodyPr wrap="square" numCol="2" spcCol="360000" rtlCol="0">
            <a:spAutoFit/>
          </a:bodyPr>
          <a:lstStyle/>
          <a:p>
            <a:pPr algn="just">
              <a:lnSpc>
                <a:spcPct val="114000"/>
              </a:lnSpc>
            </a:pPr>
            <a:r>
              <a:rPr lang="fr-FR" sz="1100" dirty="0"/>
              <a:t>La part des jours d’arrêt engendrés par les AT est également supérieure à la moyenne régionale (TG (taux de gravité) = 2,1 contre 1,7). La part des séquelles physiques permanentes occasionnées par ces AT ont plus d’ampleur qu’en moyenne régionale (IG (indice de gravité) = 25 contre 16,3). </a:t>
            </a:r>
          </a:p>
          <a:p>
            <a:pPr algn="just">
              <a:lnSpc>
                <a:spcPct val="114000"/>
              </a:lnSpc>
            </a:pPr>
            <a:r>
              <a:rPr lang="fr-FR" sz="1100" dirty="0"/>
              <a:t>Le secteur compte en moyenne 6 000 salariés.es en intérim en 2021. La part des AT de ces salarié.es rapporté à l’ensemble des salarié.es intérimaires du secteur est très nettement supérieure aux autres salarié.es (62,5 contre 39,1), ce qui pose un vrai sujet de prévention des risques. </a:t>
            </a:r>
          </a:p>
          <a:p>
            <a:pPr algn="just">
              <a:lnSpc>
                <a:spcPct val="114000"/>
              </a:lnSpc>
            </a:pPr>
            <a:r>
              <a:rPr lang="fr-FR" sz="1100" dirty="0"/>
              <a:t>Entre 2016 et 2019, la situation des AT dans le secteur s’est dégradée tant en fréquence (TF = +1 point), qu’en gravité (IG = +8,5 points)., notamment pour les hommes (+13,7 points). Cette augmentation touche presque toutes les tranches d’âge et principalement les salarié.es de 30-39 ans (+20,9 points). Les mêmes connaissent le plus net accroissement du taux de fréquence (TF: +2,5 points).</a:t>
            </a:r>
          </a:p>
          <a:p>
            <a:pPr algn="just">
              <a:lnSpc>
                <a:spcPct val="114000"/>
              </a:lnSpc>
            </a:pPr>
            <a:endParaRPr lang="fr-FR" sz="1100" dirty="0">
              <a:solidFill>
                <a:srgbClr val="FF0000"/>
              </a:solidFill>
            </a:endParaRPr>
          </a:p>
          <a:p>
            <a:pPr algn="just">
              <a:lnSpc>
                <a:spcPct val="114000"/>
              </a:lnSpc>
            </a:pPr>
            <a:r>
              <a:rPr lang="fr-FR" sz="1100" dirty="0"/>
              <a:t>Le secteur des industries alimentaires compte aussi parmi les 10 secteurs générant le plus de maladies professionnelles (MP) (358 en 2019), touchant majoritairement les salarié.es de 40 ans et plus (84%). Les établissements de 100 salariés et plus regroupent 44% des MP alors que 33% des salarié.es y travaillent.</a:t>
            </a:r>
          </a:p>
          <a:p>
            <a:pPr algn="just">
              <a:lnSpc>
                <a:spcPct val="114000"/>
              </a:lnSpc>
            </a:pPr>
            <a:r>
              <a:rPr lang="fr-FR" sz="1100" dirty="0"/>
              <a:t>Par ailleurs, contrairement à la tendance générale, le nombre de MP a nettement augmenté par rapport à 2016 (+11% contre +20% tous secteurs confondus). Cela se retrouve également dans le nombre de jours d’arrêt occasionnés (+21%), poursuivant en cela la tendance de 2012-2016. </a:t>
            </a:r>
          </a:p>
          <a:p>
            <a:pPr algn="just">
              <a:lnSpc>
                <a:spcPct val="114000"/>
              </a:lnSpc>
            </a:pPr>
            <a:r>
              <a:rPr lang="fr-FR" sz="1200" b="1" dirty="0"/>
              <a:t>4</a:t>
            </a:r>
            <a:r>
              <a:rPr lang="fr-FR" sz="1200" b="1" baseline="30000" dirty="0"/>
              <a:t>ème</a:t>
            </a:r>
            <a:r>
              <a:rPr lang="fr-FR" sz="1200" b="1" dirty="0"/>
              <a:t> secteur au niveau régional en matière de taux d’inaptitude</a:t>
            </a:r>
          </a:p>
          <a:p>
            <a:pPr algn="just">
              <a:lnSpc>
                <a:spcPct val="114000"/>
              </a:lnSpc>
            </a:pPr>
            <a:endParaRPr lang="fr-FR" sz="1200" b="1" dirty="0">
              <a:solidFill>
                <a:srgbClr val="FF0000"/>
              </a:solidFill>
            </a:endParaRPr>
          </a:p>
          <a:p>
            <a:pPr algn="just">
              <a:lnSpc>
                <a:spcPct val="114000"/>
              </a:lnSpc>
            </a:pPr>
            <a:r>
              <a:rPr lang="fr-FR" sz="1100" dirty="0"/>
              <a:t>Même s’il est difficile de savoir la part qui est d’origine professionnelle et qu’il faut donc en relativiser la portée, les inaptitudes au poste prononcées par les médecins du travail peuvent donner un indice de l’état des conditions de travail dans un secteur d’activité par leur volume et leur tendance sur longue période. Elles sont abordées ici au travers des inscriptions à France Travail suite à licenciement pour ce motif générées par un secteur d’activité. En 2021, 494 inscriptions pour ce motif ont eu lieu en provenance du secteur des industries alimentaires, soit 1% de plus qu’en 2019, après une hausse de 42% entre 2016 et 2019.</a:t>
            </a:r>
          </a:p>
          <a:p>
            <a:pPr algn="just">
              <a:lnSpc>
                <a:spcPct val="114000"/>
              </a:lnSpc>
            </a:pPr>
            <a:endParaRPr lang="fr-FR" sz="1100" dirty="0">
              <a:solidFill>
                <a:srgbClr val="FF0000"/>
              </a:solidFill>
            </a:endParaRPr>
          </a:p>
          <a:p>
            <a:pPr algn="just">
              <a:lnSpc>
                <a:spcPct val="114000"/>
              </a:lnSpc>
            </a:pPr>
            <a:r>
              <a:rPr lang="fr-FR" sz="1100" dirty="0"/>
              <a:t>Le fait de rapporter les personnes inscrites à France Travail suite à  licenciement pour inaptitude dans l'année au nombre d'actifs en emploi au 1er janvier est une façon d'estimer les secteurs où le risque d'inaptitude est le plus fréquent. Le taux ainsi estimé est de 8,7 pour mille dans le secteur des industries alimentaires contre 4,4 en moyenne régionale. Cela situe le secteur parmi ceux d’où proviennent une des plus fortes proportions de salarié.es en inaptitude. Le taux d’inaptitude  pour les femmes est plus élevé que pour les hommes (10,5 contre 7,3). Ce taux augmente avec l’âge pour atteindre 16,9 à partir de 60 ans. L’écart se creuse dès le plus jeune âge par rapport à l’ensemble des secteurs d’activité.</a:t>
            </a:r>
          </a:p>
          <a:p>
            <a:pPr algn="just">
              <a:lnSpc>
                <a:spcPct val="114000"/>
              </a:lnSpc>
            </a:pPr>
            <a:r>
              <a:rPr lang="fr-FR" sz="1100" dirty="0"/>
              <a:t>Par rapport à 2019, le taux d’inaptitude croît de 2,3 points. Les salarié.es de 30 à 49 ans sont les plus concernés. </a:t>
            </a:r>
          </a:p>
        </p:txBody>
      </p:sp>
    </p:spTree>
    <p:extLst>
      <p:ext uri="{BB962C8B-B14F-4D97-AF65-F5344CB8AC3E}">
        <p14:creationId xmlns:p14="http://schemas.microsoft.com/office/powerpoint/2010/main" val="4216269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Espace réservé du texte 2"/>
          <p:cNvSpPr>
            <a:spLocks noGrp="1"/>
          </p:cNvSpPr>
          <p:nvPr>
            <p:ph type="body" idx="1"/>
          </p:nvPr>
        </p:nvSpPr>
        <p:spPr bwMode="auto"/>
        <p:txBody>
          <a:bodyPr/>
          <a:lstStyle/>
          <a:p>
            <a:pPr>
              <a:defRPr/>
            </a:pPr>
            <a:endParaRPr lang="fr-FR"/>
          </a:p>
        </p:txBody>
      </p:sp>
      <p:sp>
        <p:nvSpPr>
          <p:cNvPr id="4" name="Titre 1">
            <a:extLst>
              <a:ext uri="{FF2B5EF4-FFF2-40B4-BE49-F238E27FC236}">
                <a16:creationId xmlns:a16="http://schemas.microsoft.com/office/drawing/2014/main" id="{2789A2E8-5D6B-F23B-2269-486F9576CDA9}"/>
              </a:ext>
            </a:extLst>
          </p:cNvPr>
          <p:cNvSpPr txBox="1">
            <a:spLocks/>
          </p:cNvSpPr>
          <p:nvPr/>
        </p:nvSpPr>
        <p:spPr bwMode="auto">
          <a:xfrm>
            <a:off x="1585005" y="773038"/>
            <a:ext cx="7544187" cy="774625"/>
          </a:xfrm>
          <a:prstGeom prst="rect">
            <a:avLst/>
          </a:prstGeom>
        </p:spPr>
        <p:txBody>
          <a:bodyPr vert="horz" lIns="91440" tIns="45720" rIns="91440" bIns="45720" rtlCol="0" anchor="t">
            <a:normAutofit/>
          </a:bodyPr>
          <a:lstStyle>
            <a:lvl1pPr algn="ctr" defTabSz="914400">
              <a:spcBef>
                <a:spcPts val="0"/>
              </a:spcBef>
              <a:buNone/>
              <a:defRPr sz="4000" b="1" cap="all">
                <a:solidFill>
                  <a:srgbClr val="006F6E"/>
                </a:solidFill>
                <a:latin typeface="+mj-lt"/>
                <a:ea typeface="+mj-ea"/>
                <a:cs typeface="+mj-cs"/>
              </a:defRPr>
            </a:lvl1pPr>
          </a:lstStyle>
          <a:p>
            <a:pPr algn="l"/>
            <a:r>
              <a:rPr lang="fr-FR" sz="2800"/>
              <a:t>SOMMAIRE</a:t>
            </a:r>
            <a:endParaRPr lang="fr-FR" sz="2800" dirty="0"/>
          </a:p>
        </p:txBody>
      </p:sp>
      <p:graphicFrame>
        <p:nvGraphicFramePr>
          <p:cNvPr id="5" name="Espace réservé du contenu 5">
            <a:extLst>
              <a:ext uri="{FF2B5EF4-FFF2-40B4-BE49-F238E27FC236}">
                <a16:creationId xmlns:a16="http://schemas.microsoft.com/office/drawing/2014/main" id="{D9C91429-403C-4DFB-D2B7-3FBBBFD9AA6E}"/>
              </a:ext>
            </a:extLst>
          </p:cNvPr>
          <p:cNvGraphicFramePr>
            <a:graphicFrameLocks/>
          </p:cNvGraphicFramePr>
          <p:nvPr>
            <p:extLst>
              <p:ext uri="{D42A27DB-BD31-4B8C-83A1-F6EECF244321}">
                <p14:modId xmlns:p14="http://schemas.microsoft.com/office/powerpoint/2010/main" val="2866472840"/>
              </p:ext>
            </p:extLst>
          </p:nvPr>
        </p:nvGraphicFramePr>
        <p:xfrm>
          <a:off x="817656" y="1628800"/>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F65389C2-13E0-0E45-725C-F9E8AC38D696}"/>
              </a:ext>
            </a:extLst>
          </p:cNvPr>
          <p:cNvSpPr txBox="1"/>
          <p:nvPr/>
        </p:nvSpPr>
        <p:spPr>
          <a:xfrm>
            <a:off x="827584" y="6209500"/>
            <a:ext cx="7689306" cy="461665"/>
          </a:xfrm>
          <a:prstGeom prst="rect">
            <a:avLst/>
          </a:prstGeom>
          <a:solidFill>
            <a:schemeClr val="accent3">
              <a:lumMod val="20000"/>
              <a:lumOff val="80000"/>
            </a:schemeClr>
          </a:solidFill>
        </p:spPr>
        <p:txBody>
          <a:bodyPr wrap="square" rtlCol="0">
            <a:spAutoFit/>
          </a:bodyPr>
          <a:lstStyle/>
          <a:p>
            <a:pPr algn="just"/>
            <a:r>
              <a:rPr lang="fr-FR" sz="1200" dirty="0"/>
              <a:t>ATTENTION. Les données sur l'exposition aux risques professionnels portent sur un secteur agrégé à un niveau supérieur comprenant également la fabrication de boissons et comptant au total </a:t>
            </a:r>
            <a:r>
              <a:rPr lang="fr-FR" sz="1200" b="1" dirty="0"/>
              <a:t>61 666</a:t>
            </a:r>
            <a:r>
              <a:rPr lang="fr-FR" sz="1200" dirty="0"/>
              <a:t> salarié.es.</a:t>
            </a:r>
          </a:p>
        </p:txBody>
      </p:sp>
      <p:sp>
        <p:nvSpPr>
          <p:cNvPr id="11" name="ZoneTexte 10">
            <a:extLst>
              <a:ext uri="{FF2B5EF4-FFF2-40B4-BE49-F238E27FC236}">
                <a16:creationId xmlns:a16="http://schemas.microsoft.com/office/drawing/2014/main" id="{07FAFA63-4E72-35D5-8E08-26DDB3ADB8BF}"/>
              </a:ext>
            </a:extLst>
          </p:cNvPr>
          <p:cNvSpPr txBox="1"/>
          <p:nvPr/>
        </p:nvSpPr>
        <p:spPr>
          <a:xfrm>
            <a:off x="1966884" y="138339"/>
            <a:ext cx="7067544" cy="523220"/>
          </a:xfrm>
          <a:prstGeom prst="rect">
            <a:avLst/>
          </a:prstGeom>
          <a:noFill/>
        </p:spPr>
        <p:txBody>
          <a:bodyPr wrap="square">
            <a:spAutoFit/>
          </a:bodyPr>
          <a:lstStyle/>
          <a:p>
            <a:pPr algn="ctr"/>
            <a:r>
              <a:rPr lang="fr-FR" sz="2800" b="1" dirty="0">
                <a:solidFill>
                  <a:schemeClr val="bg1"/>
                </a:solidFill>
              </a:rPr>
              <a:t>INDUSTRIES ALIMENTAIRES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graphicFrame>
        <p:nvGraphicFramePr>
          <p:cNvPr id="6" name="Objet 5">
            <a:extLst>
              <a:ext uri="{FF2B5EF4-FFF2-40B4-BE49-F238E27FC236}">
                <a16:creationId xmlns:a16="http://schemas.microsoft.com/office/drawing/2014/main" id="{E7E9BF56-253F-2846-C438-DA1166A6CC65}"/>
              </a:ext>
            </a:extLst>
          </p:cNvPr>
          <p:cNvGraphicFramePr>
            <a:graphicFrameLocks noChangeAspect="1"/>
          </p:cNvGraphicFramePr>
          <p:nvPr>
            <p:extLst>
              <p:ext uri="{D42A27DB-BD31-4B8C-83A1-F6EECF244321}">
                <p14:modId xmlns:p14="http://schemas.microsoft.com/office/powerpoint/2010/main" val="4003451736"/>
              </p:ext>
            </p:extLst>
          </p:nvPr>
        </p:nvGraphicFramePr>
        <p:xfrm>
          <a:off x="1845221" y="3158846"/>
          <a:ext cx="5343525" cy="209550"/>
        </p:xfrm>
        <a:graphic>
          <a:graphicData uri="http://schemas.openxmlformats.org/presentationml/2006/ole">
            <mc:AlternateContent xmlns:mc="http://schemas.openxmlformats.org/markup-compatibility/2006">
              <mc:Choice xmlns:v="urn:schemas-microsoft-com:vml" Requires="v">
                <p:oleObj name="Worksheet" r:id="rId2" imgW="5343393" imgH="209578" progId="Excel.Sheet.12">
                  <p:embed/>
                </p:oleObj>
              </mc:Choice>
              <mc:Fallback>
                <p:oleObj name="Worksheet" r:id="rId2" imgW="5343393" imgH="209578" progId="Excel.Sheet.12">
                  <p:embed/>
                  <p:pic>
                    <p:nvPicPr>
                      <p:cNvPr id="0" name=""/>
                      <p:cNvPicPr/>
                      <p:nvPr/>
                    </p:nvPicPr>
                    <p:blipFill>
                      <a:blip r:embed="rId3"/>
                      <a:stretch>
                        <a:fillRect/>
                      </a:stretch>
                    </p:blipFill>
                    <p:spPr>
                      <a:xfrm>
                        <a:off x="1845221" y="3158846"/>
                        <a:ext cx="5343525" cy="209550"/>
                      </a:xfrm>
                      <a:prstGeom prst="rect">
                        <a:avLst/>
                      </a:prstGeom>
                    </p:spPr>
                  </p:pic>
                </p:oleObj>
              </mc:Fallback>
            </mc:AlternateContent>
          </a:graphicData>
        </a:graphic>
      </p:graphicFrame>
      <p:sp>
        <p:nvSpPr>
          <p:cNvPr id="9" name="ZoneTexte 8">
            <a:extLst>
              <a:ext uri="{FF2B5EF4-FFF2-40B4-BE49-F238E27FC236}">
                <a16:creationId xmlns:a16="http://schemas.microsoft.com/office/drawing/2014/main" id="{2869AB1D-8FD3-722C-95D0-64167A101DA9}"/>
              </a:ext>
            </a:extLst>
          </p:cNvPr>
          <p:cNvSpPr txBox="1"/>
          <p:nvPr/>
        </p:nvSpPr>
        <p:spPr bwMode="auto">
          <a:xfrm>
            <a:off x="827584" y="6315357"/>
            <a:ext cx="7689306" cy="276999"/>
          </a:xfrm>
          <a:prstGeom prst="rect">
            <a:avLst/>
          </a:prstGeom>
          <a:solidFill>
            <a:schemeClr val="accent3">
              <a:lumMod val="20000"/>
              <a:lumOff val="80000"/>
            </a:schemeClr>
          </a:solidFill>
        </p:spPr>
        <p:txBody>
          <a:bodyPr wrap="square" rtlCol="0">
            <a:spAutoFit/>
          </a:bodyPr>
          <a:lstStyle/>
          <a:p>
            <a:pPr algn="just"/>
            <a:r>
              <a:rPr lang="fr-FR" sz="1200" dirty="0"/>
              <a:t>Sources : INSEE RP 2020, DARES DSN SISMMO 2021, POLE EMPLOI 2021</a:t>
            </a:r>
          </a:p>
        </p:txBody>
      </p:sp>
      <p:sp>
        <p:nvSpPr>
          <p:cNvPr id="4" name="ZoneTexte 3">
            <a:extLst>
              <a:ext uri="{FF2B5EF4-FFF2-40B4-BE49-F238E27FC236}">
                <a16:creationId xmlns:a16="http://schemas.microsoft.com/office/drawing/2014/main" id="{41B7DB26-5C13-E455-CFD3-3854B8A4E462}"/>
              </a:ext>
            </a:extLst>
          </p:cNvPr>
          <p:cNvSpPr txBox="1"/>
          <p:nvPr/>
        </p:nvSpPr>
        <p:spPr bwMode="auto">
          <a:xfrm>
            <a:off x="1835696" y="116632"/>
            <a:ext cx="70675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white"/>
                </a:solidFill>
                <a:effectLst/>
                <a:uLnTx/>
                <a:uFillTx/>
                <a:latin typeface="Calibri"/>
                <a:ea typeface="+mn-ea"/>
                <a:cs typeface="+mn-cs"/>
              </a:rPr>
              <a:t>INDUSTRIES ALIMENTAIRES</a:t>
            </a:r>
          </a:p>
        </p:txBody>
      </p:sp>
      <p:pic>
        <p:nvPicPr>
          <p:cNvPr id="5" name="Image 4">
            <a:extLst>
              <a:ext uri="{FF2B5EF4-FFF2-40B4-BE49-F238E27FC236}">
                <a16:creationId xmlns:a16="http://schemas.microsoft.com/office/drawing/2014/main" id="{23B0BB73-79C6-0E6A-461E-83463F346808}"/>
              </a:ext>
            </a:extLst>
          </p:cNvPr>
          <p:cNvPicPr>
            <a:picLocks noChangeAspect="1"/>
          </p:cNvPicPr>
          <p:nvPr/>
        </p:nvPicPr>
        <p:blipFill>
          <a:blip r:embed="rId4"/>
          <a:stretch>
            <a:fillRect/>
          </a:stretch>
        </p:blipFill>
        <p:spPr>
          <a:xfrm>
            <a:off x="1864296" y="1321933"/>
            <a:ext cx="5353050" cy="1743075"/>
          </a:xfrm>
          <a:prstGeom prst="rect">
            <a:avLst/>
          </a:prstGeom>
        </p:spPr>
      </p:pic>
      <p:sp>
        <p:nvSpPr>
          <p:cNvPr id="10" name="ZoneTexte 9">
            <a:extLst>
              <a:ext uri="{FF2B5EF4-FFF2-40B4-BE49-F238E27FC236}">
                <a16:creationId xmlns:a16="http://schemas.microsoft.com/office/drawing/2014/main" id="{B825252B-DBFE-EAC6-B07A-0DA469774603}"/>
              </a:ext>
            </a:extLst>
          </p:cNvPr>
          <p:cNvSpPr txBox="1"/>
          <p:nvPr/>
        </p:nvSpPr>
        <p:spPr>
          <a:xfrm>
            <a:off x="1290862" y="6021495"/>
            <a:ext cx="2921098" cy="230832"/>
          </a:xfrm>
          <a:prstGeom prst="rect">
            <a:avLst/>
          </a:prstGeom>
          <a:noFill/>
        </p:spPr>
        <p:txBody>
          <a:bodyPr wrap="square" rtlCol="0">
            <a:spAutoFit/>
          </a:bodyPr>
          <a:lstStyle/>
          <a:p>
            <a:r>
              <a:rPr lang="fr-FR" sz="900" i="1" dirty="0"/>
              <a:t>* En équivalent temps plein</a:t>
            </a:r>
          </a:p>
        </p:txBody>
      </p:sp>
      <p:pic>
        <p:nvPicPr>
          <p:cNvPr id="2" name="Image 1">
            <a:extLst>
              <a:ext uri="{FF2B5EF4-FFF2-40B4-BE49-F238E27FC236}">
                <a16:creationId xmlns:a16="http://schemas.microsoft.com/office/drawing/2014/main" id="{E4C455C8-B0F7-F546-D8A3-5EBF65EF44CE}"/>
              </a:ext>
            </a:extLst>
          </p:cNvPr>
          <p:cNvPicPr>
            <a:picLocks noChangeAspect="1"/>
          </p:cNvPicPr>
          <p:nvPr/>
        </p:nvPicPr>
        <p:blipFill>
          <a:blip r:embed="rId5"/>
          <a:stretch>
            <a:fillRect/>
          </a:stretch>
        </p:blipFill>
        <p:spPr>
          <a:xfrm>
            <a:off x="1187624" y="3586813"/>
            <a:ext cx="7124700" cy="21050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ZoneTexte 1">
            <a:extLst>
              <a:ext uri="{FF2B5EF4-FFF2-40B4-BE49-F238E27FC236}">
                <a16:creationId xmlns:a16="http://schemas.microsoft.com/office/drawing/2014/main" id="{0CAAC84A-FFC3-B089-EB4F-1C92C72D95E4}"/>
              </a:ext>
            </a:extLst>
          </p:cNvPr>
          <p:cNvSpPr txBox="1"/>
          <p:nvPr/>
        </p:nvSpPr>
        <p:spPr>
          <a:xfrm>
            <a:off x="2699792" y="230621"/>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3" name="Picture 6">
            <a:extLst>
              <a:ext uri="{FF2B5EF4-FFF2-40B4-BE49-F238E27FC236}">
                <a16:creationId xmlns:a16="http://schemas.microsoft.com/office/drawing/2014/main" id="{1EF0D6FC-004D-C923-7228-21E4E439C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08875"/>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76183EE8-9A29-9E20-F2A3-E97A3555FE17}"/>
              </a:ext>
            </a:extLst>
          </p:cNvPr>
          <p:cNvSpPr txBox="1"/>
          <p:nvPr/>
        </p:nvSpPr>
        <p:spPr>
          <a:xfrm>
            <a:off x="1763688" y="1916832"/>
            <a:ext cx="4104456"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familles de risques</a:t>
            </a:r>
          </a:p>
        </p:txBody>
      </p:sp>
      <p:pic>
        <p:nvPicPr>
          <p:cNvPr id="4" name="Image 3">
            <a:extLst>
              <a:ext uri="{FF2B5EF4-FFF2-40B4-BE49-F238E27FC236}">
                <a16:creationId xmlns:a16="http://schemas.microsoft.com/office/drawing/2014/main" id="{5476BB6E-7323-0538-3213-E7B1A927B6B0}"/>
              </a:ext>
            </a:extLst>
          </p:cNvPr>
          <p:cNvPicPr>
            <a:picLocks noChangeAspect="1"/>
          </p:cNvPicPr>
          <p:nvPr/>
        </p:nvPicPr>
        <p:blipFill>
          <a:blip r:embed="rId3"/>
          <a:stretch>
            <a:fillRect/>
          </a:stretch>
        </p:blipFill>
        <p:spPr>
          <a:xfrm>
            <a:off x="1895475" y="2780928"/>
            <a:ext cx="5353050" cy="2857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EF572225-124E-395A-E455-947483556258}"/>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384E3FFE-D2B5-3074-9944-ACC8CCFC77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a:extLst>
              <a:ext uri="{FF2B5EF4-FFF2-40B4-BE49-F238E27FC236}">
                <a16:creationId xmlns:a16="http://schemas.microsoft.com/office/drawing/2014/main" id="{91A158A5-20C5-3F80-1B18-5778B7C8C93B}"/>
              </a:ext>
            </a:extLst>
          </p:cNvPr>
          <p:cNvSpPr txBox="1"/>
          <p:nvPr/>
        </p:nvSpPr>
        <p:spPr>
          <a:xfrm>
            <a:off x="683568" y="1334842"/>
            <a:ext cx="79208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Estimation de l’exposition aux principaux risques du secteur</a:t>
            </a:r>
          </a:p>
        </p:txBody>
      </p:sp>
      <p:pic>
        <p:nvPicPr>
          <p:cNvPr id="9" name="Picture 7">
            <a:extLst>
              <a:ext uri="{FF2B5EF4-FFF2-40B4-BE49-F238E27FC236}">
                <a16:creationId xmlns:a16="http://schemas.microsoft.com/office/drawing/2014/main" id="{A6CC029C-5BE1-EA7A-AFC1-791E7644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553" y="6650575"/>
            <a:ext cx="3438525"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 2">
            <a:extLst>
              <a:ext uri="{FF2B5EF4-FFF2-40B4-BE49-F238E27FC236}">
                <a16:creationId xmlns:a16="http://schemas.microsoft.com/office/drawing/2014/main" id="{1A1FD4CF-7585-DF7D-4383-C43F446E4C6E}"/>
              </a:ext>
            </a:extLst>
          </p:cNvPr>
          <p:cNvPicPr>
            <a:picLocks noChangeAspect="1"/>
          </p:cNvPicPr>
          <p:nvPr/>
        </p:nvPicPr>
        <p:blipFill>
          <a:blip r:embed="rId5"/>
          <a:stretch>
            <a:fillRect/>
          </a:stretch>
        </p:blipFill>
        <p:spPr>
          <a:xfrm>
            <a:off x="157162" y="1602960"/>
            <a:ext cx="8829675" cy="4981575"/>
          </a:xfrm>
          <a:prstGeom prst="rect">
            <a:avLst/>
          </a:prstGeom>
        </p:spPr>
      </p:pic>
      <p:graphicFrame>
        <p:nvGraphicFramePr>
          <p:cNvPr id="2" name="Objet 1">
            <a:extLst>
              <a:ext uri="{FF2B5EF4-FFF2-40B4-BE49-F238E27FC236}">
                <a16:creationId xmlns:a16="http://schemas.microsoft.com/office/drawing/2014/main" id="{75A06CB3-4610-D5F6-ED68-FDBD275DB4BF}"/>
              </a:ext>
            </a:extLst>
          </p:cNvPr>
          <p:cNvGraphicFramePr>
            <a:graphicFrameLocks noChangeAspect="1"/>
          </p:cNvGraphicFramePr>
          <p:nvPr>
            <p:extLst>
              <p:ext uri="{D42A27DB-BD31-4B8C-83A1-F6EECF244321}">
                <p14:modId xmlns:p14="http://schemas.microsoft.com/office/powerpoint/2010/main" val="3576287376"/>
              </p:ext>
            </p:extLst>
          </p:nvPr>
        </p:nvGraphicFramePr>
        <p:xfrm>
          <a:off x="5940152" y="6680846"/>
          <a:ext cx="2517775" cy="173038"/>
        </p:xfrm>
        <a:graphic>
          <a:graphicData uri="http://schemas.openxmlformats.org/presentationml/2006/ole">
            <mc:AlternateContent xmlns:mc="http://schemas.openxmlformats.org/markup-compatibility/2006">
              <mc:Choice xmlns:v="urn:schemas-microsoft-com:vml" Requires="v">
                <p:oleObj name="Feuille de calcul" r:id="rId6" imgW="3057403" imgH="209654" progId="Excel.Sheet.12">
                  <p:embed/>
                </p:oleObj>
              </mc:Choice>
              <mc:Fallback>
                <p:oleObj name="Feuille de calcul" r:id="rId6" imgW="3057403" imgH="209654" progId="Excel.Sheet.12">
                  <p:embed/>
                  <p:pic>
                    <p:nvPicPr>
                      <p:cNvPr id="4" name="Objet 3">
                        <a:extLst>
                          <a:ext uri="{FF2B5EF4-FFF2-40B4-BE49-F238E27FC236}">
                            <a16:creationId xmlns:a16="http://schemas.microsoft.com/office/drawing/2014/main" id="{01BDED83-B87F-4348-52EB-5A23F8B0FF3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40152" y="6680846"/>
                        <a:ext cx="25177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91427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DE935C57-4BD1-E459-81C4-9CDCCC221CF4}"/>
              </a:ext>
            </a:extLst>
          </p:cNvPr>
          <p:cNvSpPr txBox="1"/>
          <p:nvPr/>
        </p:nvSpPr>
        <p:spPr bwMode="auto">
          <a:xfrm>
            <a:off x="2699792" y="188639"/>
            <a:ext cx="5256584" cy="369332"/>
          </a:xfrm>
          <a:prstGeom prst="rect">
            <a:avLst/>
          </a:prstGeom>
          <a:solidFill>
            <a:srgbClr val="4EADAF"/>
          </a:solidFill>
        </p:spPr>
        <p:txBody>
          <a:bodyPr wrap="square" rtlCol="0">
            <a:spAutoFit/>
          </a:bodyPr>
          <a:lstStyle/>
          <a:p>
            <a:pPr algn="ctr" rtl="0"/>
            <a:r>
              <a:rPr lang="fr-FR" b="1" kern="1200" dirty="0">
                <a:solidFill>
                  <a:prstClr val="white"/>
                </a:solidFill>
                <a:latin typeface="Arial" panose="020B0604020202020204" pitchFamily="34" charset="0"/>
              </a:rPr>
              <a:t>Exposition aux risques professionnels</a:t>
            </a:r>
          </a:p>
        </p:txBody>
      </p:sp>
      <p:pic>
        <p:nvPicPr>
          <p:cNvPr id="6" name="Picture 6">
            <a:extLst>
              <a:ext uri="{FF2B5EF4-FFF2-40B4-BE49-F238E27FC236}">
                <a16:creationId xmlns:a16="http://schemas.microsoft.com/office/drawing/2014/main" id="{5E3E7B05-5C6C-466A-2C5C-8962B6383B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820394"/>
            <a:ext cx="420052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a:extLst>
              <a:ext uri="{FF2B5EF4-FFF2-40B4-BE49-F238E27FC236}">
                <a16:creationId xmlns:a16="http://schemas.microsoft.com/office/drawing/2014/main" id="{4C0A2D64-117D-2866-E9C0-85B4439BAB63}"/>
              </a:ext>
            </a:extLst>
          </p:cNvPr>
          <p:cNvSpPr txBox="1"/>
          <p:nvPr/>
        </p:nvSpPr>
        <p:spPr>
          <a:xfrm>
            <a:off x="1475656" y="1916831"/>
            <a:ext cx="6120680" cy="276999"/>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Les écarts significatifs d’exposition aux risques</a:t>
            </a:r>
          </a:p>
        </p:txBody>
      </p:sp>
      <p:pic>
        <p:nvPicPr>
          <p:cNvPr id="3" name="Image 2">
            <a:extLst>
              <a:ext uri="{FF2B5EF4-FFF2-40B4-BE49-F238E27FC236}">
                <a16:creationId xmlns:a16="http://schemas.microsoft.com/office/drawing/2014/main" id="{64D756FA-0EC0-727B-A3AB-BAF3E7323ACE}"/>
              </a:ext>
            </a:extLst>
          </p:cNvPr>
          <p:cNvPicPr>
            <a:picLocks noChangeAspect="1"/>
          </p:cNvPicPr>
          <p:nvPr/>
        </p:nvPicPr>
        <p:blipFill>
          <a:blip r:embed="rId3"/>
          <a:stretch>
            <a:fillRect/>
          </a:stretch>
        </p:blipFill>
        <p:spPr>
          <a:xfrm>
            <a:off x="919162" y="2569779"/>
            <a:ext cx="7305675" cy="2533650"/>
          </a:xfrm>
          <a:prstGeom prst="rect">
            <a:avLst/>
          </a:prstGeom>
        </p:spPr>
      </p:pic>
    </p:spTree>
    <p:extLst>
      <p:ext uri="{BB962C8B-B14F-4D97-AF65-F5344CB8AC3E}">
        <p14:creationId xmlns:p14="http://schemas.microsoft.com/office/powerpoint/2010/main" val="63469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ZoneTexte 10">
            <a:extLst>
              <a:ext uri="{FF2B5EF4-FFF2-40B4-BE49-F238E27FC236}">
                <a16:creationId xmlns:a16="http://schemas.microsoft.com/office/drawing/2014/main" id="{573F20FB-E834-C5EA-5B75-5457F1C63F47}"/>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15" name="ZoneTexte 14">
            <a:extLst>
              <a:ext uri="{FF2B5EF4-FFF2-40B4-BE49-F238E27FC236}">
                <a16:creationId xmlns:a16="http://schemas.microsoft.com/office/drawing/2014/main" id="{63B0E02F-A7FF-C6A0-C083-1119A41C158E}"/>
              </a:ext>
            </a:extLst>
          </p:cNvPr>
          <p:cNvSpPr txBox="1"/>
          <p:nvPr/>
        </p:nvSpPr>
        <p:spPr>
          <a:xfrm>
            <a:off x="748257" y="1639833"/>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Les données générales</a:t>
            </a:r>
          </a:p>
        </p:txBody>
      </p:sp>
      <p:sp>
        <p:nvSpPr>
          <p:cNvPr id="16" name="ZoneTexte 15">
            <a:extLst>
              <a:ext uri="{FF2B5EF4-FFF2-40B4-BE49-F238E27FC236}">
                <a16:creationId xmlns:a16="http://schemas.microsoft.com/office/drawing/2014/main" id="{C66C78DA-5719-2BDA-F91A-47E12347EE7B}"/>
              </a:ext>
            </a:extLst>
          </p:cNvPr>
          <p:cNvSpPr txBox="1"/>
          <p:nvPr/>
        </p:nvSpPr>
        <p:spPr>
          <a:xfrm>
            <a:off x="748257" y="4649431"/>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Evolution entre 2016 et 2019</a:t>
            </a:r>
          </a:p>
        </p:txBody>
      </p:sp>
      <p:sp>
        <p:nvSpPr>
          <p:cNvPr id="19" name="ZoneTexte 18">
            <a:extLst>
              <a:ext uri="{FF2B5EF4-FFF2-40B4-BE49-F238E27FC236}">
                <a16:creationId xmlns:a16="http://schemas.microsoft.com/office/drawing/2014/main" id="{7081BAB4-91C9-3004-3FEF-4DCBD1416717}"/>
              </a:ext>
            </a:extLst>
          </p:cNvPr>
          <p:cNvSpPr txBox="1"/>
          <p:nvPr/>
        </p:nvSpPr>
        <p:spPr>
          <a:xfrm>
            <a:off x="6732240" y="4653424"/>
            <a:ext cx="2411760" cy="2015936"/>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20" name="Objet 19">
            <a:extLst>
              <a:ext uri="{FF2B5EF4-FFF2-40B4-BE49-F238E27FC236}">
                <a16:creationId xmlns:a16="http://schemas.microsoft.com/office/drawing/2014/main" id="{3FDC132C-DBF6-524B-08D9-0ED167B14BC1}"/>
              </a:ext>
            </a:extLst>
          </p:cNvPr>
          <p:cNvGraphicFramePr>
            <a:graphicFrameLocks noChangeAspect="1"/>
          </p:cNvGraphicFramePr>
          <p:nvPr>
            <p:extLst>
              <p:ext uri="{D42A27DB-BD31-4B8C-83A1-F6EECF244321}">
                <p14:modId xmlns:p14="http://schemas.microsoft.com/office/powerpoint/2010/main" val="4190523000"/>
              </p:ext>
            </p:extLst>
          </p:nvPr>
        </p:nvGraphicFramePr>
        <p:xfrm>
          <a:off x="4183062" y="6582841"/>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6" name="Objet 5"/>
                      <p:cNvPicPr>
                        <a:picLocks noChangeAspect="1" noChangeArrowheads="1"/>
                      </p:cNvPicPr>
                      <p:nvPr/>
                    </p:nvPicPr>
                    <p:blipFill>
                      <a:blip r:embed="rId4"/>
                      <a:srcRect/>
                      <a:stretch>
                        <a:fillRect/>
                      </a:stretch>
                    </p:blipFill>
                    <p:spPr bwMode="auto">
                      <a:xfrm>
                        <a:off x="4183062" y="6582841"/>
                        <a:ext cx="2517775" cy="173038"/>
                      </a:xfrm>
                      <a:prstGeom prst="rect">
                        <a:avLst/>
                      </a:prstGeom>
                      <a:noFill/>
                      <a:ln>
                        <a:solidFill>
                          <a:schemeClr val="accent1"/>
                        </a:solidFill>
                      </a:ln>
                    </p:spPr>
                  </p:pic>
                </p:oleObj>
              </mc:Fallback>
            </mc:AlternateContent>
          </a:graphicData>
        </a:graphic>
      </p:graphicFrame>
      <p:pic>
        <p:nvPicPr>
          <p:cNvPr id="4" name="Image 3">
            <a:extLst>
              <a:ext uri="{FF2B5EF4-FFF2-40B4-BE49-F238E27FC236}">
                <a16:creationId xmlns:a16="http://schemas.microsoft.com/office/drawing/2014/main" id="{375B32CE-BEEC-A3F5-9313-5209387DBE57}"/>
              </a:ext>
            </a:extLst>
          </p:cNvPr>
          <p:cNvPicPr>
            <a:picLocks noChangeAspect="1"/>
          </p:cNvPicPr>
          <p:nvPr/>
        </p:nvPicPr>
        <p:blipFill>
          <a:blip r:embed="rId5"/>
          <a:stretch>
            <a:fillRect/>
          </a:stretch>
        </p:blipFill>
        <p:spPr>
          <a:xfrm>
            <a:off x="157162" y="2085748"/>
            <a:ext cx="8829675" cy="2390775"/>
          </a:xfrm>
          <a:prstGeom prst="rect">
            <a:avLst/>
          </a:prstGeom>
        </p:spPr>
      </p:pic>
      <p:graphicFrame>
        <p:nvGraphicFramePr>
          <p:cNvPr id="2" name="Objet 1">
            <a:extLst>
              <a:ext uri="{FF2B5EF4-FFF2-40B4-BE49-F238E27FC236}">
                <a16:creationId xmlns:a16="http://schemas.microsoft.com/office/drawing/2014/main" id="{18759C7A-F9D7-323E-1480-8C0103ABA831}"/>
              </a:ext>
            </a:extLst>
          </p:cNvPr>
          <p:cNvGraphicFramePr>
            <a:graphicFrameLocks noChangeAspect="1"/>
          </p:cNvGraphicFramePr>
          <p:nvPr>
            <p:extLst>
              <p:ext uri="{D42A27DB-BD31-4B8C-83A1-F6EECF244321}">
                <p14:modId xmlns:p14="http://schemas.microsoft.com/office/powerpoint/2010/main" val="2441264398"/>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pic>
        <p:nvPicPr>
          <p:cNvPr id="6" name="Image 5">
            <a:extLst>
              <a:ext uri="{FF2B5EF4-FFF2-40B4-BE49-F238E27FC236}">
                <a16:creationId xmlns:a16="http://schemas.microsoft.com/office/drawing/2014/main" id="{593D6037-BB35-C434-21C6-8828B4C24646}"/>
              </a:ext>
            </a:extLst>
          </p:cNvPr>
          <p:cNvPicPr>
            <a:picLocks noChangeAspect="1"/>
          </p:cNvPicPr>
          <p:nvPr/>
        </p:nvPicPr>
        <p:blipFill>
          <a:blip r:embed="rId8"/>
          <a:stretch>
            <a:fillRect/>
          </a:stretch>
        </p:blipFill>
        <p:spPr>
          <a:xfrm>
            <a:off x="827584" y="4960038"/>
            <a:ext cx="5391150" cy="1409700"/>
          </a:xfrm>
          <a:prstGeom prst="rect">
            <a:avLst/>
          </a:prstGeom>
        </p:spPr>
      </p:pic>
    </p:spTree>
    <p:extLst>
      <p:ext uri="{BB962C8B-B14F-4D97-AF65-F5344CB8AC3E}">
        <p14:creationId xmlns:p14="http://schemas.microsoft.com/office/powerpoint/2010/main" val="1199823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8161255-C8B2-BEC3-5DDE-B45FCEE271F6}"/>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8" name="ZoneTexte 7">
            <a:extLst>
              <a:ext uri="{FF2B5EF4-FFF2-40B4-BE49-F238E27FC236}">
                <a16:creationId xmlns:a16="http://schemas.microsoft.com/office/drawing/2014/main" id="{0980E96E-3BDA-C9EA-CA98-8C227AD758D9}"/>
              </a:ext>
            </a:extLst>
          </p:cNvPr>
          <p:cNvSpPr txBox="1"/>
          <p:nvPr/>
        </p:nvSpPr>
        <p:spPr>
          <a:xfrm>
            <a:off x="748540" y="1611705"/>
            <a:ext cx="7208119" cy="276999"/>
          </a:xfrm>
          <a:prstGeom prst="rect">
            <a:avLst/>
          </a:prstGeom>
          <a:noFill/>
        </p:spPr>
        <p:txBody>
          <a:bodyPr wrap="square">
            <a:spAutoFit/>
          </a:bodyPr>
          <a:lstStyle/>
          <a:p>
            <a:pPr algn="just"/>
            <a:r>
              <a:rPr lang="fr-FR" sz="1200" b="1" dirty="0">
                <a:latin typeface="Arial" panose="020B0604020202020204" pitchFamily="34" charset="0"/>
                <a:cs typeface="Arial" panose="020B0604020202020204" pitchFamily="34" charset="0"/>
              </a:rPr>
              <a:t>Accidents du travail par tranche d’âge </a:t>
            </a:r>
          </a:p>
        </p:txBody>
      </p:sp>
      <p:sp>
        <p:nvSpPr>
          <p:cNvPr id="9" name="ZoneTexte 8">
            <a:extLst>
              <a:ext uri="{FF2B5EF4-FFF2-40B4-BE49-F238E27FC236}">
                <a16:creationId xmlns:a16="http://schemas.microsoft.com/office/drawing/2014/main" id="{15281F2C-1E66-D5A6-4A0E-7C260DA19702}"/>
              </a:ext>
            </a:extLst>
          </p:cNvPr>
          <p:cNvSpPr txBox="1"/>
          <p:nvPr/>
        </p:nvSpPr>
        <p:spPr>
          <a:xfrm>
            <a:off x="6543675" y="432551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0" name="Objet 9">
            <a:extLst>
              <a:ext uri="{FF2B5EF4-FFF2-40B4-BE49-F238E27FC236}">
                <a16:creationId xmlns:a16="http://schemas.microsoft.com/office/drawing/2014/main" id="{497B795E-8BE0-7505-12F7-5E49BD8D6310}"/>
              </a:ext>
            </a:extLst>
          </p:cNvPr>
          <p:cNvGraphicFramePr>
            <a:graphicFrameLocks noChangeAspect="1"/>
          </p:cNvGraphicFramePr>
          <p:nvPr>
            <p:extLst>
              <p:ext uri="{D42A27DB-BD31-4B8C-83A1-F6EECF244321}">
                <p14:modId xmlns:p14="http://schemas.microsoft.com/office/powerpoint/2010/main" val="4073931422"/>
              </p:ext>
            </p:extLst>
          </p:nvPr>
        </p:nvGraphicFramePr>
        <p:xfrm>
          <a:off x="3635896" y="6381328"/>
          <a:ext cx="2517775" cy="173038"/>
        </p:xfrm>
        <a:graphic>
          <a:graphicData uri="http://schemas.openxmlformats.org/presentationml/2006/ole">
            <mc:AlternateContent xmlns:mc="http://schemas.openxmlformats.org/markup-compatibility/2006">
              <mc:Choice xmlns:v="urn:schemas-microsoft-com:vml" Requires="v">
                <p:oleObj name="Feuille de calcul" r:id="rId2" imgW="3057403" imgH="209654" progId="Excel.Sheet.12">
                  <p:embed/>
                </p:oleObj>
              </mc:Choice>
              <mc:Fallback>
                <p:oleObj name="Feuille de calcul" r:id="rId2" imgW="3057403" imgH="209654" progId="Excel.Sheet.12">
                  <p:embed/>
                  <p:pic>
                    <p:nvPicPr>
                      <p:cNvPr id="7" name="Objet 6"/>
                      <p:cNvPicPr>
                        <a:picLocks noChangeAspect="1" noChangeArrowheads="1"/>
                      </p:cNvPicPr>
                      <p:nvPr/>
                    </p:nvPicPr>
                    <p:blipFill>
                      <a:blip r:embed="rId3"/>
                      <a:srcRect/>
                      <a:stretch>
                        <a:fillRect/>
                      </a:stretch>
                    </p:blipFill>
                    <p:spPr bwMode="auto">
                      <a:xfrm>
                        <a:off x="3635896" y="6381328"/>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 name="Image 3">
            <a:extLst>
              <a:ext uri="{FF2B5EF4-FFF2-40B4-BE49-F238E27FC236}">
                <a16:creationId xmlns:a16="http://schemas.microsoft.com/office/drawing/2014/main" id="{CCDDAC00-98C3-F86A-A53A-B7C184A18A51}"/>
              </a:ext>
            </a:extLst>
          </p:cNvPr>
          <p:cNvPicPr>
            <a:picLocks noChangeAspect="1"/>
          </p:cNvPicPr>
          <p:nvPr/>
        </p:nvPicPr>
        <p:blipFill>
          <a:blip r:embed="rId4"/>
          <a:stretch>
            <a:fillRect/>
          </a:stretch>
        </p:blipFill>
        <p:spPr>
          <a:xfrm>
            <a:off x="0" y="4255463"/>
            <a:ext cx="6543675" cy="2019300"/>
          </a:xfrm>
          <a:prstGeom prst="rect">
            <a:avLst/>
          </a:prstGeom>
        </p:spPr>
      </p:pic>
      <p:graphicFrame>
        <p:nvGraphicFramePr>
          <p:cNvPr id="2" name="Objet 1">
            <a:extLst>
              <a:ext uri="{FF2B5EF4-FFF2-40B4-BE49-F238E27FC236}">
                <a16:creationId xmlns:a16="http://schemas.microsoft.com/office/drawing/2014/main" id="{AAEA7D0A-32B9-5CFA-772B-4AA18C1799F0}"/>
              </a:ext>
            </a:extLst>
          </p:cNvPr>
          <p:cNvGraphicFramePr>
            <a:graphicFrameLocks noChangeAspect="1"/>
          </p:cNvGraphicFramePr>
          <p:nvPr>
            <p:extLst>
              <p:ext uri="{D42A27DB-BD31-4B8C-83A1-F6EECF244321}">
                <p14:modId xmlns:p14="http://schemas.microsoft.com/office/powerpoint/2010/main" val="2441264398"/>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5" imgW="5924622" imgH="399965" progId="Excel.Sheet.12">
                  <p:embed/>
                </p:oleObj>
              </mc:Choice>
              <mc:Fallback>
                <p:oleObj name="Worksheet" r:id="rId5"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6"/>
                      <a:stretch>
                        <a:fillRect/>
                      </a:stretch>
                    </p:blipFill>
                    <p:spPr>
                      <a:xfrm>
                        <a:off x="2662084" y="836712"/>
                        <a:ext cx="5924550" cy="400050"/>
                      </a:xfrm>
                      <a:prstGeom prst="rect">
                        <a:avLst/>
                      </a:prstGeom>
                    </p:spPr>
                  </p:pic>
                </p:oleObj>
              </mc:Fallback>
            </mc:AlternateContent>
          </a:graphicData>
        </a:graphic>
      </p:graphicFrame>
      <p:pic>
        <p:nvPicPr>
          <p:cNvPr id="3" name="Image 2">
            <a:extLst>
              <a:ext uri="{FF2B5EF4-FFF2-40B4-BE49-F238E27FC236}">
                <a16:creationId xmlns:a16="http://schemas.microsoft.com/office/drawing/2014/main" id="{13D6D32A-AA78-D608-2846-4BAA7B8EF4BA}"/>
              </a:ext>
            </a:extLst>
          </p:cNvPr>
          <p:cNvPicPr>
            <a:picLocks noChangeAspect="1"/>
          </p:cNvPicPr>
          <p:nvPr/>
        </p:nvPicPr>
        <p:blipFill>
          <a:blip r:embed="rId7"/>
          <a:stretch>
            <a:fillRect/>
          </a:stretch>
        </p:blipFill>
        <p:spPr>
          <a:xfrm>
            <a:off x="251520" y="1955972"/>
            <a:ext cx="7286625" cy="2162175"/>
          </a:xfrm>
          <a:prstGeom prst="rect">
            <a:avLst/>
          </a:prstGeom>
        </p:spPr>
      </p:pic>
    </p:spTree>
    <p:extLst>
      <p:ext uri="{BB962C8B-B14F-4D97-AF65-F5344CB8AC3E}">
        <p14:creationId xmlns:p14="http://schemas.microsoft.com/office/powerpoint/2010/main" val="1910823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CD66D49-2E04-534E-1BA6-CC9395262B13}"/>
              </a:ext>
            </a:extLst>
          </p:cNvPr>
          <p:cNvSpPr txBox="1"/>
          <p:nvPr/>
        </p:nvSpPr>
        <p:spPr>
          <a:xfrm>
            <a:off x="2627784" y="188640"/>
            <a:ext cx="5256584" cy="369332"/>
          </a:xfrm>
          <a:prstGeom prst="rect">
            <a:avLst/>
          </a:prstGeom>
          <a:solidFill>
            <a:srgbClr val="4EADAF"/>
          </a:solidFill>
        </p:spPr>
        <p:txBody>
          <a:bodyPr wrap="square" rtlCol="0">
            <a:spAutoFit/>
          </a:bodyPr>
          <a:lstStyle/>
          <a:p>
            <a:pPr algn="ctr"/>
            <a:r>
              <a:rPr lang="fr-FR" b="1" dirty="0">
                <a:solidFill>
                  <a:schemeClr val="bg1"/>
                </a:solidFill>
                <a:latin typeface="Arial" panose="020B0604020202020204" pitchFamily="34" charset="0"/>
                <a:cs typeface="Arial" panose="020B0604020202020204" pitchFamily="34" charset="0"/>
              </a:rPr>
              <a:t>Accidents du travail (AT)</a:t>
            </a:r>
          </a:p>
        </p:txBody>
      </p:sp>
      <p:sp>
        <p:nvSpPr>
          <p:cNvPr id="7" name="ZoneTexte 6">
            <a:extLst>
              <a:ext uri="{FF2B5EF4-FFF2-40B4-BE49-F238E27FC236}">
                <a16:creationId xmlns:a16="http://schemas.microsoft.com/office/drawing/2014/main" id="{EBBA07CB-6F75-48DE-F745-4C3E331F2326}"/>
              </a:ext>
            </a:extLst>
          </p:cNvPr>
          <p:cNvSpPr txBox="1"/>
          <p:nvPr/>
        </p:nvSpPr>
        <p:spPr>
          <a:xfrm>
            <a:off x="1403648" y="1556792"/>
            <a:ext cx="4572000" cy="369332"/>
          </a:xfrm>
          <a:prstGeom prst="rect">
            <a:avLst/>
          </a:prstGeom>
          <a:noFill/>
        </p:spPr>
        <p:txBody>
          <a:bodyPr wrap="square">
            <a:spAutoFit/>
          </a:bodyPr>
          <a:lstStyle/>
          <a:p>
            <a:r>
              <a:rPr lang="fr-FR" sz="1100" b="1" i="0" u="none" strike="noStrike" dirty="0">
                <a:solidFill>
                  <a:srgbClr val="000000"/>
                </a:solidFill>
                <a:effectLst/>
                <a:latin typeface="Arial" panose="020B0604020202020204" pitchFamily="34" charset="0"/>
              </a:rPr>
              <a:t>Evolution des accidents du travail par âge entre 2016 et 2019</a:t>
            </a:r>
            <a:r>
              <a:rPr lang="fr-FR" dirty="0"/>
              <a:t> </a:t>
            </a:r>
          </a:p>
        </p:txBody>
      </p:sp>
      <p:pic>
        <p:nvPicPr>
          <p:cNvPr id="10" name="Picture 6">
            <a:extLst>
              <a:ext uri="{FF2B5EF4-FFF2-40B4-BE49-F238E27FC236}">
                <a16:creationId xmlns:a16="http://schemas.microsoft.com/office/drawing/2014/main" id="{8260B97D-9E13-FF64-C504-AB93BEB6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26666"/>
            <a:ext cx="3438525"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a:extLst>
              <a:ext uri="{FF2B5EF4-FFF2-40B4-BE49-F238E27FC236}">
                <a16:creationId xmlns:a16="http://schemas.microsoft.com/office/drawing/2014/main" id="{BD1D9DDC-C39C-A214-9B3A-D49FA48DAB7E}"/>
              </a:ext>
            </a:extLst>
          </p:cNvPr>
          <p:cNvSpPr txBox="1"/>
          <p:nvPr/>
        </p:nvSpPr>
        <p:spPr>
          <a:xfrm>
            <a:off x="6300192" y="4649431"/>
            <a:ext cx="2664296" cy="1738938"/>
          </a:xfrm>
          <a:prstGeom prst="rect">
            <a:avLst/>
          </a:prstGeom>
          <a:noFill/>
        </p:spPr>
        <p:txBody>
          <a:bodyPr wrap="square" rtlCol="0">
            <a:spAutoFit/>
          </a:bodyPr>
          <a:lstStyle/>
          <a:p>
            <a:r>
              <a:rPr lang="fr-FR" sz="900" b="1" dirty="0"/>
              <a:t>Indice de fréquence </a:t>
            </a:r>
            <a:r>
              <a:rPr lang="fr-FR" sz="900" dirty="0"/>
              <a:t>= nombre d’accidents en premier règlement pour 1 000 salariés</a:t>
            </a:r>
          </a:p>
          <a:p>
            <a:endParaRPr lang="fr-FR" sz="800" dirty="0"/>
          </a:p>
          <a:p>
            <a:r>
              <a:rPr lang="fr-FR" sz="900" b="1" dirty="0"/>
              <a:t>Taux de fréquence </a:t>
            </a:r>
            <a:r>
              <a:rPr lang="fr-FR" sz="900" dirty="0"/>
              <a:t>= nombre d’accidents en premier règlement par million d’heures salariées</a:t>
            </a:r>
          </a:p>
          <a:p>
            <a:endParaRPr lang="fr-FR" sz="900" dirty="0"/>
          </a:p>
          <a:p>
            <a:r>
              <a:rPr lang="fr-FR" sz="900" b="1" dirty="0"/>
              <a:t>Taux de gravité </a:t>
            </a:r>
            <a:r>
              <a:rPr lang="fr-FR" sz="900" dirty="0"/>
              <a:t>= nombre de journées d’incapacités temporaires (arrêt de travail) pour 1 000 heures salariées</a:t>
            </a:r>
          </a:p>
          <a:p>
            <a:endParaRPr lang="fr-FR" sz="900" dirty="0"/>
          </a:p>
          <a:p>
            <a:r>
              <a:rPr lang="fr-FR" sz="900" b="1" dirty="0"/>
              <a:t>Indice de gravité </a:t>
            </a:r>
            <a:r>
              <a:rPr lang="fr-FR" sz="900" dirty="0"/>
              <a:t>=  Somme des taux d’incapacité permanente par million d’heures salariées</a:t>
            </a:r>
          </a:p>
        </p:txBody>
      </p:sp>
      <p:graphicFrame>
        <p:nvGraphicFramePr>
          <p:cNvPr id="12" name="Objet 11">
            <a:extLst>
              <a:ext uri="{FF2B5EF4-FFF2-40B4-BE49-F238E27FC236}">
                <a16:creationId xmlns:a16="http://schemas.microsoft.com/office/drawing/2014/main" id="{3B98C614-BD81-DA65-22B3-02AC14178F8E}"/>
              </a:ext>
            </a:extLst>
          </p:cNvPr>
          <p:cNvGraphicFramePr>
            <a:graphicFrameLocks noChangeAspect="1"/>
          </p:cNvGraphicFramePr>
          <p:nvPr>
            <p:extLst>
              <p:ext uri="{D42A27DB-BD31-4B8C-83A1-F6EECF244321}">
                <p14:modId xmlns:p14="http://schemas.microsoft.com/office/powerpoint/2010/main" val="4268488049"/>
              </p:ext>
            </p:extLst>
          </p:nvPr>
        </p:nvGraphicFramePr>
        <p:xfrm>
          <a:off x="6469062" y="4173272"/>
          <a:ext cx="2517775" cy="173038"/>
        </p:xfrm>
        <a:graphic>
          <a:graphicData uri="http://schemas.openxmlformats.org/presentationml/2006/ole">
            <mc:AlternateContent xmlns:mc="http://schemas.openxmlformats.org/markup-compatibility/2006">
              <mc:Choice xmlns:v="urn:schemas-microsoft-com:vml" Requires="v">
                <p:oleObj name="Feuille de calcul" r:id="rId3" imgW="3057403" imgH="209654" progId="Excel.Sheet.12">
                  <p:embed/>
                </p:oleObj>
              </mc:Choice>
              <mc:Fallback>
                <p:oleObj name="Feuille de calcul" r:id="rId3" imgW="3057403" imgH="209654" progId="Excel.Sheet.12">
                  <p:embed/>
                  <p:pic>
                    <p:nvPicPr>
                      <p:cNvPr id="4" name="Objet 3"/>
                      <p:cNvPicPr>
                        <a:picLocks noChangeAspect="1" noChangeArrowheads="1"/>
                      </p:cNvPicPr>
                      <p:nvPr/>
                    </p:nvPicPr>
                    <p:blipFill>
                      <a:blip r:embed="rId4"/>
                      <a:srcRect/>
                      <a:stretch>
                        <a:fillRect/>
                      </a:stretch>
                    </p:blipFill>
                    <p:spPr bwMode="auto">
                      <a:xfrm>
                        <a:off x="6469062" y="4173272"/>
                        <a:ext cx="2517775" cy="173038"/>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 name="Image 2">
            <a:extLst>
              <a:ext uri="{FF2B5EF4-FFF2-40B4-BE49-F238E27FC236}">
                <a16:creationId xmlns:a16="http://schemas.microsoft.com/office/drawing/2014/main" id="{4A0FDD10-7FE8-245D-EBA1-19401EB00D3D}"/>
              </a:ext>
            </a:extLst>
          </p:cNvPr>
          <p:cNvPicPr>
            <a:picLocks noChangeAspect="1"/>
          </p:cNvPicPr>
          <p:nvPr/>
        </p:nvPicPr>
        <p:blipFill>
          <a:blip r:embed="rId5"/>
          <a:stretch>
            <a:fillRect/>
          </a:stretch>
        </p:blipFill>
        <p:spPr>
          <a:xfrm>
            <a:off x="134813" y="2050876"/>
            <a:ext cx="8829675" cy="1819275"/>
          </a:xfrm>
          <a:prstGeom prst="rect">
            <a:avLst/>
          </a:prstGeom>
        </p:spPr>
      </p:pic>
      <p:graphicFrame>
        <p:nvGraphicFramePr>
          <p:cNvPr id="2" name="Objet 1">
            <a:extLst>
              <a:ext uri="{FF2B5EF4-FFF2-40B4-BE49-F238E27FC236}">
                <a16:creationId xmlns:a16="http://schemas.microsoft.com/office/drawing/2014/main" id="{A33FC8A8-7004-B167-92BF-8BD706696A3A}"/>
              </a:ext>
            </a:extLst>
          </p:cNvPr>
          <p:cNvGraphicFramePr>
            <a:graphicFrameLocks noChangeAspect="1"/>
          </p:cNvGraphicFramePr>
          <p:nvPr>
            <p:extLst>
              <p:ext uri="{D42A27DB-BD31-4B8C-83A1-F6EECF244321}">
                <p14:modId xmlns:p14="http://schemas.microsoft.com/office/powerpoint/2010/main" val="2441264398"/>
              </p:ext>
            </p:extLst>
          </p:nvPr>
        </p:nvGraphicFramePr>
        <p:xfrm>
          <a:off x="2662084" y="836712"/>
          <a:ext cx="5924550" cy="400050"/>
        </p:xfrm>
        <a:graphic>
          <a:graphicData uri="http://schemas.openxmlformats.org/presentationml/2006/ole">
            <mc:AlternateContent xmlns:mc="http://schemas.openxmlformats.org/markup-compatibility/2006">
              <mc:Choice xmlns:v="urn:schemas-microsoft-com:vml" Requires="v">
                <p:oleObj name="Worksheet" r:id="rId6" imgW="5924622" imgH="399965" progId="Excel.Sheet.12">
                  <p:embed/>
                </p:oleObj>
              </mc:Choice>
              <mc:Fallback>
                <p:oleObj name="Worksheet" r:id="rId6" imgW="5924622" imgH="399965" progId="Excel.Sheet.12">
                  <p:embed/>
                  <p:pic>
                    <p:nvPicPr>
                      <p:cNvPr id="3" name="Objet 2">
                        <a:extLst>
                          <a:ext uri="{FF2B5EF4-FFF2-40B4-BE49-F238E27FC236}">
                            <a16:creationId xmlns:a16="http://schemas.microsoft.com/office/drawing/2014/main" id="{6893D4EF-4B43-854A-22F5-41BA57D42025}"/>
                          </a:ext>
                        </a:extLst>
                      </p:cNvPr>
                      <p:cNvPicPr/>
                      <p:nvPr/>
                    </p:nvPicPr>
                    <p:blipFill>
                      <a:blip r:embed="rId7"/>
                      <a:stretch>
                        <a:fillRect/>
                      </a:stretch>
                    </p:blipFill>
                    <p:spPr>
                      <a:xfrm>
                        <a:off x="2662084" y="836712"/>
                        <a:ext cx="5924550" cy="400050"/>
                      </a:xfrm>
                      <a:prstGeom prst="rect">
                        <a:avLst/>
                      </a:prstGeom>
                    </p:spPr>
                  </p:pic>
                </p:oleObj>
              </mc:Fallback>
            </mc:AlternateContent>
          </a:graphicData>
        </a:graphic>
      </p:graphicFrame>
    </p:spTree>
    <p:extLst>
      <p:ext uri="{BB962C8B-B14F-4D97-AF65-F5344CB8AC3E}">
        <p14:creationId xmlns:p14="http://schemas.microsoft.com/office/powerpoint/2010/main" val="93460955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majorFont>
      <a:minorFont>
        <a:latin typeface="Calibri"/>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TotalTime>
  <Words>1661</Words>
  <Application>Microsoft Office PowerPoint</Application>
  <DocSecurity>0</DocSecurity>
  <PresentationFormat>Affichage à l'écran (4:3)</PresentationFormat>
  <Paragraphs>104</Paragraphs>
  <Slides>18</Slides>
  <Notes>3</Notes>
  <HiddenSlides>0</HiddenSlides>
  <MMClips>0</MMClips>
  <ScaleCrop>false</ScaleCrop>
  <HeadingPairs>
    <vt:vector size="8" baseType="variant">
      <vt:variant>
        <vt:lpstr>Polices utilisées</vt:lpstr>
      </vt:variant>
      <vt:variant>
        <vt:i4>2</vt:i4>
      </vt:variant>
      <vt:variant>
        <vt:lpstr>Thème</vt:lpstr>
      </vt:variant>
      <vt:variant>
        <vt:i4>1</vt:i4>
      </vt:variant>
      <vt:variant>
        <vt:lpstr>Serveurs OLE incorporés</vt:lpstr>
      </vt:variant>
      <vt:variant>
        <vt:i4>2</vt:i4>
      </vt:variant>
      <vt:variant>
        <vt:lpstr>Titres des diapositives</vt:lpstr>
      </vt:variant>
      <vt:variant>
        <vt:i4>18</vt:i4>
      </vt:variant>
    </vt:vector>
  </HeadingPairs>
  <TitlesOfParts>
    <vt:vector size="23" baseType="lpstr">
      <vt:lpstr>Arial</vt:lpstr>
      <vt:lpstr>Calibri</vt:lpstr>
      <vt:lpstr>Thème Office</vt:lpstr>
      <vt:lpstr>Worksheet</vt:lpstr>
      <vt:lpstr>Feuille de calcul</vt:lpstr>
      <vt:lpstr>INDUSTRIES ALIMENTAIRES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Ministères Chargés des Affaires Sociales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CROS Vanessa (DR-AUVER)</dc:creator>
  <cp:keywords/>
  <dc:description/>
  <cp:lastModifiedBy>GRAFF, Didier (DREETS-ARA)</cp:lastModifiedBy>
  <cp:revision>115</cp:revision>
  <dcterms:created xsi:type="dcterms:W3CDTF">2018-03-22T15:01:37Z</dcterms:created>
  <dcterms:modified xsi:type="dcterms:W3CDTF">2024-02-05T15:00:47Z</dcterms:modified>
  <cp:category/>
  <dc:identifier/>
  <cp:contentStatus/>
  <dc:language/>
  <cp:version/>
</cp:coreProperties>
</file>