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3" r:id="rId8"/>
    <p:sldId id="264" r:id="rId9"/>
    <p:sldId id="265" r:id="rId10"/>
    <p:sldId id="279" r:id="rId11"/>
    <p:sldId id="267" r:id="rId12"/>
    <p:sldId id="268" r:id="rId13"/>
    <p:sldId id="276" r:id="rId14"/>
    <p:sldId id="277" r:id="rId15"/>
    <p:sldId id="270" r:id="rId16"/>
    <p:sldId id="278" r:id="rId17"/>
    <p:sldId id="274" r:id="rId18"/>
    <p:sldId id="273" r:id="rId19"/>
    <p:sldId id="275" r:id="rId20"/>
  </p:sldIdLst>
  <p:sldSz cx="9144000" cy="6858000" type="screen4x3"/>
  <p:notesSz cx="9144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EC4A6-3DD9-4DE0-BBB8-F39476D119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51F7082-2214-4357-A720-8437CC465E71}">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Exposition aux risques professionnels</a:t>
          </a:r>
          <a:endParaRPr lang="fr-FR" dirty="0"/>
        </a:p>
      </dgm:t>
    </dgm:pt>
    <dgm:pt modelId="{51AADB2E-EBAA-4B39-B101-AA75F75DC9A7}" type="parTrans" cxnId="{F2FB4DA6-ED0F-4EFE-A38C-0D9E9E55FB5F}">
      <dgm:prSet/>
      <dgm:spPr/>
      <dgm:t>
        <a:bodyPr/>
        <a:lstStyle/>
        <a:p>
          <a:endParaRPr lang="fr-FR"/>
        </a:p>
      </dgm:t>
    </dgm:pt>
    <dgm:pt modelId="{5F99AD09-AC6D-460C-AB57-610FEA533B26}" type="sibTrans" cxnId="{F2FB4DA6-ED0F-4EFE-A38C-0D9E9E55FB5F}">
      <dgm:prSet/>
      <dgm:spPr/>
      <dgm:t>
        <a:bodyPr/>
        <a:lstStyle/>
        <a:p>
          <a:endParaRPr lang="fr-FR"/>
        </a:p>
      </dgm:t>
    </dgm:pt>
    <dgm:pt modelId="{F70C49B2-261B-412A-A86D-E4BDD413F1BB}">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familles de risque</a:t>
          </a:r>
          <a:endParaRPr lang="fr-FR" sz="1100" dirty="0"/>
        </a:p>
      </dgm:t>
    </dgm:pt>
    <dgm:pt modelId="{790BAB3D-99A2-43BD-A16C-DE7F869AD11F}" type="parTrans" cxnId="{20E75BD1-C707-47D4-9F2D-79B5385FD64A}">
      <dgm:prSet/>
      <dgm:spPr/>
      <dgm:t>
        <a:bodyPr/>
        <a:lstStyle/>
        <a:p>
          <a:endParaRPr lang="fr-FR"/>
        </a:p>
      </dgm:t>
    </dgm:pt>
    <dgm:pt modelId="{65604AFE-A355-4C88-B791-9D6B77293C18}" type="sibTrans" cxnId="{20E75BD1-C707-47D4-9F2D-79B5385FD64A}">
      <dgm:prSet/>
      <dgm:spPr/>
      <dgm:t>
        <a:bodyPr/>
        <a:lstStyle/>
        <a:p>
          <a:endParaRPr lang="fr-FR"/>
        </a:p>
      </dgm:t>
    </dgm:pt>
    <dgm:pt modelId="{7E2CB526-3224-46A2-98BD-8976E60F7E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principaux risques du secteur</a:t>
          </a:r>
          <a:endParaRPr lang="fr-FR" sz="1100" dirty="0"/>
        </a:p>
      </dgm:t>
    </dgm:pt>
    <dgm:pt modelId="{177CF485-0F61-4F25-87BB-0D3BE36B95F9}" type="parTrans" cxnId="{ADC07CB1-9043-4EBF-A889-3B61F9C5D13A}">
      <dgm:prSet/>
      <dgm:spPr/>
      <dgm:t>
        <a:bodyPr/>
        <a:lstStyle/>
        <a:p>
          <a:endParaRPr lang="fr-FR"/>
        </a:p>
      </dgm:t>
    </dgm:pt>
    <dgm:pt modelId="{B97FF95D-20DE-491C-8608-7D5AF5EF9FB8}" type="sibTrans" cxnId="{ADC07CB1-9043-4EBF-A889-3B61F9C5D13A}">
      <dgm:prSet/>
      <dgm:spPr/>
      <dgm:t>
        <a:bodyPr/>
        <a:lstStyle/>
        <a:p>
          <a:endParaRPr lang="fr-FR"/>
        </a:p>
      </dgm:t>
    </dgm:pt>
    <dgm:pt modelId="{DFD0E847-F3E3-4776-B54B-00DB06EFB5B4}">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accidents du travail</a:t>
          </a:r>
          <a:endParaRPr lang="fr-FR"/>
        </a:p>
      </dgm:t>
    </dgm:pt>
    <dgm:pt modelId="{EFC3FA97-8A96-49E8-9186-7626E2896939}" type="parTrans" cxnId="{45A651BD-5534-44A7-8EFE-3DA610BAB8C3}">
      <dgm:prSet/>
      <dgm:spPr/>
      <dgm:t>
        <a:bodyPr/>
        <a:lstStyle/>
        <a:p>
          <a:endParaRPr lang="fr-FR"/>
        </a:p>
      </dgm:t>
    </dgm:pt>
    <dgm:pt modelId="{8A7EE908-F4ED-4212-B68C-5E55FBB4C062}" type="sibTrans" cxnId="{45A651BD-5534-44A7-8EFE-3DA610BAB8C3}">
      <dgm:prSet/>
      <dgm:spPr/>
      <dgm:t>
        <a:bodyPr/>
        <a:lstStyle/>
        <a:p>
          <a:endParaRPr lang="fr-FR"/>
        </a:p>
      </dgm:t>
    </dgm:pt>
    <dgm:pt modelId="{5573D533-8D99-47AC-B219-C6C0D044C230}">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8A66AEA2-0167-4217-B2A7-E1EECB0B3D48}" type="parTrans" cxnId="{A0E395AB-EC9F-4D85-BC25-7181C322371A}">
      <dgm:prSet/>
      <dgm:spPr/>
      <dgm:t>
        <a:bodyPr/>
        <a:lstStyle/>
        <a:p>
          <a:endParaRPr lang="fr-FR"/>
        </a:p>
      </dgm:t>
    </dgm:pt>
    <dgm:pt modelId="{7BB5D2A6-D28E-4FE9-948B-9A95D2D37F73}" type="sibTrans" cxnId="{A0E395AB-EC9F-4D85-BC25-7181C322371A}">
      <dgm:prSet/>
      <dgm:spPr/>
      <dgm:t>
        <a:bodyPr/>
        <a:lstStyle/>
        <a:p>
          <a:endParaRPr lang="fr-FR"/>
        </a:p>
      </dgm:t>
    </dgm:pt>
    <dgm:pt modelId="{A8F16463-666E-4685-9BA8-778F0D3E7EB7}">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accidents du travail par tranche d’âge</a:t>
          </a:r>
          <a:endParaRPr lang="fr-FR" sz="1100" dirty="0"/>
        </a:p>
      </dgm:t>
    </dgm:pt>
    <dgm:pt modelId="{CD1B254D-0B15-404B-A567-0CCA36ECAB6C}" type="parTrans" cxnId="{BF53C002-7BCE-4E85-824D-417260CD6CBB}">
      <dgm:prSet/>
      <dgm:spPr/>
      <dgm:t>
        <a:bodyPr/>
        <a:lstStyle/>
        <a:p>
          <a:endParaRPr lang="fr-FR"/>
        </a:p>
      </dgm:t>
    </dgm:pt>
    <dgm:pt modelId="{CE91A039-EBAE-495D-A8E7-24D965D02EED}" type="sibTrans" cxnId="{BF53C002-7BCE-4E85-824D-417260CD6CBB}">
      <dgm:prSet/>
      <dgm:spPr/>
      <dgm:t>
        <a:bodyPr/>
        <a:lstStyle/>
        <a:p>
          <a:endParaRPr lang="fr-FR"/>
        </a:p>
      </dgm:t>
    </dgm:pt>
    <dgm:pt modelId="{FDC37FC9-C7D2-42C4-BF70-637CB95D5705}">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maladies professionnelles</a:t>
          </a:r>
          <a:endParaRPr lang="fr-FR"/>
        </a:p>
      </dgm:t>
    </dgm:pt>
    <dgm:pt modelId="{B2446B2B-060D-401C-A32A-AC593A22F801}" type="parTrans" cxnId="{4945BE03-6DAF-445D-A840-A18312EF97C5}">
      <dgm:prSet/>
      <dgm:spPr/>
      <dgm:t>
        <a:bodyPr/>
        <a:lstStyle/>
        <a:p>
          <a:endParaRPr lang="fr-FR"/>
        </a:p>
      </dgm:t>
    </dgm:pt>
    <dgm:pt modelId="{6E9EF8EC-DF42-4281-9423-1060AB20AD0B}" type="sibTrans" cxnId="{4945BE03-6DAF-445D-A840-A18312EF97C5}">
      <dgm:prSet/>
      <dgm:spPr/>
      <dgm:t>
        <a:bodyPr/>
        <a:lstStyle/>
        <a:p>
          <a:endParaRPr lang="fr-FR"/>
        </a:p>
      </dgm:t>
    </dgm:pt>
    <dgm:pt modelId="{B36AD572-D668-4804-A186-655BB28F4E66}">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F1EB9594-32E8-4D04-8DBE-500EF27D5941}" type="parTrans" cxnId="{7BD73229-248C-4B6B-928F-4D4C0D58B04A}">
      <dgm:prSet/>
      <dgm:spPr/>
      <dgm:t>
        <a:bodyPr/>
        <a:lstStyle/>
        <a:p>
          <a:endParaRPr lang="fr-FR"/>
        </a:p>
      </dgm:t>
    </dgm:pt>
    <dgm:pt modelId="{A3321C0C-EECC-4D8A-B1B0-9DAD026BF2FE}" type="sibTrans" cxnId="{7BD73229-248C-4B6B-928F-4D4C0D58B04A}">
      <dgm:prSet/>
      <dgm:spPr/>
      <dgm:t>
        <a:bodyPr/>
        <a:lstStyle/>
        <a:p>
          <a:endParaRPr lang="fr-FR"/>
        </a:p>
      </dgm:t>
    </dgm:pt>
    <dgm:pt modelId="{A156194E-486C-4C38-9A69-1A63471855C6}">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licenciements pour inaptitude</a:t>
          </a:r>
          <a:endParaRPr lang="fr-FR"/>
        </a:p>
      </dgm:t>
    </dgm:pt>
    <dgm:pt modelId="{4645AABE-2435-451A-A902-0900E1BB011E}" type="parTrans" cxnId="{C9C6B29C-6085-4C54-AAC6-40D090251F8D}">
      <dgm:prSet/>
      <dgm:spPr/>
      <dgm:t>
        <a:bodyPr/>
        <a:lstStyle/>
        <a:p>
          <a:endParaRPr lang="fr-FR"/>
        </a:p>
      </dgm:t>
    </dgm:pt>
    <dgm:pt modelId="{3DC3992B-A544-475D-8110-A2A085FFA751}" type="sibTrans" cxnId="{C9C6B29C-6085-4C54-AAC6-40D090251F8D}">
      <dgm:prSet/>
      <dgm:spPr/>
      <dgm:t>
        <a:bodyPr/>
        <a:lstStyle/>
        <a:p>
          <a:endParaRPr lang="fr-FR"/>
        </a:p>
      </dgm:t>
    </dgm:pt>
    <dgm:pt modelId="{0A0B88FC-597C-4CD8-ACB2-3345607FD6C1}">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7FB2791B-C221-4B3A-98A4-7E7F334E1EAF}" type="parTrans" cxnId="{E1FCB60A-2AB2-4CE1-9EEB-91735B1EA226}">
      <dgm:prSet/>
      <dgm:spPr/>
      <dgm:t>
        <a:bodyPr/>
        <a:lstStyle/>
        <a:p>
          <a:endParaRPr lang="fr-FR"/>
        </a:p>
      </dgm:t>
    </dgm:pt>
    <dgm:pt modelId="{5748CA7C-8BD2-454F-AA02-DF82F0A25670}" type="sibTrans" cxnId="{E1FCB60A-2AB2-4CE1-9EEB-91735B1EA226}">
      <dgm:prSet/>
      <dgm:spPr/>
      <dgm:t>
        <a:bodyPr/>
        <a:lstStyle/>
        <a:p>
          <a:endParaRPr lang="fr-FR"/>
        </a:p>
      </dgm:t>
    </dgm:pt>
    <dgm:pt modelId="{AB09020F-FC17-43C4-8720-9D7BE239DB48}">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Employeurs et emplois</a:t>
          </a:r>
        </a:p>
      </dgm:t>
    </dgm:pt>
    <dgm:pt modelId="{593320FB-019F-4CFB-A57B-A5F8797CCC99}" type="parTrans" cxnId="{9D44CC2F-6423-4D95-AFD8-9CEC2009B8C7}">
      <dgm:prSet/>
      <dgm:spPr/>
      <dgm:t>
        <a:bodyPr/>
        <a:lstStyle/>
        <a:p>
          <a:endParaRPr lang="fr-FR"/>
        </a:p>
      </dgm:t>
    </dgm:pt>
    <dgm:pt modelId="{89F2935D-B512-4F4C-AA39-A12901986DE8}" type="sibTrans" cxnId="{9D44CC2F-6423-4D95-AFD8-9CEC2009B8C7}">
      <dgm:prSet/>
      <dgm:spPr/>
      <dgm:t>
        <a:bodyPr/>
        <a:lstStyle/>
        <a:p>
          <a:endParaRPr lang="fr-FR"/>
        </a:p>
      </dgm:t>
    </dgm:pt>
    <dgm:pt modelId="{31CBD953-9A76-4705-8E34-20114A9FC1E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Principaux secteurs employeurs</a:t>
          </a:r>
        </a:p>
      </dgm:t>
    </dgm:pt>
    <dgm:pt modelId="{F7ED9630-14BE-468E-BB82-40918A364D34}" type="parTrans" cxnId="{9B683261-60BF-43D5-BF4C-055F4A555F10}">
      <dgm:prSet/>
      <dgm:spPr/>
      <dgm:t>
        <a:bodyPr/>
        <a:lstStyle/>
        <a:p>
          <a:endParaRPr lang="fr-FR"/>
        </a:p>
      </dgm:t>
    </dgm:pt>
    <dgm:pt modelId="{F5AB5C3A-FE58-44F9-8774-54490894B650}" type="sibTrans" cxnId="{9B683261-60BF-43D5-BF4C-055F4A555F10}">
      <dgm:prSet/>
      <dgm:spPr/>
      <dgm:t>
        <a:bodyPr/>
        <a:lstStyle/>
        <a:p>
          <a:endParaRPr lang="fr-FR"/>
        </a:p>
      </dgm:t>
    </dgm:pt>
    <dgm:pt modelId="{345475A3-220C-47FA-B10A-EB2C7BA82FB3}">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Situation de l’emploi</a:t>
          </a:r>
        </a:p>
      </dgm:t>
    </dgm:pt>
    <dgm:pt modelId="{FAEE3820-29E3-456D-92F3-4A539CEC19AB}" type="parTrans" cxnId="{E5D4C2C5-E649-438B-8AED-547A34F63B41}">
      <dgm:prSet/>
      <dgm:spPr/>
      <dgm:t>
        <a:bodyPr/>
        <a:lstStyle/>
        <a:p>
          <a:endParaRPr lang="fr-FR"/>
        </a:p>
      </dgm:t>
    </dgm:pt>
    <dgm:pt modelId="{88AAA0FD-775C-4098-AB18-2EFDBBD5387A}" type="sibTrans" cxnId="{E5D4C2C5-E649-438B-8AED-547A34F63B41}">
      <dgm:prSet/>
      <dgm:spPr/>
      <dgm:t>
        <a:bodyPr/>
        <a:lstStyle/>
        <a:p>
          <a:endParaRPr lang="fr-FR"/>
        </a:p>
      </dgm:t>
    </dgm:pt>
    <dgm:pt modelId="{E3B4D76E-A82B-4F23-8106-348102EA05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écarts significatifs d’exposition aux risques</a:t>
          </a:r>
          <a:endParaRPr lang="fr-FR" sz="1100" dirty="0"/>
        </a:p>
      </dgm:t>
    </dgm:pt>
    <dgm:pt modelId="{240D46F9-85CE-40BA-9732-42DD641259F9}" type="parTrans" cxnId="{CA5ED773-F2A3-4AC4-8106-682C3EC5F2BC}">
      <dgm:prSet/>
      <dgm:spPr/>
      <dgm:t>
        <a:bodyPr/>
        <a:lstStyle/>
        <a:p>
          <a:endParaRPr lang="fr-FR"/>
        </a:p>
      </dgm:t>
    </dgm:pt>
    <dgm:pt modelId="{719F0858-9EE2-4177-B035-2074CF91D869}" type="sibTrans" cxnId="{CA5ED773-F2A3-4AC4-8106-682C3EC5F2BC}">
      <dgm:prSet/>
      <dgm:spPr/>
      <dgm:t>
        <a:bodyPr/>
        <a:lstStyle/>
        <a:p>
          <a:endParaRPr lang="fr-FR"/>
        </a:p>
      </dgm:t>
    </dgm:pt>
    <dgm:pt modelId="{1AA98CDA-E44A-415C-85FA-2FF254C941DA}">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Taux d’inaptitude</a:t>
          </a:r>
        </a:p>
      </dgm:t>
    </dgm:pt>
    <dgm:pt modelId="{5FEF58D8-F3A3-4FDC-9F11-EB51B3FC7DC6}" type="parTrans" cxnId="{F568BB8F-CD66-49D9-B680-B09D63DF4D3B}">
      <dgm:prSet/>
      <dgm:spPr/>
      <dgm:t>
        <a:bodyPr/>
        <a:lstStyle/>
        <a:p>
          <a:endParaRPr lang="fr-FR"/>
        </a:p>
      </dgm:t>
    </dgm:pt>
    <dgm:pt modelId="{5F6D2EAB-9AA6-4387-BDC2-9B909F7844B1}" type="sibTrans" cxnId="{F568BB8F-CD66-49D9-B680-B09D63DF4D3B}">
      <dgm:prSet/>
      <dgm:spPr/>
      <dgm:t>
        <a:bodyPr/>
        <a:lstStyle/>
        <a:p>
          <a:endParaRPr lang="fr-FR"/>
        </a:p>
      </dgm:t>
    </dgm:pt>
    <dgm:pt modelId="{10D0B902-5A16-4D97-88FA-74CAD95B0CD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troubles musculo-squelettiques (TMS)</a:t>
          </a:r>
        </a:p>
      </dgm:t>
    </dgm:pt>
    <dgm:pt modelId="{8A48C579-184B-4627-8CCF-14D438C2A616}" type="parTrans" cxnId="{F6B38A2E-1712-4A3E-8393-64A3C94A1DB4}">
      <dgm:prSet/>
      <dgm:spPr/>
      <dgm:t>
        <a:bodyPr/>
        <a:lstStyle/>
        <a:p>
          <a:endParaRPr lang="fr-FR"/>
        </a:p>
      </dgm:t>
    </dgm:pt>
    <dgm:pt modelId="{5EE29154-402B-408F-A6C4-42B99F058C51}" type="sibTrans" cxnId="{F6B38A2E-1712-4A3E-8393-64A3C94A1DB4}">
      <dgm:prSet/>
      <dgm:spPr/>
      <dgm:t>
        <a:bodyPr/>
        <a:lstStyle/>
        <a:p>
          <a:endParaRPr lang="fr-FR"/>
        </a:p>
      </dgm:t>
    </dgm:pt>
    <dgm:pt modelId="{50C8D588-A583-46DF-A1B5-8762DD393F3F}">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maladies professionnelles par âge</a:t>
          </a:r>
        </a:p>
      </dgm:t>
    </dgm:pt>
    <dgm:pt modelId="{D7B56DC0-C5A2-4F6D-9703-09ACE7C4D0E9}" type="parTrans" cxnId="{17342669-17D0-4526-B51F-057BD68FEB93}">
      <dgm:prSet/>
      <dgm:spPr/>
      <dgm:t>
        <a:bodyPr/>
        <a:lstStyle/>
        <a:p>
          <a:endParaRPr lang="fr-FR"/>
        </a:p>
      </dgm:t>
    </dgm:pt>
    <dgm:pt modelId="{7FB9FB0D-ED18-40E7-B71A-E9AB46804C69}" type="sibTrans" cxnId="{17342669-17D0-4526-B51F-057BD68FEB93}">
      <dgm:prSet/>
      <dgm:spPr/>
      <dgm:t>
        <a:bodyPr/>
        <a:lstStyle/>
        <a:p>
          <a:endParaRPr lang="fr-FR"/>
        </a:p>
      </dgm:t>
    </dgm:pt>
    <dgm:pt modelId="{13487BA5-3687-4296-88DF-8F074BB5D37C}">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maladies professionnelles par taille d’établissement</a:t>
          </a:r>
        </a:p>
      </dgm:t>
    </dgm:pt>
    <dgm:pt modelId="{30B2B447-0358-4CDC-B01E-FC5E743630FE}" type="parTrans" cxnId="{B868A563-7989-4E7B-BCCC-0DF468D9B437}">
      <dgm:prSet/>
      <dgm:spPr/>
      <dgm:t>
        <a:bodyPr/>
        <a:lstStyle/>
        <a:p>
          <a:endParaRPr lang="fr-FR"/>
        </a:p>
      </dgm:t>
    </dgm:pt>
    <dgm:pt modelId="{C9281FF7-1B38-46E7-B5F8-86606D8E185C}" type="sibTrans" cxnId="{B868A563-7989-4E7B-BCCC-0DF468D9B437}">
      <dgm:prSet/>
      <dgm:spPr/>
      <dgm:t>
        <a:bodyPr/>
        <a:lstStyle/>
        <a:p>
          <a:endParaRPr lang="fr-FR"/>
        </a:p>
      </dgm:t>
    </dgm:pt>
    <dgm:pt modelId="{0300C742-CEFE-4D6D-819C-AC9C64185B5A}">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accidents du travail par taille d’établissement</a:t>
          </a:r>
        </a:p>
      </dgm:t>
    </dgm:pt>
    <dgm:pt modelId="{4BA10E73-BF47-41BB-B074-D367C8716179}" type="parTrans" cxnId="{72DE28A6-1F8A-44F8-893A-582B3BB419FA}">
      <dgm:prSet/>
      <dgm:spPr/>
      <dgm:t>
        <a:bodyPr/>
        <a:lstStyle/>
        <a:p>
          <a:endParaRPr lang="fr-FR"/>
        </a:p>
      </dgm:t>
    </dgm:pt>
    <dgm:pt modelId="{3D31CCAE-5CA2-4CD5-BB5B-CC1ABB13A6AB}" type="sibTrans" cxnId="{72DE28A6-1F8A-44F8-893A-582B3BB419FA}">
      <dgm:prSet/>
      <dgm:spPr/>
      <dgm:t>
        <a:bodyPr/>
        <a:lstStyle/>
        <a:p>
          <a:endParaRPr lang="fr-FR"/>
        </a:p>
      </dgm:t>
    </dgm:pt>
    <dgm:pt modelId="{32FBFD9A-ECDC-4280-B085-A307ED49224F}" type="pres">
      <dgm:prSet presAssocID="{C76EC4A6-3DD9-4DE0-BBB8-F39476D1198A}" presName="Name0" presStyleCnt="0">
        <dgm:presLayoutVars>
          <dgm:dir/>
          <dgm:animLvl val="lvl"/>
          <dgm:resizeHandles val="exact"/>
        </dgm:presLayoutVars>
      </dgm:prSet>
      <dgm:spPr/>
    </dgm:pt>
    <dgm:pt modelId="{7364411D-880F-469D-816C-F240D2EE0C1C}" type="pres">
      <dgm:prSet presAssocID="{AB09020F-FC17-43C4-8720-9D7BE239DB48}" presName="linNode" presStyleCnt="0"/>
      <dgm:spPr/>
    </dgm:pt>
    <dgm:pt modelId="{C1F012BB-6909-4422-8F3C-EE694AB43178}" type="pres">
      <dgm:prSet presAssocID="{AB09020F-FC17-43C4-8720-9D7BE239DB48}" presName="parentText" presStyleLbl="node1" presStyleIdx="0" presStyleCnt="5">
        <dgm:presLayoutVars>
          <dgm:chMax val="1"/>
          <dgm:bulletEnabled val="1"/>
        </dgm:presLayoutVars>
      </dgm:prSet>
      <dgm:spPr/>
    </dgm:pt>
    <dgm:pt modelId="{02B0A32B-E13C-498B-BC96-A754102A76D3}" type="pres">
      <dgm:prSet presAssocID="{AB09020F-FC17-43C4-8720-9D7BE239DB48}" presName="descendantText" presStyleLbl="alignAccFollowNode1" presStyleIdx="0" presStyleCnt="5">
        <dgm:presLayoutVars>
          <dgm:bulletEnabled val="1"/>
        </dgm:presLayoutVars>
      </dgm:prSet>
      <dgm:spPr/>
    </dgm:pt>
    <dgm:pt modelId="{6B83ED59-771B-441B-8F02-C3C607A58BAF}" type="pres">
      <dgm:prSet presAssocID="{89F2935D-B512-4F4C-AA39-A12901986DE8}" presName="sp" presStyleCnt="0"/>
      <dgm:spPr/>
    </dgm:pt>
    <dgm:pt modelId="{1D64A587-9FC3-49EF-9ED8-36DD1FEFDD03}" type="pres">
      <dgm:prSet presAssocID="{B51F7082-2214-4357-A720-8437CC465E71}" presName="linNode" presStyleCnt="0"/>
      <dgm:spPr/>
    </dgm:pt>
    <dgm:pt modelId="{C1C3C668-32F9-4348-9945-90B4AE10B189}" type="pres">
      <dgm:prSet presAssocID="{B51F7082-2214-4357-A720-8437CC465E71}" presName="parentText" presStyleLbl="node1" presStyleIdx="1" presStyleCnt="5">
        <dgm:presLayoutVars>
          <dgm:chMax val="1"/>
          <dgm:bulletEnabled val="1"/>
        </dgm:presLayoutVars>
      </dgm:prSet>
      <dgm:spPr/>
    </dgm:pt>
    <dgm:pt modelId="{265A0218-2E6A-4008-802C-751E60C83F8D}" type="pres">
      <dgm:prSet presAssocID="{B51F7082-2214-4357-A720-8437CC465E71}" presName="descendantText" presStyleLbl="alignAccFollowNode1" presStyleIdx="1" presStyleCnt="5">
        <dgm:presLayoutVars>
          <dgm:bulletEnabled val="1"/>
        </dgm:presLayoutVars>
      </dgm:prSet>
      <dgm:spPr/>
    </dgm:pt>
    <dgm:pt modelId="{FAF54992-D089-47E1-936C-C24729D7C5C9}" type="pres">
      <dgm:prSet presAssocID="{5F99AD09-AC6D-460C-AB57-610FEA533B26}" presName="sp" presStyleCnt="0"/>
      <dgm:spPr/>
    </dgm:pt>
    <dgm:pt modelId="{1E294E2F-7626-4B7D-91E6-893EAA38516D}" type="pres">
      <dgm:prSet presAssocID="{DFD0E847-F3E3-4776-B54B-00DB06EFB5B4}" presName="linNode" presStyleCnt="0"/>
      <dgm:spPr/>
    </dgm:pt>
    <dgm:pt modelId="{017071E8-DD4A-4935-BCBD-FFE2D1EAE160}" type="pres">
      <dgm:prSet presAssocID="{DFD0E847-F3E3-4776-B54B-00DB06EFB5B4}" presName="parentText" presStyleLbl="node1" presStyleIdx="2" presStyleCnt="5">
        <dgm:presLayoutVars>
          <dgm:chMax val="1"/>
          <dgm:bulletEnabled val="1"/>
        </dgm:presLayoutVars>
      </dgm:prSet>
      <dgm:spPr/>
    </dgm:pt>
    <dgm:pt modelId="{2DB9350A-43D7-45BB-98EA-C4F5DDC20861}" type="pres">
      <dgm:prSet presAssocID="{DFD0E847-F3E3-4776-B54B-00DB06EFB5B4}" presName="descendantText" presStyleLbl="alignAccFollowNode1" presStyleIdx="2" presStyleCnt="5">
        <dgm:presLayoutVars>
          <dgm:bulletEnabled val="1"/>
        </dgm:presLayoutVars>
      </dgm:prSet>
      <dgm:spPr/>
    </dgm:pt>
    <dgm:pt modelId="{5C4CB93C-DFB2-42FA-87ED-16EC91B71031}" type="pres">
      <dgm:prSet presAssocID="{8A7EE908-F4ED-4212-B68C-5E55FBB4C062}" presName="sp" presStyleCnt="0"/>
      <dgm:spPr/>
    </dgm:pt>
    <dgm:pt modelId="{7E19F0E2-B3EA-4F27-A676-6E958CCFCE14}" type="pres">
      <dgm:prSet presAssocID="{FDC37FC9-C7D2-42C4-BF70-637CB95D5705}" presName="linNode" presStyleCnt="0"/>
      <dgm:spPr/>
    </dgm:pt>
    <dgm:pt modelId="{60647DBD-653E-4AE0-9432-16F818F41942}" type="pres">
      <dgm:prSet presAssocID="{FDC37FC9-C7D2-42C4-BF70-637CB95D5705}" presName="parentText" presStyleLbl="node1" presStyleIdx="3" presStyleCnt="5">
        <dgm:presLayoutVars>
          <dgm:chMax val="1"/>
          <dgm:bulletEnabled val="1"/>
        </dgm:presLayoutVars>
      </dgm:prSet>
      <dgm:spPr/>
    </dgm:pt>
    <dgm:pt modelId="{6AA7E57C-D48E-443B-92A6-3496A8DC1945}" type="pres">
      <dgm:prSet presAssocID="{FDC37FC9-C7D2-42C4-BF70-637CB95D5705}" presName="descendantText" presStyleLbl="alignAccFollowNode1" presStyleIdx="3" presStyleCnt="5">
        <dgm:presLayoutVars>
          <dgm:bulletEnabled val="1"/>
        </dgm:presLayoutVars>
      </dgm:prSet>
      <dgm:spPr/>
    </dgm:pt>
    <dgm:pt modelId="{2C0722E4-8E40-436D-9ED4-C2AA9E4DBF44}" type="pres">
      <dgm:prSet presAssocID="{6E9EF8EC-DF42-4281-9423-1060AB20AD0B}" presName="sp" presStyleCnt="0"/>
      <dgm:spPr/>
    </dgm:pt>
    <dgm:pt modelId="{4E7400D8-CE49-4C14-9C31-B496BA2A30B3}" type="pres">
      <dgm:prSet presAssocID="{A156194E-486C-4C38-9A69-1A63471855C6}" presName="linNode" presStyleCnt="0"/>
      <dgm:spPr/>
    </dgm:pt>
    <dgm:pt modelId="{49ACCEA6-60E2-44E1-8541-182C9886DFFE}" type="pres">
      <dgm:prSet presAssocID="{A156194E-486C-4C38-9A69-1A63471855C6}" presName="parentText" presStyleLbl="node1" presStyleIdx="4" presStyleCnt="5">
        <dgm:presLayoutVars>
          <dgm:chMax val="1"/>
          <dgm:bulletEnabled val="1"/>
        </dgm:presLayoutVars>
      </dgm:prSet>
      <dgm:spPr/>
    </dgm:pt>
    <dgm:pt modelId="{67EC1B60-9744-41DF-AE4A-0CCB689D199B}" type="pres">
      <dgm:prSet presAssocID="{A156194E-486C-4C38-9A69-1A63471855C6}" presName="descendantText" presStyleLbl="alignAccFollowNode1" presStyleIdx="4" presStyleCnt="5">
        <dgm:presLayoutVars>
          <dgm:bulletEnabled val="1"/>
        </dgm:presLayoutVars>
      </dgm:prSet>
      <dgm:spPr/>
    </dgm:pt>
  </dgm:ptLst>
  <dgm:cxnLst>
    <dgm:cxn modelId="{BF53C002-7BCE-4E85-824D-417260CD6CBB}" srcId="{DFD0E847-F3E3-4776-B54B-00DB06EFB5B4}" destId="{A8F16463-666E-4685-9BA8-778F0D3E7EB7}" srcOrd="1" destOrd="0" parTransId="{CD1B254D-0B15-404B-A567-0CCA36ECAB6C}" sibTransId="{CE91A039-EBAE-495D-A8E7-24D965D02EED}"/>
    <dgm:cxn modelId="{4945BE03-6DAF-445D-A840-A18312EF97C5}" srcId="{C76EC4A6-3DD9-4DE0-BBB8-F39476D1198A}" destId="{FDC37FC9-C7D2-42C4-BF70-637CB95D5705}" srcOrd="3" destOrd="0" parTransId="{B2446B2B-060D-401C-A32A-AC593A22F801}" sibTransId="{6E9EF8EC-DF42-4281-9423-1060AB20AD0B}"/>
    <dgm:cxn modelId="{F6C81804-150A-4E4F-A80C-7BD43412AA65}" type="presOf" srcId="{E3B4D76E-A82B-4F23-8106-348102EA0578}" destId="{265A0218-2E6A-4008-802C-751E60C83F8D}" srcOrd="0" destOrd="2" presId="urn:microsoft.com/office/officeart/2005/8/layout/vList5"/>
    <dgm:cxn modelId="{E1FCB60A-2AB2-4CE1-9EEB-91735B1EA226}" srcId="{A156194E-486C-4C38-9A69-1A63471855C6}" destId="{0A0B88FC-597C-4CD8-ACB2-3345607FD6C1}" srcOrd="0" destOrd="0" parTransId="{7FB2791B-C221-4B3A-98A4-7E7F334E1EAF}" sibTransId="{5748CA7C-8BD2-454F-AA02-DF82F0A25670}"/>
    <dgm:cxn modelId="{7BD73229-248C-4B6B-928F-4D4C0D58B04A}" srcId="{FDC37FC9-C7D2-42C4-BF70-637CB95D5705}" destId="{B36AD572-D668-4804-A186-655BB28F4E66}" srcOrd="0" destOrd="0" parTransId="{F1EB9594-32E8-4D04-8DBE-500EF27D5941}" sibTransId="{A3321C0C-EECC-4D8A-B1B0-9DAD026BF2FE}"/>
    <dgm:cxn modelId="{F6B38A2E-1712-4A3E-8393-64A3C94A1DB4}" srcId="{FDC37FC9-C7D2-42C4-BF70-637CB95D5705}" destId="{10D0B902-5A16-4D97-88FA-74CAD95B0CD5}" srcOrd="1" destOrd="0" parTransId="{8A48C579-184B-4627-8CCF-14D438C2A616}" sibTransId="{5EE29154-402B-408F-A6C4-42B99F058C51}"/>
    <dgm:cxn modelId="{9D44CC2F-6423-4D95-AFD8-9CEC2009B8C7}" srcId="{C76EC4A6-3DD9-4DE0-BBB8-F39476D1198A}" destId="{AB09020F-FC17-43C4-8720-9D7BE239DB48}" srcOrd="0" destOrd="0" parTransId="{593320FB-019F-4CFB-A57B-A5F8797CCC99}" sibTransId="{89F2935D-B512-4F4C-AA39-A12901986DE8}"/>
    <dgm:cxn modelId="{E7079636-62B9-4858-8859-A4C1129272D0}" type="presOf" srcId="{31CBD953-9A76-4705-8E34-20114A9FC1E5}" destId="{02B0A32B-E13C-498B-BC96-A754102A76D3}" srcOrd="0" destOrd="0" presId="urn:microsoft.com/office/officeart/2005/8/layout/vList5"/>
    <dgm:cxn modelId="{B6C8223A-6156-4CDB-AFCE-55C0F4C2B2F2}" type="presOf" srcId="{13487BA5-3687-4296-88DF-8F074BB5D37C}" destId="{6AA7E57C-D48E-443B-92A6-3496A8DC1945}" srcOrd="0" destOrd="3" presId="urn:microsoft.com/office/officeart/2005/8/layout/vList5"/>
    <dgm:cxn modelId="{1C9C325E-80E4-424B-A092-441E2B26A4A7}" type="presOf" srcId="{345475A3-220C-47FA-B10A-EB2C7BA82FB3}" destId="{02B0A32B-E13C-498B-BC96-A754102A76D3}" srcOrd="0" destOrd="1" presId="urn:microsoft.com/office/officeart/2005/8/layout/vList5"/>
    <dgm:cxn modelId="{9B683261-60BF-43D5-BF4C-055F4A555F10}" srcId="{AB09020F-FC17-43C4-8720-9D7BE239DB48}" destId="{31CBD953-9A76-4705-8E34-20114A9FC1E5}" srcOrd="0" destOrd="0" parTransId="{F7ED9630-14BE-468E-BB82-40918A364D34}" sibTransId="{F5AB5C3A-FE58-44F9-8774-54490894B650}"/>
    <dgm:cxn modelId="{7C15F462-32C3-4ED1-8EF0-6868ACD1E7D5}" type="presOf" srcId="{7E2CB526-3224-46A2-98BD-8976E60F7E78}" destId="{265A0218-2E6A-4008-802C-751E60C83F8D}" srcOrd="0" destOrd="1" presId="urn:microsoft.com/office/officeart/2005/8/layout/vList5"/>
    <dgm:cxn modelId="{B868A563-7989-4E7B-BCCC-0DF468D9B437}" srcId="{FDC37FC9-C7D2-42C4-BF70-637CB95D5705}" destId="{13487BA5-3687-4296-88DF-8F074BB5D37C}" srcOrd="3" destOrd="0" parTransId="{30B2B447-0358-4CDC-B01E-FC5E743630FE}" sibTransId="{C9281FF7-1B38-46E7-B5F8-86606D8E185C}"/>
    <dgm:cxn modelId="{17342669-17D0-4526-B51F-057BD68FEB93}" srcId="{FDC37FC9-C7D2-42C4-BF70-637CB95D5705}" destId="{50C8D588-A583-46DF-A1B5-8762DD393F3F}" srcOrd="2" destOrd="0" parTransId="{D7B56DC0-C5A2-4F6D-9703-09ACE7C4D0E9}" sibTransId="{7FB9FB0D-ED18-40E7-B71A-E9AB46804C69}"/>
    <dgm:cxn modelId="{1CBFC653-1B39-412D-A70E-36999B8BE823}" type="presOf" srcId="{A156194E-486C-4C38-9A69-1A63471855C6}" destId="{49ACCEA6-60E2-44E1-8541-182C9886DFFE}" srcOrd="0" destOrd="0" presId="urn:microsoft.com/office/officeart/2005/8/layout/vList5"/>
    <dgm:cxn modelId="{CA5ED773-F2A3-4AC4-8106-682C3EC5F2BC}" srcId="{B51F7082-2214-4357-A720-8437CC465E71}" destId="{E3B4D76E-A82B-4F23-8106-348102EA0578}" srcOrd="2" destOrd="0" parTransId="{240D46F9-85CE-40BA-9732-42DD641259F9}" sibTransId="{719F0858-9EE2-4177-B035-2074CF91D869}"/>
    <dgm:cxn modelId="{135A6A55-1525-451E-8F15-E1D63A883C89}" type="presOf" srcId="{0A0B88FC-597C-4CD8-ACB2-3345607FD6C1}" destId="{67EC1B60-9744-41DF-AE4A-0CCB689D199B}" srcOrd="0" destOrd="0" presId="urn:microsoft.com/office/officeart/2005/8/layout/vList5"/>
    <dgm:cxn modelId="{6000498A-2D71-4437-996B-878FEB01C8C4}" type="presOf" srcId="{50C8D588-A583-46DF-A1B5-8762DD393F3F}" destId="{6AA7E57C-D48E-443B-92A6-3496A8DC1945}" srcOrd="0" destOrd="2" presId="urn:microsoft.com/office/officeart/2005/8/layout/vList5"/>
    <dgm:cxn modelId="{F568BB8F-CD66-49D9-B680-B09D63DF4D3B}" srcId="{A156194E-486C-4C38-9A69-1A63471855C6}" destId="{1AA98CDA-E44A-415C-85FA-2FF254C941DA}" srcOrd="1" destOrd="0" parTransId="{5FEF58D8-F3A3-4FDC-9F11-EB51B3FC7DC6}" sibTransId="{5F6D2EAB-9AA6-4387-BDC2-9B909F7844B1}"/>
    <dgm:cxn modelId="{B9221F90-AC6B-44ED-8B05-2F820DEB0B40}" type="presOf" srcId="{10D0B902-5A16-4D97-88FA-74CAD95B0CD5}" destId="{6AA7E57C-D48E-443B-92A6-3496A8DC1945}" srcOrd="0" destOrd="1" presId="urn:microsoft.com/office/officeart/2005/8/layout/vList5"/>
    <dgm:cxn modelId="{1D6F4291-9E68-4C87-BD88-1336158C539E}" type="presOf" srcId="{C76EC4A6-3DD9-4DE0-BBB8-F39476D1198A}" destId="{32FBFD9A-ECDC-4280-B085-A307ED49224F}" srcOrd="0" destOrd="0" presId="urn:microsoft.com/office/officeart/2005/8/layout/vList5"/>
    <dgm:cxn modelId="{C9C6B29C-6085-4C54-AAC6-40D090251F8D}" srcId="{C76EC4A6-3DD9-4DE0-BBB8-F39476D1198A}" destId="{A156194E-486C-4C38-9A69-1A63471855C6}" srcOrd="4" destOrd="0" parTransId="{4645AABE-2435-451A-A902-0900E1BB011E}" sibTransId="{3DC3992B-A544-475D-8110-A2A085FFA751}"/>
    <dgm:cxn modelId="{1CCC329F-8459-4E58-9381-A884271EBA34}" type="presOf" srcId="{1AA98CDA-E44A-415C-85FA-2FF254C941DA}" destId="{67EC1B60-9744-41DF-AE4A-0CCB689D199B}" srcOrd="0" destOrd="1" presId="urn:microsoft.com/office/officeart/2005/8/layout/vList5"/>
    <dgm:cxn modelId="{B1CBACA5-AD8F-4A37-810A-A31DC4D6EC77}" type="presOf" srcId="{F70C49B2-261B-412A-A86D-E4BDD413F1BB}" destId="{265A0218-2E6A-4008-802C-751E60C83F8D}" srcOrd="0" destOrd="0" presId="urn:microsoft.com/office/officeart/2005/8/layout/vList5"/>
    <dgm:cxn modelId="{72DE28A6-1F8A-44F8-893A-582B3BB419FA}" srcId="{DFD0E847-F3E3-4776-B54B-00DB06EFB5B4}" destId="{0300C742-CEFE-4D6D-819C-AC9C64185B5A}" srcOrd="2" destOrd="0" parTransId="{4BA10E73-BF47-41BB-B074-D367C8716179}" sibTransId="{3D31CCAE-5CA2-4CD5-BB5B-CC1ABB13A6AB}"/>
    <dgm:cxn modelId="{F2FB4DA6-ED0F-4EFE-A38C-0D9E9E55FB5F}" srcId="{C76EC4A6-3DD9-4DE0-BBB8-F39476D1198A}" destId="{B51F7082-2214-4357-A720-8437CC465E71}" srcOrd="1" destOrd="0" parTransId="{51AADB2E-EBAA-4B39-B101-AA75F75DC9A7}" sibTransId="{5F99AD09-AC6D-460C-AB57-610FEA533B26}"/>
    <dgm:cxn modelId="{71C0AFA7-CBF1-41A4-A890-94FA82A50529}" type="presOf" srcId="{A8F16463-666E-4685-9BA8-778F0D3E7EB7}" destId="{2DB9350A-43D7-45BB-98EA-C4F5DDC20861}" srcOrd="0" destOrd="1" presId="urn:microsoft.com/office/officeart/2005/8/layout/vList5"/>
    <dgm:cxn modelId="{A0E395AB-EC9F-4D85-BC25-7181C322371A}" srcId="{DFD0E847-F3E3-4776-B54B-00DB06EFB5B4}" destId="{5573D533-8D99-47AC-B219-C6C0D044C230}" srcOrd="0" destOrd="0" parTransId="{8A66AEA2-0167-4217-B2A7-E1EECB0B3D48}" sibTransId="{7BB5D2A6-D28E-4FE9-948B-9A95D2D37F73}"/>
    <dgm:cxn modelId="{CD00D7AD-0682-41C9-BE1C-395091530CA1}" type="presOf" srcId="{AB09020F-FC17-43C4-8720-9D7BE239DB48}" destId="{C1F012BB-6909-4422-8F3C-EE694AB43178}" srcOrd="0" destOrd="0" presId="urn:microsoft.com/office/officeart/2005/8/layout/vList5"/>
    <dgm:cxn modelId="{EF270FB1-2C74-4358-A0FA-7F7FC6EC4F06}" type="presOf" srcId="{B36AD572-D668-4804-A186-655BB28F4E66}" destId="{6AA7E57C-D48E-443B-92A6-3496A8DC1945}" srcOrd="0" destOrd="0" presId="urn:microsoft.com/office/officeart/2005/8/layout/vList5"/>
    <dgm:cxn modelId="{ADC07CB1-9043-4EBF-A889-3B61F9C5D13A}" srcId="{B51F7082-2214-4357-A720-8437CC465E71}" destId="{7E2CB526-3224-46A2-98BD-8976E60F7E78}" srcOrd="1" destOrd="0" parTransId="{177CF485-0F61-4F25-87BB-0D3BE36B95F9}" sibTransId="{B97FF95D-20DE-491C-8608-7D5AF5EF9FB8}"/>
    <dgm:cxn modelId="{6CF9A4B7-F58B-4B9B-9048-B1B69C5A99DE}" type="presOf" srcId="{0300C742-CEFE-4D6D-819C-AC9C64185B5A}" destId="{2DB9350A-43D7-45BB-98EA-C4F5DDC20861}" srcOrd="0" destOrd="2" presId="urn:microsoft.com/office/officeart/2005/8/layout/vList5"/>
    <dgm:cxn modelId="{5ABE07B8-513A-4B76-BDE0-1771C9EC12B2}" type="presOf" srcId="{FDC37FC9-C7D2-42C4-BF70-637CB95D5705}" destId="{60647DBD-653E-4AE0-9432-16F818F41942}" srcOrd="0" destOrd="0" presId="urn:microsoft.com/office/officeart/2005/8/layout/vList5"/>
    <dgm:cxn modelId="{45A651BD-5534-44A7-8EFE-3DA610BAB8C3}" srcId="{C76EC4A6-3DD9-4DE0-BBB8-F39476D1198A}" destId="{DFD0E847-F3E3-4776-B54B-00DB06EFB5B4}" srcOrd="2" destOrd="0" parTransId="{EFC3FA97-8A96-49E8-9186-7626E2896939}" sibTransId="{8A7EE908-F4ED-4212-B68C-5E55FBB4C062}"/>
    <dgm:cxn modelId="{E5D4C2C5-E649-438B-8AED-547A34F63B41}" srcId="{AB09020F-FC17-43C4-8720-9D7BE239DB48}" destId="{345475A3-220C-47FA-B10A-EB2C7BA82FB3}" srcOrd="1" destOrd="0" parTransId="{FAEE3820-29E3-456D-92F3-4A539CEC19AB}" sibTransId="{88AAA0FD-775C-4098-AB18-2EFDBBD5387A}"/>
    <dgm:cxn modelId="{D7B5EECD-B7A2-484B-A915-186F4E43846C}" type="presOf" srcId="{B51F7082-2214-4357-A720-8437CC465E71}" destId="{C1C3C668-32F9-4348-9945-90B4AE10B189}" srcOrd="0" destOrd="0" presId="urn:microsoft.com/office/officeart/2005/8/layout/vList5"/>
    <dgm:cxn modelId="{20E75BD1-C707-47D4-9F2D-79B5385FD64A}" srcId="{B51F7082-2214-4357-A720-8437CC465E71}" destId="{F70C49B2-261B-412A-A86D-E4BDD413F1BB}" srcOrd="0" destOrd="0" parTransId="{790BAB3D-99A2-43BD-A16C-DE7F869AD11F}" sibTransId="{65604AFE-A355-4C88-B791-9D6B77293C18}"/>
    <dgm:cxn modelId="{141648DC-5881-4F92-8736-A6B9E51249AE}" type="presOf" srcId="{DFD0E847-F3E3-4776-B54B-00DB06EFB5B4}" destId="{017071E8-DD4A-4935-BCBD-FFE2D1EAE160}" srcOrd="0" destOrd="0" presId="urn:microsoft.com/office/officeart/2005/8/layout/vList5"/>
    <dgm:cxn modelId="{58383EDF-157A-4D08-9C74-722F36AEACF6}" type="presOf" srcId="{5573D533-8D99-47AC-B219-C6C0D044C230}" destId="{2DB9350A-43D7-45BB-98EA-C4F5DDC20861}" srcOrd="0" destOrd="0" presId="urn:microsoft.com/office/officeart/2005/8/layout/vList5"/>
    <dgm:cxn modelId="{7E5EC9A0-569B-49A9-A1E0-418979632062}" type="presParOf" srcId="{32FBFD9A-ECDC-4280-B085-A307ED49224F}" destId="{7364411D-880F-469D-816C-F240D2EE0C1C}" srcOrd="0" destOrd="0" presId="urn:microsoft.com/office/officeart/2005/8/layout/vList5"/>
    <dgm:cxn modelId="{F54DEB54-3841-4CB7-9D76-261867B17E6B}" type="presParOf" srcId="{7364411D-880F-469D-816C-F240D2EE0C1C}" destId="{C1F012BB-6909-4422-8F3C-EE694AB43178}" srcOrd="0" destOrd="0" presId="urn:microsoft.com/office/officeart/2005/8/layout/vList5"/>
    <dgm:cxn modelId="{6F8BF44C-CED8-4418-853A-B1EEA6A6D70F}" type="presParOf" srcId="{7364411D-880F-469D-816C-F240D2EE0C1C}" destId="{02B0A32B-E13C-498B-BC96-A754102A76D3}" srcOrd="1" destOrd="0" presId="urn:microsoft.com/office/officeart/2005/8/layout/vList5"/>
    <dgm:cxn modelId="{98284816-C799-4B4A-893F-0B9D91EC20CB}" type="presParOf" srcId="{32FBFD9A-ECDC-4280-B085-A307ED49224F}" destId="{6B83ED59-771B-441B-8F02-C3C607A58BAF}" srcOrd="1" destOrd="0" presId="urn:microsoft.com/office/officeart/2005/8/layout/vList5"/>
    <dgm:cxn modelId="{8CF60281-1D48-4149-866D-A73557BC7F28}" type="presParOf" srcId="{32FBFD9A-ECDC-4280-B085-A307ED49224F}" destId="{1D64A587-9FC3-49EF-9ED8-36DD1FEFDD03}" srcOrd="2" destOrd="0" presId="urn:microsoft.com/office/officeart/2005/8/layout/vList5"/>
    <dgm:cxn modelId="{83731B3F-1598-4A58-AE3B-66801C020804}" type="presParOf" srcId="{1D64A587-9FC3-49EF-9ED8-36DD1FEFDD03}" destId="{C1C3C668-32F9-4348-9945-90B4AE10B189}" srcOrd="0" destOrd="0" presId="urn:microsoft.com/office/officeart/2005/8/layout/vList5"/>
    <dgm:cxn modelId="{D115F517-D4C4-4CBA-B2A3-7A0CE822A911}" type="presParOf" srcId="{1D64A587-9FC3-49EF-9ED8-36DD1FEFDD03}" destId="{265A0218-2E6A-4008-802C-751E60C83F8D}" srcOrd="1" destOrd="0" presId="urn:microsoft.com/office/officeart/2005/8/layout/vList5"/>
    <dgm:cxn modelId="{CB3F7E10-F426-4514-B18F-1C1FF72529B4}" type="presParOf" srcId="{32FBFD9A-ECDC-4280-B085-A307ED49224F}" destId="{FAF54992-D089-47E1-936C-C24729D7C5C9}" srcOrd="3" destOrd="0" presId="urn:microsoft.com/office/officeart/2005/8/layout/vList5"/>
    <dgm:cxn modelId="{58D0BE8D-7629-4620-A9AA-B83F8115C212}" type="presParOf" srcId="{32FBFD9A-ECDC-4280-B085-A307ED49224F}" destId="{1E294E2F-7626-4B7D-91E6-893EAA38516D}" srcOrd="4" destOrd="0" presId="urn:microsoft.com/office/officeart/2005/8/layout/vList5"/>
    <dgm:cxn modelId="{F48A14CD-B4E4-4C20-8EFC-4306A88A5351}" type="presParOf" srcId="{1E294E2F-7626-4B7D-91E6-893EAA38516D}" destId="{017071E8-DD4A-4935-BCBD-FFE2D1EAE160}" srcOrd="0" destOrd="0" presId="urn:microsoft.com/office/officeart/2005/8/layout/vList5"/>
    <dgm:cxn modelId="{1B68E8A2-DBC8-4299-9838-69273DB403BD}" type="presParOf" srcId="{1E294E2F-7626-4B7D-91E6-893EAA38516D}" destId="{2DB9350A-43D7-45BB-98EA-C4F5DDC20861}" srcOrd="1" destOrd="0" presId="urn:microsoft.com/office/officeart/2005/8/layout/vList5"/>
    <dgm:cxn modelId="{96865C24-20D7-45CF-B47D-6CF50CD82F9C}" type="presParOf" srcId="{32FBFD9A-ECDC-4280-B085-A307ED49224F}" destId="{5C4CB93C-DFB2-42FA-87ED-16EC91B71031}" srcOrd="5" destOrd="0" presId="urn:microsoft.com/office/officeart/2005/8/layout/vList5"/>
    <dgm:cxn modelId="{3818E3CD-BC0C-4E7E-83E8-6E80342D224E}" type="presParOf" srcId="{32FBFD9A-ECDC-4280-B085-A307ED49224F}" destId="{7E19F0E2-B3EA-4F27-A676-6E958CCFCE14}" srcOrd="6" destOrd="0" presId="urn:microsoft.com/office/officeart/2005/8/layout/vList5"/>
    <dgm:cxn modelId="{6464AB8C-95CD-47F2-A82B-257C32AB1A7E}" type="presParOf" srcId="{7E19F0E2-B3EA-4F27-A676-6E958CCFCE14}" destId="{60647DBD-653E-4AE0-9432-16F818F41942}" srcOrd="0" destOrd="0" presId="urn:microsoft.com/office/officeart/2005/8/layout/vList5"/>
    <dgm:cxn modelId="{618F618D-36B3-4699-82A7-D03ADB1A44A5}" type="presParOf" srcId="{7E19F0E2-B3EA-4F27-A676-6E958CCFCE14}" destId="{6AA7E57C-D48E-443B-92A6-3496A8DC1945}" srcOrd="1" destOrd="0" presId="urn:microsoft.com/office/officeart/2005/8/layout/vList5"/>
    <dgm:cxn modelId="{A139D1BA-8540-4832-86A3-3C621A7418EC}" type="presParOf" srcId="{32FBFD9A-ECDC-4280-B085-A307ED49224F}" destId="{2C0722E4-8E40-436D-9ED4-C2AA9E4DBF44}" srcOrd="7" destOrd="0" presId="urn:microsoft.com/office/officeart/2005/8/layout/vList5"/>
    <dgm:cxn modelId="{92D6BE04-613C-4D7B-A754-394FDC7FDE7D}" type="presParOf" srcId="{32FBFD9A-ECDC-4280-B085-A307ED49224F}" destId="{4E7400D8-CE49-4C14-9C31-B496BA2A30B3}" srcOrd="8" destOrd="0" presId="urn:microsoft.com/office/officeart/2005/8/layout/vList5"/>
    <dgm:cxn modelId="{94B209FA-B476-4325-8F4A-BCCD890A4F81}" type="presParOf" srcId="{4E7400D8-CE49-4C14-9C31-B496BA2A30B3}" destId="{49ACCEA6-60E2-44E1-8541-182C9886DFFE}" srcOrd="0" destOrd="0" presId="urn:microsoft.com/office/officeart/2005/8/layout/vList5"/>
    <dgm:cxn modelId="{BD1FF949-99AC-40DB-93BD-3BE1097402F7}" type="presParOf" srcId="{4E7400D8-CE49-4C14-9C31-B496BA2A30B3}" destId="{67EC1B60-9744-41DF-AE4A-0CCB689D199B}"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0A32B-E13C-498B-BC96-A754102A76D3}">
      <dsp:nvSpPr>
        <dsp:cNvPr id="0" name=""/>
        <dsp:cNvSpPr/>
      </dsp:nvSpPr>
      <dsp:spPr>
        <a:xfrm rot="5400000">
          <a:off x="5248283" y="-2196676"/>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Principaux secteurs employeurs</a:t>
          </a:r>
        </a:p>
        <a:p>
          <a:pPr marL="57150" lvl="1" indent="-57150" algn="l" defTabSz="488950" rtl="0">
            <a:lnSpc>
              <a:spcPct val="90000"/>
            </a:lnSpc>
            <a:spcBef>
              <a:spcPct val="0"/>
            </a:spcBef>
            <a:spcAft>
              <a:spcPct val="15000"/>
            </a:spcAft>
            <a:buChar char="•"/>
          </a:pPr>
          <a:r>
            <a:rPr lang="fr-FR" sz="1100" b="0" kern="1200" dirty="0"/>
            <a:t>Situation de l’emploi</a:t>
          </a:r>
        </a:p>
      </dsp:txBody>
      <dsp:txXfrm rot="-5400000">
        <a:off x="2962656" y="122912"/>
        <a:ext cx="5232983" cy="627767"/>
      </dsp:txXfrm>
    </dsp:sp>
    <dsp:sp modelId="{C1F012BB-6909-4422-8F3C-EE694AB43178}">
      <dsp:nvSpPr>
        <dsp:cNvPr id="0" name=""/>
        <dsp:cNvSpPr/>
      </dsp:nvSpPr>
      <dsp:spPr>
        <a:xfrm>
          <a:off x="0" y="1988"/>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Employeurs et emplois</a:t>
          </a:r>
        </a:p>
      </dsp:txBody>
      <dsp:txXfrm>
        <a:off x="42451" y="44439"/>
        <a:ext cx="2877754" cy="784710"/>
      </dsp:txXfrm>
    </dsp:sp>
    <dsp:sp modelId="{265A0218-2E6A-4008-802C-751E60C83F8D}">
      <dsp:nvSpPr>
        <dsp:cNvPr id="0" name=""/>
        <dsp:cNvSpPr/>
      </dsp:nvSpPr>
      <dsp:spPr>
        <a:xfrm rot="5400000">
          <a:off x="5248283" y="-1283583"/>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Estimation de l’exposition aux familles de risque</a:t>
          </a:r>
          <a:endParaRPr lang="fr-FR" sz="1100" kern="1200" dirty="0"/>
        </a:p>
        <a:p>
          <a:pPr marL="57150" lvl="1" indent="-57150" algn="l" defTabSz="488950" rtl="0">
            <a:lnSpc>
              <a:spcPct val="90000"/>
            </a:lnSpc>
            <a:spcBef>
              <a:spcPct val="0"/>
            </a:spcBef>
            <a:spcAft>
              <a:spcPct val="15000"/>
            </a:spcAft>
            <a:buChar char="•"/>
          </a:pPr>
          <a:r>
            <a:rPr lang="fr-FR" sz="1100" b="0" kern="1200" dirty="0"/>
            <a:t>Estimation de l’exposition aux principaux risques du secteur</a:t>
          </a:r>
          <a:endParaRPr lang="fr-FR" sz="1100" kern="1200" dirty="0"/>
        </a:p>
        <a:p>
          <a:pPr marL="57150" lvl="1" indent="-57150" algn="l" defTabSz="488950" rtl="0">
            <a:lnSpc>
              <a:spcPct val="90000"/>
            </a:lnSpc>
            <a:spcBef>
              <a:spcPct val="0"/>
            </a:spcBef>
            <a:spcAft>
              <a:spcPct val="15000"/>
            </a:spcAft>
            <a:buChar char="•"/>
          </a:pPr>
          <a:r>
            <a:rPr lang="fr-FR" sz="1100" b="0" kern="1200" dirty="0"/>
            <a:t>Les écarts significatifs d’exposition aux risques</a:t>
          </a:r>
          <a:endParaRPr lang="fr-FR" sz="1100" kern="1200" dirty="0"/>
        </a:p>
      </dsp:txBody>
      <dsp:txXfrm rot="-5400000">
        <a:off x="2962656" y="1036005"/>
        <a:ext cx="5232983" cy="627767"/>
      </dsp:txXfrm>
    </dsp:sp>
    <dsp:sp modelId="{C1C3C668-32F9-4348-9945-90B4AE10B189}">
      <dsp:nvSpPr>
        <dsp:cNvPr id="0" name=""/>
        <dsp:cNvSpPr/>
      </dsp:nvSpPr>
      <dsp:spPr>
        <a:xfrm>
          <a:off x="0" y="915081"/>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Exposition aux risques professionnels</a:t>
          </a:r>
          <a:endParaRPr lang="fr-FR" sz="2300" kern="1200" dirty="0"/>
        </a:p>
      </dsp:txBody>
      <dsp:txXfrm>
        <a:off x="42451" y="957532"/>
        <a:ext cx="2877754" cy="784710"/>
      </dsp:txXfrm>
    </dsp:sp>
    <dsp:sp modelId="{2DB9350A-43D7-45BB-98EA-C4F5DDC20861}">
      <dsp:nvSpPr>
        <dsp:cNvPr id="0" name=""/>
        <dsp:cNvSpPr/>
      </dsp:nvSpPr>
      <dsp:spPr>
        <a:xfrm rot="5400000">
          <a:off x="5248283" y="-370490"/>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b="0" kern="1200" dirty="0"/>
            <a:t>Les accidents du travail par tranche d’âge</a:t>
          </a:r>
          <a:endParaRPr lang="fr-FR" sz="1100" kern="1200" dirty="0"/>
        </a:p>
        <a:p>
          <a:pPr marL="57150" lvl="1" indent="-57150" algn="l" defTabSz="488950" rtl="0">
            <a:lnSpc>
              <a:spcPct val="90000"/>
            </a:lnSpc>
            <a:spcBef>
              <a:spcPct val="0"/>
            </a:spcBef>
            <a:spcAft>
              <a:spcPct val="15000"/>
            </a:spcAft>
            <a:buChar char="•"/>
          </a:pPr>
          <a:r>
            <a:rPr lang="fr-FR" sz="1100" kern="1200" dirty="0"/>
            <a:t>Les accidents du travail par taille d’établissement</a:t>
          </a:r>
        </a:p>
      </dsp:txBody>
      <dsp:txXfrm rot="-5400000">
        <a:off x="2962656" y="1949098"/>
        <a:ext cx="5232983" cy="627767"/>
      </dsp:txXfrm>
    </dsp:sp>
    <dsp:sp modelId="{017071E8-DD4A-4935-BCBD-FFE2D1EAE160}">
      <dsp:nvSpPr>
        <dsp:cNvPr id="0" name=""/>
        <dsp:cNvSpPr/>
      </dsp:nvSpPr>
      <dsp:spPr>
        <a:xfrm>
          <a:off x="0" y="1828174"/>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accidents du travail</a:t>
          </a:r>
          <a:endParaRPr lang="fr-FR" sz="2300" kern="1200"/>
        </a:p>
      </dsp:txBody>
      <dsp:txXfrm>
        <a:off x="42451" y="1870625"/>
        <a:ext cx="2877754" cy="784710"/>
      </dsp:txXfrm>
    </dsp:sp>
    <dsp:sp modelId="{6AA7E57C-D48E-443B-92A6-3496A8DC1945}">
      <dsp:nvSpPr>
        <dsp:cNvPr id="0" name=""/>
        <dsp:cNvSpPr/>
      </dsp:nvSpPr>
      <dsp:spPr>
        <a:xfrm rot="5400000">
          <a:off x="5248283" y="542601"/>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Les troubles musculo-squelettiques (TMS)</a:t>
          </a:r>
        </a:p>
        <a:p>
          <a:pPr marL="57150" lvl="1" indent="-57150" algn="l" defTabSz="488950" rtl="0">
            <a:lnSpc>
              <a:spcPct val="90000"/>
            </a:lnSpc>
            <a:spcBef>
              <a:spcPct val="0"/>
            </a:spcBef>
            <a:spcAft>
              <a:spcPct val="15000"/>
            </a:spcAft>
            <a:buChar char="•"/>
          </a:pPr>
          <a:r>
            <a:rPr lang="fr-FR" sz="1100" kern="1200" dirty="0"/>
            <a:t>Les maladies professionnelles par âge</a:t>
          </a:r>
        </a:p>
        <a:p>
          <a:pPr marL="57150" lvl="1" indent="-57150" algn="l" defTabSz="488950" rtl="0">
            <a:lnSpc>
              <a:spcPct val="90000"/>
            </a:lnSpc>
            <a:spcBef>
              <a:spcPct val="0"/>
            </a:spcBef>
            <a:spcAft>
              <a:spcPct val="15000"/>
            </a:spcAft>
            <a:buChar char="•"/>
          </a:pPr>
          <a:r>
            <a:rPr lang="fr-FR" sz="1100" kern="1200" dirty="0"/>
            <a:t>Les maladies professionnelles par taille d’établissement</a:t>
          </a:r>
        </a:p>
      </dsp:txBody>
      <dsp:txXfrm rot="-5400000">
        <a:off x="2962656" y="2862190"/>
        <a:ext cx="5232983" cy="627767"/>
      </dsp:txXfrm>
    </dsp:sp>
    <dsp:sp modelId="{60647DBD-653E-4AE0-9432-16F818F41942}">
      <dsp:nvSpPr>
        <dsp:cNvPr id="0" name=""/>
        <dsp:cNvSpPr/>
      </dsp:nvSpPr>
      <dsp:spPr>
        <a:xfrm>
          <a:off x="0" y="2741267"/>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maladies professionnelles</a:t>
          </a:r>
          <a:endParaRPr lang="fr-FR" sz="2300" kern="1200"/>
        </a:p>
      </dsp:txBody>
      <dsp:txXfrm>
        <a:off x="42451" y="2783718"/>
        <a:ext cx="2877754" cy="784710"/>
      </dsp:txXfrm>
    </dsp:sp>
    <dsp:sp modelId="{67EC1B60-9744-41DF-AE4A-0CCB689D199B}">
      <dsp:nvSpPr>
        <dsp:cNvPr id="0" name=""/>
        <dsp:cNvSpPr/>
      </dsp:nvSpPr>
      <dsp:spPr>
        <a:xfrm rot="5400000">
          <a:off x="5248283" y="1455694"/>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Taux d’inaptitude</a:t>
          </a:r>
        </a:p>
      </dsp:txBody>
      <dsp:txXfrm rot="-5400000">
        <a:off x="2962656" y="3775283"/>
        <a:ext cx="5232983" cy="627767"/>
      </dsp:txXfrm>
    </dsp:sp>
    <dsp:sp modelId="{49ACCEA6-60E2-44E1-8541-182C9886DFFE}">
      <dsp:nvSpPr>
        <dsp:cNvPr id="0" name=""/>
        <dsp:cNvSpPr/>
      </dsp:nvSpPr>
      <dsp:spPr>
        <a:xfrm>
          <a:off x="0" y="3654360"/>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licenciements pour inaptitude</a:t>
          </a:r>
          <a:endParaRPr lang="fr-FR" sz="2300" kern="1200"/>
        </a:p>
      </dsp:txBody>
      <dsp:txXfrm>
        <a:off x="42451" y="3696811"/>
        <a:ext cx="2877754" cy="7847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2F4C1DB-9881-4822-8A46-40EC5BB8E928}" type="datetimeFigureOut">
              <a:rPr lang="fr-FR" smtClean="0"/>
              <a:t>05/02/2024</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574FD5A-C572-443D-BE10-DEAD23E4C98E}" type="slidenum">
              <a:rPr lang="fr-FR" smtClean="0"/>
              <a:t>‹N°›</a:t>
            </a:fld>
            <a:endParaRPr lang="fr-FR"/>
          </a:p>
        </p:txBody>
      </p:sp>
    </p:spTree>
    <p:extLst>
      <p:ext uri="{BB962C8B-B14F-4D97-AF65-F5344CB8AC3E}">
        <p14:creationId xmlns:p14="http://schemas.microsoft.com/office/powerpoint/2010/main" val="93134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2</a:t>
            </a:fld>
            <a:endParaRPr lang="fr-FR"/>
          </a:p>
        </p:txBody>
      </p:sp>
    </p:spTree>
    <p:extLst>
      <p:ext uri="{BB962C8B-B14F-4D97-AF65-F5344CB8AC3E}">
        <p14:creationId xmlns:p14="http://schemas.microsoft.com/office/powerpoint/2010/main" val="33011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5</a:t>
            </a:fld>
            <a:endParaRPr lang="fr-FR"/>
          </a:p>
        </p:txBody>
      </p:sp>
    </p:spTree>
    <p:extLst>
      <p:ext uri="{BB962C8B-B14F-4D97-AF65-F5344CB8AC3E}">
        <p14:creationId xmlns:p14="http://schemas.microsoft.com/office/powerpoint/2010/main" val="47459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7</a:t>
            </a:fld>
            <a:endParaRPr lang="fr-FR"/>
          </a:p>
        </p:txBody>
      </p:sp>
    </p:spTree>
    <p:extLst>
      <p:ext uri="{BB962C8B-B14F-4D97-AF65-F5344CB8AC3E}">
        <p14:creationId xmlns:p14="http://schemas.microsoft.com/office/powerpoint/2010/main" val="3744772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475656" y="2996952"/>
            <a:ext cx="6768752" cy="1470025"/>
          </a:xfrm>
        </p:spPr>
        <p:txBody>
          <a:bodyPr/>
          <a:lstStyle>
            <a:lvl1pPr algn="ctr">
              <a:defRPr cap="all">
                <a:solidFill>
                  <a:srgbClr val="006F6E"/>
                </a:solidFill>
              </a:defRPr>
            </a:lvl1pPr>
          </a:lstStyle>
          <a:p>
            <a:pPr>
              <a:defRPr/>
            </a:pPr>
            <a:r>
              <a:rPr lang="fr-FR"/>
              <a:t>Modifiez le style du titre</a:t>
            </a:r>
          </a:p>
        </p:txBody>
      </p:sp>
      <p:sp>
        <p:nvSpPr>
          <p:cNvPr id="3" name="Sous-titre 2"/>
          <p:cNvSpPr>
            <a:spLocks noGrp="1"/>
          </p:cNvSpPr>
          <p:nvPr>
            <p:ph type="subTitle" idx="1"/>
          </p:nvPr>
        </p:nvSpPr>
        <p:spPr bwMode="auto">
          <a:xfrm>
            <a:off x="1475656" y="4509120"/>
            <a:ext cx="6768752" cy="792087"/>
          </a:xfrm>
        </p:spPr>
        <p:txBody>
          <a:bodyPr>
            <a:normAutofit/>
          </a:bodyPr>
          <a:lstStyle>
            <a:lvl1pPr marL="0" indent="0" algn="ctr">
              <a:buNone/>
              <a:defRPr sz="2800" b="1" i="0" cap="small">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sp>
        <p:nvSpPr>
          <p:cNvPr id="8" name="Rectangle 7"/>
          <p:cNvSpPr/>
          <p:nvPr userDrawn="1"/>
        </p:nvSpPr>
        <p:spPr bwMode="auto">
          <a:xfrm>
            <a:off x="4284732" y="0"/>
            <a:ext cx="4859268" cy="1988840"/>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9" name="Image 8"/>
          <p:cNvPicPr>
            <a:picLocks noChangeAspect="1"/>
          </p:cNvPicPr>
          <p:nvPr userDrawn="1"/>
        </p:nvPicPr>
        <p:blipFill>
          <a:blip r:embed="rId2"/>
          <a:srcRect t="1376" b="599"/>
          <a:stretch/>
        </p:blipFill>
        <p:spPr bwMode="auto">
          <a:xfrm>
            <a:off x="4320000" y="709200"/>
            <a:ext cx="4824000" cy="1282902"/>
          </a:xfrm>
          <a:prstGeom prst="rect">
            <a:avLst/>
          </a:prstGeom>
        </p:spPr>
      </p:pic>
      <p:pic>
        <p:nvPicPr>
          <p:cNvPr id="4" name="Image 3"/>
          <p:cNvPicPr>
            <a:picLocks noChangeAspect="1"/>
          </p:cNvPicPr>
          <p:nvPr userDrawn="1"/>
        </p:nvPicPr>
        <p:blipFill>
          <a:blip r:embed="rId3"/>
          <a:stretch/>
        </p:blipFill>
        <p:spPr bwMode="auto">
          <a:xfrm>
            <a:off x="0" y="0"/>
            <a:ext cx="4319016" cy="1999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188000" y="2924944"/>
            <a:ext cx="7488000" cy="1362075"/>
          </a:xfrm>
        </p:spPr>
        <p:txBody>
          <a:bodyPr anchor="t"/>
          <a:lstStyle>
            <a:lvl1pPr algn="ctr">
              <a:defRPr sz="4000" b="1" cap="all">
                <a:solidFill>
                  <a:srgbClr val="006F6E"/>
                </a:solidFill>
              </a:defRPr>
            </a:lvl1pPr>
          </a:lstStyle>
          <a:p>
            <a:pPr>
              <a:defRPr/>
            </a:pPr>
            <a:r>
              <a:rPr lang="fr-FR"/>
              <a:t>Modifiez le style du titre</a:t>
            </a:r>
          </a:p>
        </p:txBody>
      </p:sp>
      <p:sp>
        <p:nvSpPr>
          <p:cNvPr id="3" name="Espace réservé du texte 2"/>
          <p:cNvSpPr>
            <a:spLocks noGrp="1"/>
          </p:cNvSpPr>
          <p:nvPr>
            <p:ph type="body" idx="1"/>
          </p:nvPr>
        </p:nvSpPr>
        <p:spPr bwMode="auto">
          <a:xfrm>
            <a:off x="1188456" y="4293096"/>
            <a:ext cx="7488000" cy="1500187"/>
          </a:xfrm>
        </p:spPr>
        <p:txBody>
          <a:bodyPr anchor="b"/>
          <a:lstStyle>
            <a:lvl1pPr marL="0" indent="0" algn="ctr">
              <a:buNone/>
              <a:defRPr sz="2000">
                <a:solidFill>
                  <a:srgbClr val="5859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4" name="Espace réservé de la date 3"/>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09519" cy="774625"/>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idx="1"/>
          </p:nvPr>
        </p:nvSpPr>
        <p:spPr bwMode="auto">
          <a:xfrm>
            <a:off x="1187624" y="1989312"/>
            <a:ext cx="7488000" cy="4248000"/>
          </a:xfrm>
        </p:spPr>
        <p:txBody>
          <a:bodyPr/>
          <a:lstStyle>
            <a:lvl1pPr>
              <a:defRPr b="1">
                <a:solidFill>
                  <a:srgbClr val="006F6E"/>
                </a:solidFill>
              </a:defRPr>
            </a:lvl1pPr>
            <a:lvl2pPr>
              <a:defRPr b="1">
                <a:solidFill>
                  <a:schemeClr val="accent5">
                    <a:lumMod val="50000"/>
                  </a:schemeClr>
                </a:solidFill>
              </a:defRPr>
            </a:lvl2pPr>
            <a:lvl3pPr>
              <a:defRPr>
                <a:solidFill>
                  <a:schemeClr val="accent5">
                    <a:lumMod val="75000"/>
                  </a:schemeClr>
                </a:solidFill>
              </a:defRPr>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24328" cy="788343"/>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sz="half" idx="1"/>
          </p:nvPr>
        </p:nvSpPr>
        <p:spPr bwMode="auto">
          <a:xfrm>
            <a:off x="1115616"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u contenu 3"/>
          <p:cNvSpPr>
            <a:spLocks noGrp="1"/>
          </p:cNvSpPr>
          <p:nvPr>
            <p:ph sz="half" idx="2"/>
          </p:nvPr>
        </p:nvSpPr>
        <p:spPr bwMode="auto">
          <a:xfrm>
            <a:off x="4932040"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tabLst>
                <a:tab pos="809625" algn="l"/>
              </a:tabLst>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5" name="Espace réservé de la date 4"/>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lvl1pPr>
              <a:defRPr>
                <a:solidFill>
                  <a:srgbClr val="006F6E"/>
                </a:solidFill>
              </a:defRPr>
            </a:lvl1p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51520" y="5663678"/>
            <a:ext cx="8784976" cy="566738"/>
          </a:xfrm>
        </p:spPr>
        <p:txBody>
          <a:bodyPr anchor="b"/>
          <a:lstStyle>
            <a:lvl1pPr algn="l">
              <a:defRPr sz="2000" b="1"/>
            </a:lvl1pPr>
          </a:lstStyle>
          <a:p>
            <a:pPr>
              <a:defRPr/>
            </a:pPr>
            <a:r>
              <a:rPr lang="fr-FR"/>
              <a:t>Modifiez le style du titre</a:t>
            </a:r>
          </a:p>
        </p:txBody>
      </p:sp>
      <p:sp>
        <p:nvSpPr>
          <p:cNvPr id="3" name="Espace réservé pour une image  2"/>
          <p:cNvSpPr>
            <a:spLocks noGrp="1"/>
          </p:cNvSpPr>
          <p:nvPr>
            <p:ph type="pic" idx="1"/>
          </p:nvPr>
        </p:nvSpPr>
        <p:spPr bwMode="auto">
          <a:xfrm>
            <a:off x="1691680" y="908720"/>
            <a:ext cx="7344816" cy="46085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251520" y="6230416"/>
            <a:ext cx="8784976" cy="510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1629575" y="773038"/>
            <a:ext cx="7514425" cy="788343"/>
          </a:xfrm>
          <a:prstGeom prst="rect">
            <a:avLst/>
          </a:prstGeom>
        </p:spPr>
        <p:txBody>
          <a:bodyPr vert="horz" lIns="91440" tIns="45720" rIns="91440" bIns="45720" rtlCol="0" anchor="ctr">
            <a:normAutofit/>
          </a:bodyPr>
          <a:lstStyle/>
          <a:p>
            <a:pPr>
              <a:defRPr/>
            </a:pPr>
            <a:r>
              <a:rPr lang="fr-FR"/>
              <a:t>Modifiez le style du titre</a:t>
            </a:r>
          </a:p>
        </p:txBody>
      </p:sp>
      <p:sp>
        <p:nvSpPr>
          <p:cNvPr id="3" name="Espace réservé du texte 2"/>
          <p:cNvSpPr>
            <a:spLocks noGrp="1"/>
          </p:cNvSpPr>
          <p:nvPr>
            <p:ph type="body" idx="1"/>
          </p:nvPr>
        </p:nvSpPr>
        <p:spPr bwMode="auto">
          <a:xfrm>
            <a:off x="1187624" y="1908000"/>
            <a:ext cx="7488000" cy="424800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e la date 3"/>
          <p:cNvSpPr>
            <a:spLocks noGrp="1"/>
          </p:cNvSpPr>
          <p:nvPr>
            <p:ph type="dt" sz="half" idx="2"/>
          </p:nvPr>
        </p:nvSpPr>
        <p:spPr bwMode="auto">
          <a:xfrm>
            <a:off x="1187624" y="6356350"/>
            <a:ext cx="14031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B73840-D103-4F34-B09E-BC1DD9B73132}" type="slidenum">
              <a:rPr lang="fr-FR"/>
              <a:t>‹N°›</a:t>
            </a:fld>
            <a:endParaRPr lang="fr-FR"/>
          </a:p>
        </p:txBody>
      </p:sp>
      <p:sp>
        <p:nvSpPr>
          <p:cNvPr id="9" name="Rectangle 8"/>
          <p:cNvSpPr/>
          <p:nvPr userDrawn="1"/>
        </p:nvSpPr>
        <p:spPr bwMode="auto">
          <a:xfrm>
            <a:off x="1585005" y="0"/>
            <a:ext cx="7558995" cy="802939"/>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sp>
        <p:nvSpPr>
          <p:cNvPr id="12" name="Rectangle 10"/>
          <p:cNvSpPr>
            <a:spLocks noChangeArrowheads="1"/>
          </p:cNvSpPr>
          <p:nvPr userDrawn="1"/>
        </p:nvSpPr>
        <p:spPr bwMode="auto">
          <a:xfrm>
            <a:off x="7993091" y="6434508"/>
            <a:ext cx="936625" cy="288924"/>
          </a:xfrm>
          <a:prstGeom prst="rect">
            <a:avLst/>
          </a:prstGeom>
          <a:noFill/>
          <a:ln>
            <a:noFill/>
          </a:ln>
          <a:effectLst/>
        </p:spPr>
        <p:txBody>
          <a:bodyPr/>
          <a:lstStyle>
            <a:lvl1pPr>
              <a:defRPr>
                <a:solidFill>
                  <a:schemeClr val="tx1"/>
                </a:solidFill>
                <a:latin typeface="Arial"/>
                <a:cs typeface="Arial"/>
              </a:defRPr>
            </a:lvl1pPr>
            <a:lvl2pPr marL="742950" indent="-285750">
              <a:defRPr>
                <a:solidFill>
                  <a:schemeClr val="tx1"/>
                </a:solidFill>
                <a:latin typeface="Arial"/>
                <a:cs typeface="Arial"/>
              </a:defRPr>
            </a:lvl2pPr>
            <a:lvl3pPr marL="1143000" indent="-228600">
              <a:defRPr>
                <a:solidFill>
                  <a:schemeClr val="tx1"/>
                </a:solidFill>
                <a:latin typeface="Arial"/>
                <a:cs typeface="Arial"/>
              </a:defRPr>
            </a:lvl3pPr>
            <a:lvl4pPr marL="1600200" indent="-228600">
              <a:defRPr>
                <a:solidFill>
                  <a:schemeClr val="tx1"/>
                </a:solidFill>
                <a:latin typeface="Arial"/>
                <a:cs typeface="Arial"/>
              </a:defRPr>
            </a:lvl4pPr>
            <a:lvl5pPr marL="2057400" indent="-228600">
              <a:defRPr>
                <a:solidFill>
                  <a:schemeClr val="tx1"/>
                </a:solidFill>
                <a:latin typeface="Arial"/>
                <a:cs typeface="Arial"/>
              </a:defRPr>
            </a:lvl5pPr>
            <a:lvl6pPr marL="2514600" indent="-228600">
              <a:spcBef>
                <a:spcPts val="0"/>
              </a:spcBef>
              <a:spcAft>
                <a:spcPts val="0"/>
              </a:spcAft>
              <a:defRPr>
                <a:solidFill>
                  <a:schemeClr val="tx1"/>
                </a:solidFill>
                <a:latin typeface="Arial"/>
                <a:cs typeface="Arial"/>
              </a:defRPr>
            </a:lvl6pPr>
            <a:lvl7pPr marL="2971800" indent="-228600">
              <a:spcBef>
                <a:spcPts val="0"/>
              </a:spcBef>
              <a:spcAft>
                <a:spcPts val="0"/>
              </a:spcAft>
              <a:defRPr>
                <a:solidFill>
                  <a:schemeClr val="tx1"/>
                </a:solidFill>
                <a:latin typeface="Arial"/>
                <a:cs typeface="Arial"/>
              </a:defRPr>
            </a:lvl7pPr>
            <a:lvl8pPr marL="3429000" indent="-228600">
              <a:spcBef>
                <a:spcPts val="0"/>
              </a:spcBef>
              <a:spcAft>
                <a:spcPts val="0"/>
              </a:spcAft>
              <a:defRPr>
                <a:solidFill>
                  <a:schemeClr val="tx1"/>
                </a:solidFill>
                <a:latin typeface="Arial"/>
                <a:cs typeface="Arial"/>
              </a:defRPr>
            </a:lvl8pPr>
            <a:lvl9pPr marL="3886200" indent="-228600">
              <a:spcBef>
                <a:spcPts val="0"/>
              </a:spcBef>
              <a:spcAft>
                <a:spcPts val="0"/>
              </a:spcAft>
              <a:defRPr>
                <a:solidFill>
                  <a:schemeClr val="tx1"/>
                </a:solidFill>
                <a:latin typeface="Arial"/>
                <a:cs typeface="Arial"/>
              </a:defRPr>
            </a:lvl9pPr>
          </a:lstStyle>
          <a:p>
            <a:pPr algn="r">
              <a:defRPr/>
            </a:pPr>
            <a:fld id="{57F6F8D6-56C2-4E87-B015-33063BAC7B04}" type="slidenum">
              <a:rPr lang="fr-FR" sz="1000" b="1">
                <a:solidFill>
                  <a:schemeClr val="accent5">
                    <a:lumMod val="50000"/>
                  </a:schemeClr>
                </a:solidFill>
                <a:latin typeface="Calibri"/>
                <a:ea typeface="ＭＳ Ｐゴシック"/>
                <a:cs typeface="Calibri"/>
              </a:rPr>
              <a:t>‹N°›</a:t>
            </a:fld>
            <a:endParaRPr lang="fr-FR" sz="1000" b="1">
              <a:solidFill>
                <a:schemeClr val="accent5">
                  <a:lumMod val="50000"/>
                </a:schemeClr>
              </a:solidFill>
              <a:latin typeface="Calibri"/>
              <a:ea typeface="ＭＳ Ｐゴシック"/>
              <a:cs typeface="Calibri"/>
            </a:endParaRPr>
          </a:p>
        </p:txBody>
      </p:sp>
      <p:sp>
        <p:nvSpPr>
          <p:cNvPr id="15" name="Rectangle 14"/>
          <p:cNvSpPr/>
          <p:nvPr userDrawn="1"/>
        </p:nvSpPr>
        <p:spPr bwMode="auto">
          <a:xfrm>
            <a:off x="0" y="1620000"/>
            <a:ext cx="746513" cy="5238000"/>
          </a:xfrm>
          <a:prstGeom prst="rect">
            <a:avLst/>
          </a:prstGeom>
          <a:solidFill>
            <a:srgbClr val="006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14" name="Image 13"/>
          <p:cNvPicPr>
            <a:picLocks noChangeAspect="1"/>
          </p:cNvPicPr>
          <p:nvPr userDrawn="1"/>
        </p:nvPicPr>
        <p:blipFill>
          <a:blip r:embed="rId9"/>
          <a:stretch/>
        </p:blipFill>
        <p:spPr bwMode="auto">
          <a:xfrm>
            <a:off x="9575" y="0"/>
            <a:ext cx="1620000" cy="162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a:spcBef>
          <a:spcPts val="0"/>
        </a:spcBef>
        <a:buNone/>
        <a:defRPr sz="4400" b="1" cap="small">
          <a:solidFill>
            <a:srgbClr val="006F6E"/>
          </a:solidFill>
          <a:latin typeface="+mj-lt"/>
          <a:ea typeface="+mj-ea"/>
          <a:cs typeface="+mj-cs"/>
        </a:defRPr>
      </a:lvl1pPr>
    </p:titleStyle>
    <p:bodyStyle>
      <a:lvl1pPr marL="180975" indent="-180975" algn="l" defTabSz="914400">
        <a:spcBef>
          <a:spcPts val="0"/>
        </a:spcBef>
        <a:buFont typeface="Arial"/>
        <a:buChar char="•"/>
        <a:defRPr sz="2000" b="1">
          <a:solidFill>
            <a:srgbClr val="006F6E"/>
          </a:solidFill>
          <a:latin typeface="+mn-lt"/>
          <a:ea typeface="+mn-ea"/>
          <a:cs typeface="+mn-cs"/>
        </a:defRPr>
      </a:lvl1pPr>
      <a:lvl2pPr marL="396000" indent="-180975" algn="l" defTabSz="914400">
        <a:spcBef>
          <a:spcPts val="0"/>
        </a:spcBef>
        <a:buFont typeface="Arial"/>
        <a:buChar char="–"/>
        <a:defRPr sz="1800" b="1">
          <a:solidFill>
            <a:schemeClr val="accent5">
              <a:lumMod val="50000"/>
            </a:schemeClr>
          </a:solidFill>
          <a:latin typeface="+mn-lt"/>
          <a:ea typeface="+mn-ea"/>
          <a:cs typeface="+mn-cs"/>
        </a:defRPr>
      </a:lvl2pPr>
      <a:lvl3pPr marL="628650" indent="-180975" algn="l" defTabSz="914400">
        <a:spcBef>
          <a:spcPts val="0"/>
        </a:spcBef>
        <a:buFont typeface="Arial"/>
        <a:buChar char="•"/>
        <a:defRPr sz="1600">
          <a:solidFill>
            <a:schemeClr val="tx1"/>
          </a:solidFill>
          <a:latin typeface="+mn-lt"/>
          <a:ea typeface="+mn-ea"/>
          <a:cs typeface="+mn-cs"/>
        </a:defRPr>
      </a:lvl3pPr>
      <a:lvl4pPr marL="895350" indent="-228600" algn="l" defTabSz="914400">
        <a:spcBef>
          <a:spcPts val="0"/>
        </a:spcBef>
        <a:buFont typeface="Arial"/>
        <a:buChar char="–"/>
        <a:defRPr sz="1600">
          <a:solidFill>
            <a:schemeClr val="tx1"/>
          </a:solidFill>
          <a:latin typeface="+mn-lt"/>
          <a:ea typeface="+mn-ea"/>
          <a:cs typeface="+mn-cs"/>
        </a:defRPr>
      </a:lvl4pPr>
      <a:lvl5pPr marL="1076325" indent="-180975" algn="l" defTabSz="914400">
        <a:spcBef>
          <a:spcPts val="0"/>
        </a:spcBef>
        <a:buFont typeface="Arial"/>
        <a:buChar char="»"/>
        <a:defRPr sz="16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5.emf"/><Relationship Id="rId2" Type="http://schemas.openxmlformats.org/officeDocument/2006/relationships/package" Target="../embeddings/Microsoft_Excel_Worksheet6.xlsx"/><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image" Target="../media/image15.emf"/><Relationship Id="rId4" Type="http://schemas.openxmlformats.org/officeDocument/2006/relationships/package" Target="../embeddings/Microsoft_Excel_Worksheet3.xlsx"/></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2.emf"/><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4.emf"/><Relationship Id="rId4" Type="http://schemas.openxmlformats.org/officeDocument/2006/relationships/package" Target="../embeddings/Microsoft_Excel_Worksheet7.xlsx"/></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3.emf"/><Relationship Id="rId5" Type="http://schemas.openxmlformats.org/officeDocument/2006/relationships/image" Target="../media/image14.emf"/><Relationship Id="rId4" Type="http://schemas.openxmlformats.org/officeDocument/2006/relationships/package" Target="../embeddings/Microsoft_Excel_Worksheet7.xlsx"/></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41.emf"/><Relationship Id="rId2" Type="http://schemas.openxmlformats.org/officeDocument/2006/relationships/image" Target="../media/image37.emf"/><Relationship Id="rId1" Type="http://schemas.openxmlformats.org/officeDocument/2006/relationships/slideLayout" Target="../slideLayouts/slideLayout4.xml"/><Relationship Id="rId6" Type="http://schemas.openxmlformats.org/officeDocument/2006/relationships/image" Target="../media/image40.emf"/><Relationship Id="rId5" Type="http://schemas.openxmlformats.org/officeDocument/2006/relationships/image" Target="../media/image36.emf"/><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package" Target="../embeddings/Microsoft_Excel_Worksheet1.xlsx"/><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package" Target="../embeddings/Microsoft_Excel_Worksheet2.xlsx"/><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emf"/><Relationship Id="rId5" Type="http://schemas.openxmlformats.org/officeDocument/2006/relationships/package" Target="../embeddings/Microsoft_Excel_Worksheet3.xlsx"/><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package" Target="../embeddings/Microsoft_Excel_Worksheet4.xlsx"/><Relationship Id="rId1" Type="http://schemas.openxmlformats.org/officeDocument/2006/relationships/slideLayout" Target="../slideLayouts/slideLayout4.xml"/><Relationship Id="rId6" Type="http://schemas.openxmlformats.org/officeDocument/2006/relationships/image" Target="../media/image19.emf"/><Relationship Id="rId5" Type="http://schemas.openxmlformats.org/officeDocument/2006/relationships/image" Target="../media/image15.emf"/><Relationship Id="rId4" Type="http://schemas.openxmlformats.org/officeDocument/2006/relationships/package" Target="../embeddings/Microsoft_Excel_Worksheet3.xlsx"/></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5.xlsx"/><Relationship Id="rId7" Type="http://schemas.openxmlformats.org/officeDocument/2006/relationships/image" Target="../media/image23.emf"/><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5.emf"/><Relationship Id="rId5" Type="http://schemas.openxmlformats.org/officeDocument/2006/relationships/package" Target="../embeddings/Microsoft_Excel_Worksheet3.xlsx"/><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ctrTitle"/>
          </p:nvPr>
        </p:nvSpPr>
        <p:spPr bwMode="auto">
          <a:xfrm>
            <a:off x="1475656" y="2996952"/>
            <a:ext cx="6984776" cy="1512167"/>
          </a:xfrm>
        </p:spPr>
        <p:txBody>
          <a:bodyPr vertOverflow="overflow" horzOverflow="overflow" vert="horz" wrap="square" lIns="91440" tIns="45720" rIns="91440" bIns="45720" numCol="1" spcCol="0" rtlCol="0" fromWordArt="0" anchor="ctr" anchorCtr="0" forceAA="0" compatLnSpc="0">
            <a:normAutofit fontScale="90000"/>
          </a:bodyPr>
          <a:lstStyle/>
          <a:p>
            <a:pPr marL="0" indent="0" algn="ctr">
              <a:buNone/>
            </a:pPr>
            <a:r>
              <a:rPr lang="fr-FR" sz="4400" dirty="0"/>
              <a:t>HÉBERGEMENT MÉDICO-SOCIAL </a:t>
            </a:r>
            <a:br>
              <a:rPr lang="fr-FR" sz="4400" dirty="0"/>
            </a:br>
            <a:r>
              <a:rPr lang="fr-FR" sz="4400" dirty="0"/>
              <a:t>ET SOCIAL</a:t>
            </a:r>
          </a:p>
        </p:txBody>
      </p:sp>
      <p:sp>
        <p:nvSpPr>
          <p:cNvPr id="3" name="Rectangle 2"/>
          <p:cNvSpPr>
            <a:spLocks noChangeArrowheads="1"/>
          </p:cNvSpPr>
          <p:nvPr/>
        </p:nvSpPr>
        <p:spPr bwMode="auto">
          <a:xfrm>
            <a:off x="2908300" y="3689350"/>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0" name="Rectangle 3"/>
          <p:cNvSpPr>
            <a:spLocks noChangeArrowheads="1"/>
          </p:cNvSpPr>
          <p:nvPr/>
        </p:nvSpPr>
        <p:spPr bwMode="auto">
          <a:xfrm>
            <a:off x="2908300" y="4146550"/>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1" name="Rectangle 10"/>
          <p:cNvSpPr/>
          <p:nvPr/>
        </p:nvSpPr>
        <p:spPr bwMode="auto">
          <a:xfrm>
            <a:off x="7330326" y="1988840"/>
            <a:ext cx="1850186" cy="215444"/>
          </a:xfrm>
          <a:prstGeom prst="rect">
            <a:avLst/>
          </a:prstGeom>
        </p:spPr>
        <p:txBody>
          <a:bodyPr wrap="none">
            <a:spAutoFit/>
          </a:bodyPr>
          <a:lstStyle/>
          <a:p>
            <a:pPr>
              <a:defRPr/>
            </a:pPr>
            <a:r>
              <a:rPr lang="fr-FR" sz="800">
                <a:latin typeface="Arial"/>
                <a:cs typeface="Arial"/>
              </a:rPr>
              <a:t>Crédits photos : © stock.adobe.com </a:t>
            </a:r>
          </a:p>
        </p:txBody>
      </p:sp>
      <p:pic>
        <p:nvPicPr>
          <p:cNvPr id="1026" name="Picture 2">
            <a:extLst>
              <a:ext uri="{FF2B5EF4-FFF2-40B4-BE49-F238E27FC236}">
                <a16:creationId xmlns:a16="http://schemas.microsoft.com/office/drawing/2014/main" id="{2784EC08-89FD-0C56-DEEC-A0892DBAB3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965" y="5741397"/>
            <a:ext cx="2131560"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8161255-C8B2-BEC3-5DDE-B45FCEE271F6}"/>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8" name="ZoneTexte 7">
            <a:extLst>
              <a:ext uri="{FF2B5EF4-FFF2-40B4-BE49-F238E27FC236}">
                <a16:creationId xmlns:a16="http://schemas.microsoft.com/office/drawing/2014/main" id="{0980E96E-3BDA-C9EA-CA98-8C227AD758D9}"/>
              </a:ext>
            </a:extLst>
          </p:cNvPr>
          <p:cNvSpPr txBox="1"/>
          <p:nvPr/>
        </p:nvSpPr>
        <p:spPr>
          <a:xfrm>
            <a:off x="748257" y="1478468"/>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Accidents du travail par taille d’établissement</a:t>
            </a:r>
          </a:p>
        </p:txBody>
      </p:sp>
      <p:sp>
        <p:nvSpPr>
          <p:cNvPr id="9" name="ZoneTexte 8">
            <a:extLst>
              <a:ext uri="{FF2B5EF4-FFF2-40B4-BE49-F238E27FC236}">
                <a16:creationId xmlns:a16="http://schemas.microsoft.com/office/drawing/2014/main" id="{15281F2C-1E66-D5A6-4A0E-7C260DA19702}"/>
              </a:ext>
            </a:extLst>
          </p:cNvPr>
          <p:cNvSpPr txBox="1"/>
          <p:nvPr/>
        </p:nvSpPr>
        <p:spPr>
          <a:xfrm>
            <a:off x="6228183" y="4937716"/>
            <a:ext cx="2951867" cy="16004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0" name="Objet 9">
            <a:extLst>
              <a:ext uri="{FF2B5EF4-FFF2-40B4-BE49-F238E27FC236}">
                <a16:creationId xmlns:a16="http://schemas.microsoft.com/office/drawing/2014/main" id="{497B795E-8BE0-7505-12F7-5E49BD8D6310}"/>
              </a:ext>
            </a:extLst>
          </p:cNvPr>
          <p:cNvGraphicFramePr>
            <a:graphicFrameLocks noChangeAspect="1"/>
          </p:cNvGraphicFramePr>
          <p:nvPr>
            <p:extLst>
              <p:ext uri="{D42A27DB-BD31-4B8C-83A1-F6EECF244321}">
                <p14:modId xmlns:p14="http://schemas.microsoft.com/office/powerpoint/2010/main" val="2391003144"/>
              </p:ext>
            </p:extLst>
          </p:nvPr>
        </p:nvGraphicFramePr>
        <p:xfrm>
          <a:off x="5867018" y="6595482"/>
          <a:ext cx="2517775" cy="173038"/>
        </p:xfrm>
        <a:graphic>
          <a:graphicData uri="http://schemas.openxmlformats.org/presentationml/2006/ole">
            <mc:AlternateContent xmlns:mc="http://schemas.openxmlformats.org/markup-compatibility/2006">
              <mc:Choice xmlns:v="urn:schemas-microsoft-com:vml" Requires="v">
                <p:oleObj name="Feuille de calcul" r:id="rId2" imgW="3057403" imgH="209654" progId="Excel.Sheet.12">
                  <p:embed/>
                </p:oleObj>
              </mc:Choice>
              <mc:Fallback>
                <p:oleObj name="Feuille de calcul" r:id="rId2" imgW="3057403" imgH="209654" progId="Excel.Sheet.12">
                  <p:embed/>
                  <p:pic>
                    <p:nvPicPr>
                      <p:cNvPr id="10" name="Objet 9">
                        <a:extLst>
                          <a:ext uri="{FF2B5EF4-FFF2-40B4-BE49-F238E27FC236}">
                            <a16:creationId xmlns:a16="http://schemas.microsoft.com/office/drawing/2014/main" id="{497B795E-8BE0-7505-12F7-5E49BD8D6310}"/>
                          </a:ext>
                        </a:extLst>
                      </p:cNvPr>
                      <p:cNvPicPr>
                        <a:picLocks noChangeAspect="1" noChangeArrowheads="1"/>
                      </p:cNvPicPr>
                      <p:nvPr/>
                    </p:nvPicPr>
                    <p:blipFill>
                      <a:blip r:embed="rId3"/>
                      <a:srcRect/>
                      <a:stretch>
                        <a:fillRect/>
                      </a:stretch>
                    </p:blipFill>
                    <p:spPr bwMode="auto">
                      <a:xfrm>
                        <a:off x="5867018" y="6595482"/>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a:extLst>
              <a:ext uri="{FF2B5EF4-FFF2-40B4-BE49-F238E27FC236}">
                <a16:creationId xmlns:a16="http://schemas.microsoft.com/office/drawing/2014/main" id="{7C6E6FDB-8A70-05E3-3087-964FA94D82B8}"/>
              </a:ext>
            </a:extLst>
          </p:cNvPr>
          <p:cNvSpPr txBox="1"/>
          <p:nvPr/>
        </p:nvSpPr>
        <p:spPr>
          <a:xfrm>
            <a:off x="748257" y="4681428"/>
            <a:ext cx="5589490" cy="369332"/>
          </a:xfrm>
          <a:prstGeom prst="rect">
            <a:avLst/>
          </a:prstGeom>
          <a:noFill/>
        </p:spPr>
        <p:txBody>
          <a:bodyPr wrap="square">
            <a:spAutoFit/>
          </a:bodyPr>
          <a:lstStyle/>
          <a:p>
            <a:r>
              <a:rPr lang="fr-FR" sz="1100" b="1" i="0" u="none" strike="noStrike" dirty="0">
                <a:solidFill>
                  <a:srgbClr val="000000"/>
                </a:solidFill>
                <a:effectLst/>
                <a:latin typeface="Arial" panose="020B0604020202020204" pitchFamily="34" charset="0"/>
              </a:rPr>
              <a:t>Evolution des accidents du travail par taille d'établissement entre 2016 et 2019</a:t>
            </a:r>
            <a:r>
              <a:rPr lang="fr-FR" dirty="0"/>
              <a:t> </a:t>
            </a:r>
          </a:p>
        </p:txBody>
      </p:sp>
      <p:graphicFrame>
        <p:nvGraphicFramePr>
          <p:cNvPr id="4" name="Objet 3">
            <a:extLst>
              <a:ext uri="{FF2B5EF4-FFF2-40B4-BE49-F238E27FC236}">
                <a16:creationId xmlns:a16="http://schemas.microsoft.com/office/drawing/2014/main" id="{338F7962-4E84-283D-D58F-1D8CBF37B623}"/>
              </a:ext>
            </a:extLst>
          </p:cNvPr>
          <p:cNvGraphicFramePr>
            <a:graphicFrameLocks noChangeAspect="1"/>
          </p:cNvGraphicFramePr>
          <p:nvPr>
            <p:extLst>
              <p:ext uri="{D42A27DB-BD31-4B8C-83A1-F6EECF244321}">
                <p14:modId xmlns:p14="http://schemas.microsoft.com/office/powerpoint/2010/main" val="1995858389"/>
              </p:ext>
            </p:extLst>
          </p:nvPr>
        </p:nvGraphicFramePr>
        <p:xfrm>
          <a:off x="2662084" y="820947"/>
          <a:ext cx="5924550" cy="400050"/>
        </p:xfrm>
        <a:graphic>
          <a:graphicData uri="http://schemas.openxmlformats.org/presentationml/2006/ole">
            <mc:AlternateContent xmlns:mc="http://schemas.openxmlformats.org/markup-compatibility/2006">
              <mc:Choice xmlns:v="urn:schemas-microsoft-com:vml" Requires="v">
                <p:oleObj name="Worksheet" r:id="rId4" imgW="5924622" imgH="399965" progId="Excel.Sheet.12">
                  <p:embed/>
                </p:oleObj>
              </mc:Choice>
              <mc:Fallback>
                <p:oleObj name="Worksheet" r:id="rId4"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5"/>
                      <a:stretch>
                        <a:fillRect/>
                      </a:stretch>
                    </p:blipFill>
                    <p:spPr>
                      <a:xfrm>
                        <a:off x="2662084" y="820947"/>
                        <a:ext cx="5924550" cy="400050"/>
                      </a:xfrm>
                      <a:prstGeom prst="rect">
                        <a:avLst/>
                      </a:prstGeom>
                    </p:spPr>
                  </p:pic>
                </p:oleObj>
              </mc:Fallback>
            </mc:AlternateContent>
          </a:graphicData>
        </a:graphic>
      </p:graphicFrame>
      <p:pic>
        <p:nvPicPr>
          <p:cNvPr id="11" name="Image 10">
            <a:extLst>
              <a:ext uri="{FF2B5EF4-FFF2-40B4-BE49-F238E27FC236}">
                <a16:creationId xmlns:a16="http://schemas.microsoft.com/office/drawing/2014/main" id="{84C67C21-5FD9-70A7-1C53-B71FD1366985}"/>
              </a:ext>
            </a:extLst>
          </p:cNvPr>
          <p:cNvPicPr>
            <a:picLocks noChangeAspect="1"/>
          </p:cNvPicPr>
          <p:nvPr/>
        </p:nvPicPr>
        <p:blipFill>
          <a:blip r:embed="rId6"/>
          <a:stretch>
            <a:fillRect/>
          </a:stretch>
        </p:blipFill>
        <p:spPr>
          <a:xfrm>
            <a:off x="1584086" y="1872475"/>
            <a:ext cx="6315075" cy="2733675"/>
          </a:xfrm>
          <a:prstGeom prst="rect">
            <a:avLst/>
          </a:prstGeom>
        </p:spPr>
      </p:pic>
      <p:pic>
        <p:nvPicPr>
          <p:cNvPr id="6" name="Image 5">
            <a:extLst>
              <a:ext uri="{FF2B5EF4-FFF2-40B4-BE49-F238E27FC236}">
                <a16:creationId xmlns:a16="http://schemas.microsoft.com/office/drawing/2014/main" id="{0EB33DFC-C963-38C2-1329-EEDD0109A042}"/>
              </a:ext>
            </a:extLst>
          </p:cNvPr>
          <p:cNvPicPr>
            <a:picLocks noChangeAspect="1"/>
          </p:cNvPicPr>
          <p:nvPr/>
        </p:nvPicPr>
        <p:blipFill>
          <a:blip r:embed="rId7"/>
          <a:stretch>
            <a:fillRect/>
          </a:stretch>
        </p:blipFill>
        <p:spPr>
          <a:xfrm>
            <a:off x="1584086" y="5164410"/>
            <a:ext cx="3448050" cy="1504950"/>
          </a:xfrm>
          <a:prstGeom prst="rect">
            <a:avLst/>
          </a:prstGeom>
        </p:spPr>
      </p:pic>
    </p:spTree>
    <p:extLst>
      <p:ext uri="{BB962C8B-B14F-4D97-AF65-F5344CB8AC3E}">
        <p14:creationId xmlns:p14="http://schemas.microsoft.com/office/powerpoint/2010/main" val="22713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7790471-CF11-6B91-2A6C-7E9511CA10AD}"/>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678092EC-D026-D8FF-E214-3D5F15C82EB0}"/>
              </a:ext>
            </a:extLst>
          </p:cNvPr>
          <p:cNvPicPr>
            <a:picLocks noChangeAspect="1"/>
          </p:cNvPicPr>
          <p:nvPr/>
        </p:nvPicPr>
        <p:blipFill>
          <a:blip r:embed="rId3"/>
          <a:stretch>
            <a:fillRect/>
          </a:stretch>
        </p:blipFill>
        <p:spPr>
          <a:xfrm>
            <a:off x="2915816" y="836712"/>
            <a:ext cx="4257675" cy="400050"/>
          </a:xfrm>
          <a:prstGeom prst="rect">
            <a:avLst/>
          </a:prstGeom>
        </p:spPr>
      </p:pic>
      <p:pic>
        <p:nvPicPr>
          <p:cNvPr id="10" name="Image 9">
            <a:extLst>
              <a:ext uri="{FF2B5EF4-FFF2-40B4-BE49-F238E27FC236}">
                <a16:creationId xmlns:a16="http://schemas.microsoft.com/office/drawing/2014/main" id="{8B98008D-0C8E-1CC7-B30C-2D45F30E83EC}"/>
              </a:ext>
            </a:extLst>
          </p:cNvPr>
          <p:cNvPicPr>
            <a:picLocks noChangeAspect="1"/>
          </p:cNvPicPr>
          <p:nvPr/>
        </p:nvPicPr>
        <p:blipFill>
          <a:blip r:embed="rId4"/>
          <a:stretch>
            <a:fillRect/>
          </a:stretch>
        </p:blipFill>
        <p:spPr>
          <a:xfrm>
            <a:off x="5796136" y="6481895"/>
            <a:ext cx="2540508" cy="196596"/>
          </a:xfrm>
          <a:prstGeom prst="rect">
            <a:avLst/>
          </a:prstGeom>
        </p:spPr>
      </p:pic>
      <p:sp>
        <p:nvSpPr>
          <p:cNvPr id="12" name="ZoneTexte 11">
            <a:extLst>
              <a:ext uri="{FF2B5EF4-FFF2-40B4-BE49-F238E27FC236}">
                <a16:creationId xmlns:a16="http://schemas.microsoft.com/office/drawing/2014/main" id="{786CF062-6472-3D06-0A89-050F2F581DEE}"/>
              </a:ext>
            </a:extLst>
          </p:cNvPr>
          <p:cNvSpPr txBox="1"/>
          <p:nvPr/>
        </p:nvSpPr>
        <p:spPr>
          <a:xfrm>
            <a:off x="827584" y="1451782"/>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2" name="Image 1">
            <a:extLst>
              <a:ext uri="{FF2B5EF4-FFF2-40B4-BE49-F238E27FC236}">
                <a16:creationId xmlns:a16="http://schemas.microsoft.com/office/drawing/2014/main" id="{E2B5347C-9FCA-CB6D-E009-CDC1622E17A3}"/>
              </a:ext>
            </a:extLst>
          </p:cNvPr>
          <p:cNvPicPr>
            <a:picLocks noChangeAspect="1"/>
          </p:cNvPicPr>
          <p:nvPr/>
        </p:nvPicPr>
        <p:blipFill>
          <a:blip r:embed="rId5"/>
          <a:stretch>
            <a:fillRect/>
          </a:stretch>
        </p:blipFill>
        <p:spPr>
          <a:xfrm>
            <a:off x="1285875" y="1822959"/>
            <a:ext cx="6810375" cy="1581150"/>
          </a:xfrm>
          <a:prstGeom prst="rect">
            <a:avLst/>
          </a:prstGeom>
        </p:spPr>
      </p:pic>
      <p:pic>
        <p:nvPicPr>
          <p:cNvPr id="3" name="Image 2">
            <a:extLst>
              <a:ext uri="{FF2B5EF4-FFF2-40B4-BE49-F238E27FC236}">
                <a16:creationId xmlns:a16="http://schemas.microsoft.com/office/drawing/2014/main" id="{AAF16F36-AD54-F456-3135-C896E82B424B}"/>
              </a:ext>
            </a:extLst>
          </p:cNvPr>
          <p:cNvPicPr>
            <a:picLocks noChangeAspect="1"/>
          </p:cNvPicPr>
          <p:nvPr/>
        </p:nvPicPr>
        <p:blipFill>
          <a:blip r:embed="rId6"/>
          <a:stretch>
            <a:fillRect/>
          </a:stretch>
        </p:blipFill>
        <p:spPr>
          <a:xfrm>
            <a:off x="1285875" y="3552548"/>
            <a:ext cx="5114925" cy="1524000"/>
          </a:xfrm>
          <a:prstGeom prst="rect">
            <a:avLst/>
          </a:prstGeom>
        </p:spPr>
      </p:pic>
      <p:pic>
        <p:nvPicPr>
          <p:cNvPr id="7" name="Image 6">
            <a:extLst>
              <a:ext uri="{FF2B5EF4-FFF2-40B4-BE49-F238E27FC236}">
                <a16:creationId xmlns:a16="http://schemas.microsoft.com/office/drawing/2014/main" id="{B2650CE1-428E-D21A-9D4E-3B11F2CA34D7}"/>
              </a:ext>
            </a:extLst>
          </p:cNvPr>
          <p:cNvPicPr>
            <a:picLocks noChangeAspect="1"/>
          </p:cNvPicPr>
          <p:nvPr/>
        </p:nvPicPr>
        <p:blipFill>
          <a:blip r:embed="rId7"/>
          <a:stretch>
            <a:fillRect/>
          </a:stretch>
        </p:blipFill>
        <p:spPr>
          <a:xfrm>
            <a:off x="490537" y="5224987"/>
            <a:ext cx="8401050" cy="1200150"/>
          </a:xfrm>
          <a:prstGeom prst="rect">
            <a:avLst/>
          </a:prstGeom>
        </p:spPr>
      </p:pic>
    </p:spTree>
    <p:extLst>
      <p:ext uri="{BB962C8B-B14F-4D97-AF65-F5344CB8AC3E}">
        <p14:creationId xmlns:p14="http://schemas.microsoft.com/office/powerpoint/2010/main" val="205944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204F7A-8CBA-63F8-88AD-D36FB4BF6B52}"/>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4B6AA6A3-0230-6F80-B437-0E46452025F5}"/>
              </a:ext>
            </a:extLst>
          </p:cNvPr>
          <p:cNvPicPr>
            <a:picLocks noChangeAspect="1"/>
          </p:cNvPicPr>
          <p:nvPr/>
        </p:nvPicPr>
        <p:blipFill>
          <a:blip r:embed="rId3"/>
          <a:stretch>
            <a:fillRect/>
          </a:stretch>
        </p:blipFill>
        <p:spPr>
          <a:xfrm>
            <a:off x="2915816" y="836712"/>
            <a:ext cx="4257675" cy="400050"/>
          </a:xfrm>
          <a:prstGeom prst="rect">
            <a:avLst/>
          </a:prstGeom>
        </p:spPr>
      </p:pic>
      <p:sp>
        <p:nvSpPr>
          <p:cNvPr id="8" name="ZoneTexte 7">
            <a:extLst>
              <a:ext uri="{FF2B5EF4-FFF2-40B4-BE49-F238E27FC236}">
                <a16:creationId xmlns:a16="http://schemas.microsoft.com/office/drawing/2014/main" id="{CDCF7034-6617-E0AB-03D7-9CF19806B4AE}"/>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troubles musculosquelettiques</a:t>
            </a:r>
            <a:endParaRPr lang="fr-FR" dirty="0"/>
          </a:p>
        </p:txBody>
      </p:sp>
      <p:graphicFrame>
        <p:nvGraphicFramePr>
          <p:cNvPr id="9" name="Objet 8">
            <a:extLst>
              <a:ext uri="{FF2B5EF4-FFF2-40B4-BE49-F238E27FC236}">
                <a16:creationId xmlns:a16="http://schemas.microsoft.com/office/drawing/2014/main" id="{08D5E6C1-83E0-78B2-FA2B-293FC1CA7B98}"/>
              </a:ext>
            </a:extLst>
          </p:cNvPr>
          <p:cNvGraphicFramePr>
            <a:graphicFrameLocks noChangeAspect="1"/>
          </p:cNvGraphicFramePr>
          <p:nvPr>
            <p:extLst>
              <p:ext uri="{D42A27DB-BD31-4B8C-83A1-F6EECF244321}">
                <p14:modId xmlns:p14="http://schemas.microsoft.com/office/powerpoint/2010/main" val="3683558003"/>
              </p:ext>
            </p:extLst>
          </p:nvPr>
        </p:nvGraphicFramePr>
        <p:xfrm>
          <a:off x="6012160" y="6203671"/>
          <a:ext cx="2517775" cy="173038"/>
        </p:xfrm>
        <a:graphic>
          <a:graphicData uri="http://schemas.openxmlformats.org/presentationml/2006/ole">
            <mc:AlternateContent xmlns:mc="http://schemas.openxmlformats.org/markup-compatibility/2006">
              <mc:Choice xmlns:v="urn:schemas-microsoft-com:vml" Requires="v">
                <p:oleObj name="Feuille de calcul" r:id="rId4" imgW="3057403" imgH="209654" progId="Excel.Sheet.12">
                  <p:embed/>
                </p:oleObj>
              </mc:Choice>
              <mc:Fallback>
                <p:oleObj name="Feuille de calcul" r:id="rId4" imgW="3057403" imgH="209654" progId="Excel.Sheet.12">
                  <p:embed/>
                  <p:pic>
                    <p:nvPicPr>
                      <p:cNvPr id="9" name="Obje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620367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6">
            <a:extLst>
              <a:ext uri="{FF2B5EF4-FFF2-40B4-BE49-F238E27FC236}">
                <a16:creationId xmlns:a16="http://schemas.microsoft.com/office/drawing/2014/main" id="{4FC0E446-8ECB-7225-58E0-4D170A661C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83" y="3983900"/>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a:extLst>
              <a:ext uri="{FF2B5EF4-FFF2-40B4-BE49-F238E27FC236}">
                <a16:creationId xmlns:a16="http://schemas.microsoft.com/office/drawing/2014/main" id="{C3FA2888-5A8C-3F8B-2112-7C1EE4AE36AC}"/>
              </a:ext>
            </a:extLst>
          </p:cNvPr>
          <p:cNvPicPr>
            <a:picLocks noChangeAspect="1"/>
          </p:cNvPicPr>
          <p:nvPr/>
        </p:nvPicPr>
        <p:blipFill>
          <a:blip r:embed="rId7"/>
          <a:stretch>
            <a:fillRect/>
          </a:stretch>
        </p:blipFill>
        <p:spPr>
          <a:xfrm>
            <a:off x="467544" y="2107809"/>
            <a:ext cx="8401050" cy="1200150"/>
          </a:xfrm>
          <a:prstGeom prst="rect">
            <a:avLst/>
          </a:prstGeom>
        </p:spPr>
      </p:pic>
    </p:spTree>
    <p:extLst>
      <p:ext uri="{BB962C8B-B14F-4D97-AF65-F5344CB8AC3E}">
        <p14:creationId xmlns:p14="http://schemas.microsoft.com/office/powerpoint/2010/main" val="37467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32BAAFD-173E-46BD-ABBC-57C794BD9DB0}"/>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7" name="Image 6">
            <a:extLst>
              <a:ext uri="{FF2B5EF4-FFF2-40B4-BE49-F238E27FC236}">
                <a16:creationId xmlns:a16="http://schemas.microsoft.com/office/drawing/2014/main" id="{2AC48429-CEBC-5C8A-D7DB-60DF0B4905E2}"/>
              </a:ext>
            </a:extLst>
          </p:cNvPr>
          <p:cNvPicPr>
            <a:picLocks noChangeAspect="1"/>
          </p:cNvPicPr>
          <p:nvPr/>
        </p:nvPicPr>
        <p:blipFill>
          <a:blip r:embed="rId3"/>
          <a:stretch>
            <a:fillRect/>
          </a:stretch>
        </p:blipFill>
        <p:spPr>
          <a:xfrm>
            <a:off x="2915816" y="836712"/>
            <a:ext cx="4257675" cy="400050"/>
          </a:xfrm>
          <a:prstGeom prst="rect">
            <a:avLst/>
          </a:prstGeom>
        </p:spPr>
      </p:pic>
      <p:sp>
        <p:nvSpPr>
          <p:cNvPr id="8" name="ZoneTexte 7">
            <a:extLst>
              <a:ext uri="{FF2B5EF4-FFF2-40B4-BE49-F238E27FC236}">
                <a16:creationId xmlns:a16="http://schemas.microsoft.com/office/drawing/2014/main" id="{69F1788D-5B21-2D81-68A0-F450F0895277}"/>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maladies professionnelles par âge</a:t>
            </a:r>
            <a:endParaRPr lang="fr-FR" dirty="0"/>
          </a:p>
        </p:txBody>
      </p:sp>
      <p:graphicFrame>
        <p:nvGraphicFramePr>
          <p:cNvPr id="9" name="Objet 8">
            <a:extLst>
              <a:ext uri="{FF2B5EF4-FFF2-40B4-BE49-F238E27FC236}">
                <a16:creationId xmlns:a16="http://schemas.microsoft.com/office/drawing/2014/main" id="{9A549EC2-6D95-A158-ED98-52BD3564F682}"/>
              </a:ext>
            </a:extLst>
          </p:cNvPr>
          <p:cNvGraphicFramePr>
            <a:graphicFrameLocks noChangeAspect="1"/>
          </p:cNvGraphicFramePr>
          <p:nvPr>
            <p:extLst>
              <p:ext uri="{D42A27DB-BD31-4B8C-83A1-F6EECF244321}">
                <p14:modId xmlns:p14="http://schemas.microsoft.com/office/powerpoint/2010/main" val="2518837074"/>
              </p:ext>
            </p:extLst>
          </p:nvPr>
        </p:nvGraphicFramePr>
        <p:xfrm>
          <a:off x="6012160" y="6203671"/>
          <a:ext cx="2517775" cy="173038"/>
        </p:xfrm>
        <a:graphic>
          <a:graphicData uri="http://schemas.openxmlformats.org/presentationml/2006/ole">
            <mc:AlternateContent xmlns:mc="http://schemas.openxmlformats.org/markup-compatibility/2006">
              <mc:Choice xmlns:v="urn:schemas-microsoft-com:vml" Requires="v">
                <p:oleObj name="Feuille de calcul" r:id="rId4" imgW="3057403" imgH="209654" progId="Excel.Sheet.12">
                  <p:embed/>
                </p:oleObj>
              </mc:Choice>
              <mc:Fallback>
                <p:oleObj name="Feuille de calcul" r:id="rId4" imgW="3057403" imgH="209654" progId="Excel.Sheet.12">
                  <p:embed/>
                  <p:pic>
                    <p:nvPicPr>
                      <p:cNvPr id="9" name="Objet 8">
                        <a:extLst>
                          <a:ext uri="{FF2B5EF4-FFF2-40B4-BE49-F238E27FC236}">
                            <a16:creationId xmlns:a16="http://schemas.microsoft.com/office/drawing/2014/main" id="{08D5E6C1-83E0-78B2-FA2B-293FC1CA7B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620367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Image 2">
            <a:extLst>
              <a:ext uri="{FF2B5EF4-FFF2-40B4-BE49-F238E27FC236}">
                <a16:creationId xmlns:a16="http://schemas.microsoft.com/office/drawing/2014/main" id="{1908C984-EE23-4421-12AF-8F9CD1A4B456}"/>
              </a:ext>
            </a:extLst>
          </p:cNvPr>
          <p:cNvPicPr>
            <a:picLocks noChangeAspect="1"/>
          </p:cNvPicPr>
          <p:nvPr/>
        </p:nvPicPr>
        <p:blipFill>
          <a:blip r:embed="rId6"/>
          <a:stretch>
            <a:fillRect/>
          </a:stretch>
        </p:blipFill>
        <p:spPr>
          <a:xfrm>
            <a:off x="1185862" y="1981200"/>
            <a:ext cx="6772275" cy="2895600"/>
          </a:xfrm>
          <a:prstGeom prst="rect">
            <a:avLst/>
          </a:prstGeom>
        </p:spPr>
      </p:pic>
    </p:spTree>
    <p:extLst>
      <p:ext uri="{BB962C8B-B14F-4D97-AF65-F5344CB8AC3E}">
        <p14:creationId xmlns:p14="http://schemas.microsoft.com/office/powerpoint/2010/main" val="14981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C3F5922-F7CC-C8AF-F668-32CAA2E3AEFC}"/>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8" name="Image 7">
            <a:extLst>
              <a:ext uri="{FF2B5EF4-FFF2-40B4-BE49-F238E27FC236}">
                <a16:creationId xmlns:a16="http://schemas.microsoft.com/office/drawing/2014/main" id="{F5E16F58-5916-9F43-9A55-794CD4B5C0B9}"/>
              </a:ext>
            </a:extLst>
          </p:cNvPr>
          <p:cNvPicPr>
            <a:picLocks noChangeAspect="1"/>
          </p:cNvPicPr>
          <p:nvPr/>
        </p:nvPicPr>
        <p:blipFill>
          <a:blip r:embed="rId3"/>
          <a:stretch>
            <a:fillRect/>
          </a:stretch>
        </p:blipFill>
        <p:spPr>
          <a:xfrm>
            <a:off x="2915816" y="836712"/>
            <a:ext cx="4257675" cy="400050"/>
          </a:xfrm>
          <a:prstGeom prst="rect">
            <a:avLst/>
          </a:prstGeom>
        </p:spPr>
      </p:pic>
      <p:pic>
        <p:nvPicPr>
          <p:cNvPr id="2" name="Image 1">
            <a:extLst>
              <a:ext uri="{FF2B5EF4-FFF2-40B4-BE49-F238E27FC236}">
                <a16:creationId xmlns:a16="http://schemas.microsoft.com/office/drawing/2014/main" id="{59CD6208-A2F8-2F09-5AE6-0121388988C4}"/>
              </a:ext>
            </a:extLst>
          </p:cNvPr>
          <p:cNvPicPr>
            <a:picLocks noChangeAspect="1"/>
          </p:cNvPicPr>
          <p:nvPr/>
        </p:nvPicPr>
        <p:blipFill>
          <a:blip r:embed="rId4"/>
          <a:stretch>
            <a:fillRect/>
          </a:stretch>
        </p:blipFill>
        <p:spPr>
          <a:xfrm>
            <a:off x="1638300" y="2060848"/>
            <a:ext cx="5867400" cy="3362325"/>
          </a:xfrm>
          <a:prstGeom prst="rect">
            <a:avLst/>
          </a:prstGeom>
        </p:spPr>
      </p:pic>
      <p:sp>
        <p:nvSpPr>
          <p:cNvPr id="3" name="ZoneTexte 2">
            <a:extLst>
              <a:ext uri="{FF2B5EF4-FFF2-40B4-BE49-F238E27FC236}">
                <a16:creationId xmlns:a16="http://schemas.microsoft.com/office/drawing/2014/main" id="{6DEB171A-97F8-9BCB-2769-895876B0FE88}"/>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maladies professionnelles par taille d’établissement</a:t>
            </a:r>
            <a:endParaRPr lang="fr-FR" dirty="0"/>
          </a:p>
        </p:txBody>
      </p:sp>
    </p:spTree>
    <p:extLst>
      <p:ext uri="{BB962C8B-B14F-4D97-AF65-F5344CB8AC3E}">
        <p14:creationId xmlns:p14="http://schemas.microsoft.com/office/powerpoint/2010/main" val="2772182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8DAC87-5163-4DE2-E805-7967F735CD6F}"/>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CBD19306-88B5-712B-B189-767CAC341331}"/>
              </a:ext>
            </a:extLst>
          </p:cNvPr>
          <p:cNvPicPr>
            <a:picLocks noChangeAspect="1"/>
          </p:cNvPicPr>
          <p:nvPr/>
        </p:nvPicPr>
        <p:blipFill>
          <a:blip r:embed="rId3"/>
          <a:stretch>
            <a:fillRect/>
          </a:stretch>
        </p:blipFill>
        <p:spPr>
          <a:xfrm>
            <a:off x="2915816" y="836712"/>
            <a:ext cx="5153025" cy="419100"/>
          </a:xfrm>
          <a:prstGeom prst="rect">
            <a:avLst/>
          </a:prstGeom>
        </p:spPr>
      </p:pic>
      <p:sp>
        <p:nvSpPr>
          <p:cNvPr id="9" name="ZoneTexte 8">
            <a:extLst>
              <a:ext uri="{FF2B5EF4-FFF2-40B4-BE49-F238E27FC236}">
                <a16:creationId xmlns:a16="http://schemas.microsoft.com/office/drawing/2014/main" id="{74FFA336-86A1-F6E9-A06C-57563815672B}"/>
              </a:ext>
            </a:extLst>
          </p:cNvPr>
          <p:cNvSpPr txBox="1"/>
          <p:nvPr/>
        </p:nvSpPr>
        <p:spPr>
          <a:xfrm>
            <a:off x="841374" y="1956664"/>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14" name="Image 13">
            <a:extLst>
              <a:ext uri="{FF2B5EF4-FFF2-40B4-BE49-F238E27FC236}">
                <a16:creationId xmlns:a16="http://schemas.microsoft.com/office/drawing/2014/main" id="{41D3C0A9-13A7-3C69-5E19-A214639F1664}"/>
              </a:ext>
            </a:extLst>
          </p:cNvPr>
          <p:cNvPicPr>
            <a:picLocks noChangeAspect="1"/>
          </p:cNvPicPr>
          <p:nvPr/>
        </p:nvPicPr>
        <p:blipFill>
          <a:blip r:embed="rId4"/>
          <a:stretch>
            <a:fillRect/>
          </a:stretch>
        </p:blipFill>
        <p:spPr>
          <a:xfrm>
            <a:off x="1043608" y="6461298"/>
            <a:ext cx="4543425" cy="209550"/>
          </a:xfrm>
          <a:prstGeom prst="rect">
            <a:avLst/>
          </a:prstGeom>
        </p:spPr>
      </p:pic>
      <p:pic>
        <p:nvPicPr>
          <p:cNvPr id="10" name="Image 9">
            <a:extLst>
              <a:ext uri="{FF2B5EF4-FFF2-40B4-BE49-F238E27FC236}">
                <a16:creationId xmlns:a16="http://schemas.microsoft.com/office/drawing/2014/main" id="{79EBAD71-C9B7-95E7-7DF0-C57B801DEB6B}"/>
              </a:ext>
            </a:extLst>
          </p:cNvPr>
          <p:cNvPicPr>
            <a:picLocks noChangeAspect="1"/>
          </p:cNvPicPr>
          <p:nvPr/>
        </p:nvPicPr>
        <p:blipFill>
          <a:blip r:embed="rId5"/>
          <a:stretch>
            <a:fillRect/>
          </a:stretch>
        </p:blipFill>
        <p:spPr>
          <a:xfrm>
            <a:off x="5413374" y="6544175"/>
            <a:ext cx="2540508" cy="195072"/>
          </a:xfrm>
          <a:prstGeom prst="rect">
            <a:avLst/>
          </a:prstGeom>
        </p:spPr>
      </p:pic>
      <p:pic>
        <p:nvPicPr>
          <p:cNvPr id="2" name="Image 1">
            <a:extLst>
              <a:ext uri="{FF2B5EF4-FFF2-40B4-BE49-F238E27FC236}">
                <a16:creationId xmlns:a16="http://schemas.microsoft.com/office/drawing/2014/main" id="{D53597F7-2469-8F41-5B9E-D4F8C2A248CF}"/>
              </a:ext>
            </a:extLst>
          </p:cNvPr>
          <p:cNvPicPr>
            <a:picLocks noChangeAspect="1"/>
          </p:cNvPicPr>
          <p:nvPr/>
        </p:nvPicPr>
        <p:blipFill>
          <a:blip r:embed="rId6"/>
          <a:stretch>
            <a:fillRect/>
          </a:stretch>
        </p:blipFill>
        <p:spPr>
          <a:xfrm>
            <a:off x="1043608" y="2700337"/>
            <a:ext cx="7096125" cy="1457325"/>
          </a:xfrm>
          <a:prstGeom prst="rect">
            <a:avLst/>
          </a:prstGeom>
        </p:spPr>
      </p:pic>
    </p:spTree>
    <p:extLst>
      <p:ext uri="{BB962C8B-B14F-4D97-AF65-F5344CB8AC3E}">
        <p14:creationId xmlns:p14="http://schemas.microsoft.com/office/powerpoint/2010/main" val="4094295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DBC2C93-A32D-ED7F-749E-4C68CD6BFC2F}"/>
              </a:ext>
            </a:extLst>
          </p:cNvPr>
          <p:cNvSpPr txBox="1"/>
          <p:nvPr/>
        </p:nvSpPr>
        <p:spPr>
          <a:xfrm>
            <a:off x="899592" y="1628800"/>
            <a:ext cx="1872208"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Taux d’inaptitude</a:t>
            </a:r>
          </a:p>
        </p:txBody>
      </p:sp>
      <p:pic>
        <p:nvPicPr>
          <p:cNvPr id="8" name="Image 7">
            <a:extLst>
              <a:ext uri="{FF2B5EF4-FFF2-40B4-BE49-F238E27FC236}">
                <a16:creationId xmlns:a16="http://schemas.microsoft.com/office/drawing/2014/main" id="{1F2903F8-2AE3-773A-503E-53C7EE442E6D}"/>
              </a:ext>
            </a:extLst>
          </p:cNvPr>
          <p:cNvPicPr>
            <a:picLocks noChangeAspect="1"/>
          </p:cNvPicPr>
          <p:nvPr/>
        </p:nvPicPr>
        <p:blipFill>
          <a:blip r:embed="rId2"/>
          <a:stretch>
            <a:fillRect/>
          </a:stretch>
        </p:blipFill>
        <p:spPr>
          <a:xfrm>
            <a:off x="1043608" y="6461298"/>
            <a:ext cx="4543425" cy="209550"/>
          </a:xfrm>
          <a:prstGeom prst="rect">
            <a:avLst/>
          </a:prstGeom>
        </p:spPr>
      </p:pic>
      <p:pic>
        <p:nvPicPr>
          <p:cNvPr id="9" name="Image 8">
            <a:extLst>
              <a:ext uri="{FF2B5EF4-FFF2-40B4-BE49-F238E27FC236}">
                <a16:creationId xmlns:a16="http://schemas.microsoft.com/office/drawing/2014/main" id="{BB3E92C5-91AF-4AF2-3C85-215ADBA86CE2}"/>
              </a:ext>
            </a:extLst>
          </p:cNvPr>
          <p:cNvPicPr>
            <a:picLocks noChangeAspect="1"/>
          </p:cNvPicPr>
          <p:nvPr/>
        </p:nvPicPr>
        <p:blipFill>
          <a:blip r:embed="rId3"/>
          <a:stretch>
            <a:fillRect/>
          </a:stretch>
        </p:blipFill>
        <p:spPr>
          <a:xfrm>
            <a:off x="5413374" y="6544175"/>
            <a:ext cx="2540508" cy="195072"/>
          </a:xfrm>
          <a:prstGeom prst="rect">
            <a:avLst/>
          </a:prstGeom>
        </p:spPr>
      </p:pic>
      <p:pic>
        <p:nvPicPr>
          <p:cNvPr id="10" name="Image 9">
            <a:extLst>
              <a:ext uri="{FF2B5EF4-FFF2-40B4-BE49-F238E27FC236}">
                <a16:creationId xmlns:a16="http://schemas.microsoft.com/office/drawing/2014/main" id="{F92E8981-D2EA-4C6B-83B4-792D22247AD2}"/>
              </a:ext>
            </a:extLst>
          </p:cNvPr>
          <p:cNvPicPr>
            <a:picLocks noChangeAspect="1"/>
          </p:cNvPicPr>
          <p:nvPr/>
        </p:nvPicPr>
        <p:blipFill>
          <a:blip r:embed="rId4"/>
          <a:stretch>
            <a:fillRect/>
          </a:stretch>
        </p:blipFill>
        <p:spPr>
          <a:xfrm>
            <a:off x="2627784" y="179509"/>
            <a:ext cx="5255207" cy="493819"/>
          </a:xfrm>
          <a:prstGeom prst="rect">
            <a:avLst/>
          </a:prstGeom>
        </p:spPr>
      </p:pic>
      <p:pic>
        <p:nvPicPr>
          <p:cNvPr id="11" name="Image 10">
            <a:extLst>
              <a:ext uri="{FF2B5EF4-FFF2-40B4-BE49-F238E27FC236}">
                <a16:creationId xmlns:a16="http://schemas.microsoft.com/office/drawing/2014/main" id="{0E6B692C-9516-13A5-1BDA-FD27D3C0CAC1}"/>
              </a:ext>
            </a:extLst>
          </p:cNvPr>
          <p:cNvPicPr>
            <a:picLocks noChangeAspect="1"/>
          </p:cNvPicPr>
          <p:nvPr/>
        </p:nvPicPr>
        <p:blipFill>
          <a:blip r:embed="rId5"/>
          <a:stretch>
            <a:fillRect/>
          </a:stretch>
        </p:blipFill>
        <p:spPr>
          <a:xfrm>
            <a:off x="2915816" y="836712"/>
            <a:ext cx="5153025" cy="419100"/>
          </a:xfrm>
          <a:prstGeom prst="rect">
            <a:avLst/>
          </a:prstGeom>
        </p:spPr>
      </p:pic>
      <p:pic>
        <p:nvPicPr>
          <p:cNvPr id="2" name="Image 1">
            <a:extLst>
              <a:ext uri="{FF2B5EF4-FFF2-40B4-BE49-F238E27FC236}">
                <a16:creationId xmlns:a16="http://schemas.microsoft.com/office/drawing/2014/main" id="{2EBC4120-8803-B697-DF08-83061DCE86A9}"/>
              </a:ext>
            </a:extLst>
          </p:cNvPr>
          <p:cNvPicPr>
            <a:picLocks noChangeAspect="1"/>
          </p:cNvPicPr>
          <p:nvPr/>
        </p:nvPicPr>
        <p:blipFill>
          <a:blip r:embed="rId6"/>
          <a:stretch>
            <a:fillRect/>
          </a:stretch>
        </p:blipFill>
        <p:spPr>
          <a:xfrm>
            <a:off x="1347787" y="2206597"/>
            <a:ext cx="6448425" cy="1000125"/>
          </a:xfrm>
          <a:prstGeom prst="rect">
            <a:avLst/>
          </a:prstGeom>
        </p:spPr>
      </p:pic>
      <p:pic>
        <p:nvPicPr>
          <p:cNvPr id="3" name="Image 2">
            <a:extLst>
              <a:ext uri="{FF2B5EF4-FFF2-40B4-BE49-F238E27FC236}">
                <a16:creationId xmlns:a16="http://schemas.microsoft.com/office/drawing/2014/main" id="{E29F8451-E70B-242F-C032-D6C1CEDF423C}"/>
              </a:ext>
            </a:extLst>
          </p:cNvPr>
          <p:cNvPicPr>
            <a:picLocks noChangeAspect="1"/>
          </p:cNvPicPr>
          <p:nvPr/>
        </p:nvPicPr>
        <p:blipFill>
          <a:blip r:embed="rId7"/>
          <a:stretch>
            <a:fillRect/>
          </a:stretch>
        </p:blipFill>
        <p:spPr>
          <a:xfrm>
            <a:off x="1347786" y="3481688"/>
            <a:ext cx="6448425" cy="2057400"/>
          </a:xfrm>
          <a:prstGeom prst="rect">
            <a:avLst/>
          </a:prstGeom>
        </p:spPr>
      </p:pic>
    </p:spTree>
    <p:extLst>
      <p:ext uri="{BB962C8B-B14F-4D97-AF65-F5344CB8AC3E}">
        <p14:creationId xmlns:p14="http://schemas.microsoft.com/office/powerpoint/2010/main" val="1971967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(1/3)</a:t>
            </a:r>
          </a:p>
        </p:txBody>
      </p:sp>
      <p:sp>
        <p:nvSpPr>
          <p:cNvPr id="4" name="ZoneTexte 3">
            <a:extLst>
              <a:ext uri="{FF2B5EF4-FFF2-40B4-BE49-F238E27FC236}">
                <a16:creationId xmlns:a16="http://schemas.microsoft.com/office/drawing/2014/main" id="{0C13865E-390A-4EBC-D1E6-26CC706CD6CC}"/>
              </a:ext>
            </a:extLst>
          </p:cNvPr>
          <p:cNvSpPr txBox="1"/>
          <p:nvPr/>
        </p:nvSpPr>
        <p:spPr>
          <a:xfrm>
            <a:off x="827584" y="1464715"/>
            <a:ext cx="8064896" cy="5162888"/>
          </a:xfrm>
          <a:prstGeom prst="rect">
            <a:avLst/>
          </a:prstGeom>
          <a:solidFill>
            <a:schemeClr val="bg1">
              <a:lumMod val="85000"/>
            </a:schemeClr>
          </a:solidFill>
        </p:spPr>
        <p:txBody>
          <a:bodyPr wrap="square" numCol="2" spcCol="360000" rtlCol="0">
            <a:spAutoFit/>
          </a:bodyPr>
          <a:lstStyle/>
          <a:p>
            <a:pPr algn="just">
              <a:lnSpc>
                <a:spcPct val="114000"/>
              </a:lnSpc>
            </a:pPr>
            <a:r>
              <a:rPr lang="fr-FR" sz="1100" dirty="0"/>
              <a:t>Avec environ 88 851 emplois en région ARA en 2020, le secteur de l’hébergement médico-social et social (EPHAD, public handicapé, enfance en difficulté) est le 9</a:t>
            </a:r>
            <a:r>
              <a:rPr lang="fr-FR" sz="1100" baseline="30000" dirty="0"/>
              <a:t>ème</a:t>
            </a:r>
            <a:r>
              <a:rPr lang="fr-FR" sz="1100" dirty="0"/>
              <a:t> employeur. Il est fortement féminisé (82% de femmes) et se caractérise par un fort recours au temps partiel (29% des emplois contre 19% en moyenne). </a:t>
            </a:r>
          </a:p>
          <a:p>
            <a:pPr algn="just">
              <a:lnSpc>
                <a:spcPct val="114000"/>
              </a:lnSpc>
            </a:pPr>
            <a:endParaRPr lang="fr-FR" sz="1100" dirty="0">
              <a:solidFill>
                <a:srgbClr val="FF0000"/>
              </a:solidFill>
            </a:endParaRPr>
          </a:p>
          <a:p>
            <a:pPr algn="just">
              <a:lnSpc>
                <a:spcPct val="114000"/>
              </a:lnSpc>
            </a:pPr>
            <a:r>
              <a:rPr lang="fr-FR" sz="1200" b="1" dirty="0"/>
              <a:t>Le cumul de contraintes de temps caractérise le secteur de l’hébergement médico-social et social ainsi que l‘exposition aux agents biologiques et chimiques</a:t>
            </a:r>
            <a:endParaRPr lang="fr-FR" sz="1200" dirty="0"/>
          </a:p>
          <a:p>
            <a:pPr algn="just">
              <a:lnSpc>
                <a:spcPct val="114000"/>
              </a:lnSpc>
            </a:pPr>
            <a:endParaRPr lang="fr-FR" sz="1100" dirty="0"/>
          </a:p>
          <a:p>
            <a:pPr algn="just">
              <a:lnSpc>
                <a:spcPct val="114000"/>
              </a:lnSpc>
            </a:pPr>
            <a:r>
              <a:rPr lang="fr-FR" sz="1100" dirty="0"/>
              <a:t>Regroupé avec l’action sociale sans hébergement, les salarié.es du secteur sont exposé.es à plus de 80% aux contraintes physiques (contraintes posturales et articulaires…), de rythme de travail (rythme imposé, obligation de se dépêcher…) et aux contraintes de temps de travail (dépassement de l’horaire officiel…). La moitié des salarié.es cumulent même au moins 3 contraintes de temps de travail et le secteur se caractérise comme étant le 1</a:t>
            </a:r>
            <a:r>
              <a:rPr lang="fr-FR" sz="1100" baseline="30000" dirty="0"/>
              <a:t>er</a:t>
            </a:r>
            <a:r>
              <a:rPr lang="fr-FR" sz="1100" dirty="0"/>
              <a:t> exposé aux horaires variables (65%). Il est aussi plus fortement exposé aux agents chimiques qu’en moyenne régionale (43% contre 33%) et le plus exposé aux agents biologiques  (70% des salarié.es). </a:t>
            </a:r>
          </a:p>
          <a:p>
            <a:pPr algn="just">
              <a:lnSpc>
                <a:spcPct val="114000"/>
              </a:lnSpc>
            </a:pPr>
            <a:r>
              <a:rPr lang="fr-FR" sz="1100" dirty="0"/>
              <a:t>D’après les données nationales, les aides soignant.es (86% de femmes) cumulent de nombreuses expositions à des taux très élevés. Ils/elles sont parmi les plus exposé.es aux contraintes posturales et articulaires (95% contre 70%) et aux agents biologiques (95% contre 21%). Ils/elles se situent au-dessus de la moyenne dans l’exposition aux principales contraintes de rythme de travail (rythme imposé (86%), obligation de se dépêcher (81%)) et au dépassement de l’horaire officiel (80%). Leurs horaires sont bien plus souvent variables (79% contre 49%).</a:t>
            </a:r>
          </a:p>
          <a:p>
            <a:pPr algn="just">
              <a:lnSpc>
                <a:spcPct val="114000"/>
              </a:lnSpc>
            </a:pPr>
            <a:endParaRPr lang="fr-FR" sz="1100" dirty="0"/>
          </a:p>
          <a:p>
            <a:pPr algn="just">
              <a:lnSpc>
                <a:spcPct val="114000"/>
              </a:lnSpc>
            </a:pPr>
            <a:r>
              <a:rPr lang="fr-FR" sz="1200" b="1" dirty="0"/>
              <a:t>Plusieurs facteurs alarmants de risques psycho-sociaux</a:t>
            </a:r>
          </a:p>
          <a:p>
            <a:pPr algn="just">
              <a:lnSpc>
                <a:spcPct val="114000"/>
              </a:lnSpc>
            </a:pPr>
            <a:endParaRPr lang="fr-FR" sz="1100" dirty="0"/>
          </a:p>
          <a:p>
            <a:pPr algn="just">
              <a:lnSpc>
                <a:spcPct val="114000"/>
              </a:lnSpc>
            </a:pPr>
            <a:r>
              <a:rPr lang="fr-FR" sz="1100" dirty="0"/>
              <a:t>Dans ce secteur, les risques psycho-sociaux sont également très présents. C’est un des secteurs où le manque de moyens pour bien faire son travail est le plus cité (57%), ainsi que le manque de soutien du supérieur direct ou des collègues (57%). Il appartient aussi à l’ensemble des secteurs où les conflits de valeur et le manque de sens du travail sont le plus souvent mis en avant (42%).</a:t>
            </a:r>
          </a:p>
          <a:p>
            <a:pPr algn="just">
              <a:lnSpc>
                <a:spcPct val="114000"/>
              </a:lnSpc>
            </a:pPr>
            <a:endParaRPr lang="fr-FR" sz="1100" dirty="0">
              <a:solidFill>
                <a:srgbClr val="FF0000"/>
              </a:solidFill>
            </a:endParaRPr>
          </a:p>
          <a:p>
            <a:pPr algn="just">
              <a:lnSpc>
                <a:spcPct val="114000"/>
              </a:lnSpc>
            </a:pPr>
            <a:r>
              <a:rPr lang="fr-FR" sz="1200" b="1" dirty="0"/>
              <a:t>Le secteur le plus accidentogène de la région, surtout pour les femmes</a:t>
            </a:r>
          </a:p>
          <a:p>
            <a:pPr algn="just">
              <a:lnSpc>
                <a:spcPct val="114000"/>
              </a:lnSpc>
            </a:pPr>
            <a:endParaRPr lang="fr-FR" sz="1100" dirty="0">
              <a:solidFill>
                <a:srgbClr val="FF0000"/>
              </a:solidFill>
            </a:endParaRPr>
          </a:p>
          <a:p>
            <a:pPr algn="just">
              <a:lnSpc>
                <a:spcPct val="114000"/>
              </a:lnSpc>
            </a:pPr>
            <a:r>
              <a:rPr lang="fr-FR" sz="1100" dirty="0"/>
              <a:t>En 2019, 5 347 accidents du travail (AT) imputables au secteur de l’hébergement médico-social et social ont fait l’objet d’une première indemnisation. </a:t>
            </a:r>
          </a:p>
        </p:txBody>
      </p:sp>
    </p:spTree>
    <p:extLst>
      <p:ext uri="{BB962C8B-B14F-4D97-AF65-F5344CB8AC3E}">
        <p14:creationId xmlns:p14="http://schemas.microsoft.com/office/powerpoint/2010/main" val="282406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(2/3)</a:t>
            </a:r>
          </a:p>
        </p:txBody>
      </p:sp>
      <p:sp>
        <p:nvSpPr>
          <p:cNvPr id="2" name="ZoneTexte 1">
            <a:extLst>
              <a:ext uri="{FF2B5EF4-FFF2-40B4-BE49-F238E27FC236}">
                <a16:creationId xmlns:a16="http://schemas.microsoft.com/office/drawing/2014/main" id="{A2C545AC-3D56-3F42-22A4-5D61EB64AEDA}"/>
              </a:ext>
            </a:extLst>
          </p:cNvPr>
          <p:cNvSpPr txBox="1"/>
          <p:nvPr/>
        </p:nvSpPr>
        <p:spPr>
          <a:xfrm>
            <a:off x="827584" y="1484784"/>
            <a:ext cx="8064896" cy="5437386"/>
          </a:xfrm>
          <a:prstGeom prst="rect">
            <a:avLst/>
          </a:prstGeom>
          <a:solidFill>
            <a:schemeClr val="bg1">
              <a:lumMod val="85000"/>
            </a:schemeClr>
          </a:solidFill>
        </p:spPr>
        <p:txBody>
          <a:bodyPr wrap="square" numCol="2" spcCol="360000" rtlCol="0">
            <a:spAutoFit/>
          </a:bodyPr>
          <a:lstStyle/>
          <a:p>
            <a:pPr algn="just">
              <a:lnSpc>
                <a:spcPct val="113000"/>
              </a:lnSpc>
            </a:pPr>
            <a:r>
              <a:rPr lang="fr-FR" sz="1100" dirty="0"/>
              <a:t>Il s’agit du secteur de plus de 10 000 salarié.es où la fréquence des accidents ramenés aux heures de travail est la plus élevée en région (taux de fréquence (TF) = 49,1 contre 23 en moyenne régionale). Ce taux masque une disparité entre femmes et hommes. En effet, il est de 21 points supérieurs pour les femmes (TF = 53,6 contre 32,7). Dans le secteur, la fréquence des AT est plus élevée pour les salarié.es de moins de 30 ans. Elle reste cependant supérieure à la moyenne régionale au-delà de 30 ans. </a:t>
            </a:r>
          </a:p>
          <a:p>
            <a:pPr algn="just">
              <a:lnSpc>
                <a:spcPct val="113000"/>
              </a:lnSpc>
            </a:pPr>
            <a:r>
              <a:rPr lang="fr-FR" sz="1100" dirty="0"/>
              <a:t>Dans le secteur, la grande majorité des établissements ont entre 10 et 99 salariés. C’est dans cette tranche de taille d’établissement que l’on retrouve donc le plus grand nombre d’AT (93%), mais aussi la fréquence la plus élevée. C’est en particulier le cas dans ceux de 10 à 49 salariés (TF = 64,6).</a:t>
            </a:r>
          </a:p>
          <a:p>
            <a:pPr algn="just">
              <a:lnSpc>
                <a:spcPct val="113000"/>
              </a:lnSpc>
            </a:pPr>
            <a:r>
              <a:rPr lang="fr-FR" sz="1100" dirty="0"/>
              <a:t>La gravité des AT dans le secteur est également supérieure à la moyenne régionale par la part de jours d’arrêt occasionnés (taux de gravité (TG) = 3,9 contre 1,7 en moyenne régionale) ou celles des séquelles physiques engendrées (indice de gravité (IG) = 23,8 contre 16,3). Ce sont les femmes qui subissent davantage les AT graves (TG=4,3 et IG=25,3). La part des séquelles physiques permanentes est prégnantes dès 40 ans. </a:t>
            </a:r>
          </a:p>
          <a:p>
            <a:pPr algn="just">
              <a:lnSpc>
                <a:spcPct val="113000"/>
              </a:lnSpc>
            </a:pPr>
            <a:r>
              <a:rPr lang="fr-FR" sz="1100" dirty="0"/>
              <a:t>Le secteur est le 2</a:t>
            </a:r>
            <a:r>
              <a:rPr lang="fr-FR" sz="1100" baseline="30000" dirty="0"/>
              <a:t>ème</a:t>
            </a:r>
            <a:r>
              <a:rPr lang="fr-FR" sz="1100" dirty="0"/>
              <a:t> (sur 88) où la gravité des AT est la plus élevée pour les femmes.  Les établissements de 10 à 49 salarié.es sont ceux  où cette part de séquelles est la plus élevée.</a:t>
            </a:r>
          </a:p>
          <a:p>
            <a:pPr algn="just">
              <a:lnSpc>
                <a:spcPct val="113000"/>
              </a:lnSpc>
            </a:pPr>
            <a:r>
              <a:rPr lang="fr-FR" sz="1100" dirty="0"/>
              <a:t>Entre 2016 et 2019, le secteur de l’hébergement médico-social et social a connu une stabilité du nombre d’AT alors que ceux-ci ont augmenté tous secteurs confondus (+5%). En prenant en compte le volume d’heures réalisées dans le secteur, la fréquence des AT recule même légèrement (TF: -0,5 point). Les salarié.es de 50 ans et plus font toutefois exception avec une croissance du taux de fréquence.</a:t>
            </a:r>
            <a:r>
              <a:rPr lang="fr-FR" sz="1100" dirty="0">
                <a:solidFill>
                  <a:srgbClr val="FF0000"/>
                </a:solidFill>
              </a:rPr>
              <a:t> </a:t>
            </a:r>
            <a:r>
              <a:rPr lang="fr-FR" sz="1100" dirty="0"/>
              <a:t>Parallèlement l’IG est en nette hausse sur la période (+3,1 points), en particulier pour les salariés de 60 ans et plus (+32,5 points) et dans les établissements de 10 à 49 salarié.es (+6,5 points). La fréquence des AT augmentent également nettement dans ces établissements (+15,2 points). </a:t>
            </a:r>
          </a:p>
          <a:p>
            <a:pPr algn="just">
              <a:lnSpc>
                <a:spcPct val="113000"/>
              </a:lnSpc>
            </a:pPr>
            <a:endParaRPr lang="fr-FR" sz="1100" dirty="0">
              <a:solidFill>
                <a:srgbClr val="FF0000"/>
              </a:solidFill>
            </a:endParaRPr>
          </a:p>
          <a:p>
            <a:pPr algn="just">
              <a:lnSpc>
                <a:spcPct val="113000"/>
              </a:lnSpc>
            </a:pPr>
            <a:r>
              <a:rPr lang="fr-FR" sz="1100" dirty="0"/>
              <a:t>Les 196 maladies professionnelles (MP) imputables au secteur en 2019 concernent presque exclusivement les femmes (92%). Entre 2016 et 2019, le nombre de MP s’est accru de 17%. Les jours d’arrêt occasionnés par les maladies ont augmenté de 33% (+16% tous secteurs confondus). Ce sont les salarié.es de 40 ans et plus qui concentrent le plus de MP (58%) et connaissent de surcroît une hausse de ces journées d’arrêt. </a:t>
            </a:r>
          </a:p>
          <a:p>
            <a:pPr algn="just">
              <a:lnSpc>
                <a:spcPct val="113000"/>
              </a:lnSpc>
            </a:pPr>
            <a:endParaRPr lang="fr-FR" sz="1100" dirty="0">
              <a:solidFill>
                <a:srgbClr val="FF0000"/>
              </a:solidFill>
            </a:endParaRPr>
          </a:p>
          <a:p>
            <a:pPr algn="just">
              <a:lnSpc>
                <a:spcPct val="113000"/>
              </a:lnSpc>
            </a:pPr>
            <a:r>
              <a:rPr lang="fr-FR" sz="1200" b="1" dirty="0"/>
              <a:t>Une hausse des inscriptions à France Travail faisant suite à une inaptitude</a:t>
            </a:r>
          </a:p>
          <a:p>
            <a:pPr algn="just">
              <a:lnSpc>
                <a:spcPct val="113000"/>
              </a:lnSpc>
            </a:pPr>
            <a:endParaRPr lang="fr-FR" sz="1200" b="1" dirty="0">
              <a:solidFill>
                <a:srgbClr val="FF0000"/>
              </a:solidFill>
            </a:endParaRPr>
          </a:p>
          <a:p>
            <a:pPr algn="just">
              <a:lnSpc>
                <a:spcPct val="114000"/>
              </a:lnSpc>
            </a:pPr>
            <a:r>
              <a:rPr lang="fr-FR" sz="1100" dirty="0"/>
              <a:t>Même s’il est difficile de savoir la part qui est d’origine professionnelle et qu’il faut donc en relativiser la portée, les inaptitudes au poste prononcées par les médecins du travail peuvent donner un indice de l’état des conditions de travail dans un secteur d’activité par leur volume et leur tendance sur longue période. Elles sont abordées ici au travers des inscriptions à France Travail suite à licenciement pour ce motif générées par un secteur</a:t>
            </a:r>
          </a:p>
        </p:txBody>
      </p:sp>
    </p:spTree>
    <p:extLst>
      <p:ext uri="{BB962C8B-B14F-4D97-AF65-F5344CB8AC3E}">
        <p14:creationId xmlns:p14="http://schemas.microsoft.com/office/powerpoint/2010/main" val="4284793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(2/3)</a:t>
            </a:r>
          </a:p>
        </p:txBody>
      </p:sp>
      <p:sp>
        <p:nvSpPr>
          <p:cNvPr id="2" name="ZoneTexte 1">
            <a:extLst>
              <a:ext uri="{FF2B5EF4-FFF2-40B4-BE49-F238E27FC236}">
                <a16:creationId xmlns:a16="http://schemas.microsoft.com/office/drawing/2014/main" id="{FA462349-E9FE-63D8-273E-461C26C5BDCB}"/>
              </a:ext>
            </a:extLst>
          </p:cNvPr>
          <p:cNvSpPr txBox="1"/>
          <p:nvPr/>
        </p:nvSpPr>
        <p:spPr>
          <a:xfrm>
            <a:off x="899592" y="1562242"/>
            <a:ext cx="8064000" cy="5065361"/>
          </a:xfrm>
          <a:prstGeom prst="rect">
            <a:avLst/>
          </a:prstGeom>
          <a:solidFill>
            <a:schemeClr val="bg1">
              <a:lumMod val="85000"/>
            </a:schemeClr>
          </a:solidFill>
        </p:spPr>
        <p:txBody>
          <a:bodyPr wrap="square" numCol="2" spcCol="360000" rtlCol="0">
            <a:spAutoFit/>
          </a:bodyPr>
          <a:lstStyle/>
          <a:p>
            <a:pPr algn="just">
              <a:lnSpc>
                <a:spcPct val="114000"/>
              </a:lnSpc>
            </a:pPr>
            <a:r>
              <a:rPr lang="fr-FR" sz="1100" dirty="0"/>
              <a:t>d’activité.</a:t>
            </a:r>
            <a:r>
              <a:rPr lang="fr-FR" sz="1100" dirty="0">
                <a:solidFill>
                  <a:srgbClr val="FF0000"/>
                </a:solidFill>
              </a:rPr>
              <a:t> </a:t>
            </a:r>
            <a:r>
              <a:rPr lang="fr-FR" sz="1100" dirty="0"/>
              <a:t>En 2021, 708 personnes issues du secteur de l’hébergement médico-social et social se sont inscrites à France Travail suite à un licenciement pour inaptitude, ce qui en fait le 4</a:t>
            </a:r>
            <a:r>
              <a:rPr lang="fr-FR" sz="1100" baseline="30000" dirty="0"/>
              <a:t>ème</a:t>
            </a:r>
            <a:r>
              <a:rPr lang="fr-FR" sz="1100" dirty="0"/>
              <a:t> secteur en volume. L’accroissement est de 3% par rapport à 2019 après un très fort accroissement des inscriptions entre 2016 et 2019 (+57% contre +25% tous secteurs confondus). </a:t>
            </a:r>
          </a:p>
          <a:p>
            <a:pPr algn="just">
              <a:lnSpc>
                <a:spcPct val="114000"/>
              </a:lnSpc>
            </a:pPr>
            <a:endParaRPr lang="fr-FR" sz="1100" dirty="0">
              <a:solidFill>
                <a:srgbClr val="FF0000"/>
              </a:solidFill>
            </a:endParaRPr>
          </a:p>
          <a:p>
            <a:pPr algn="just">
              <a:lnSpc>
                <a:spcPct val="113000"/>
              </a:lnSpc>
            </a:pPr>
            <a:r>
              <a:rPr lang="fr-FR" sz="1100" dirty="0"/>
              <a:t>Le fait de rapporter les personnes inscrites à France Travail suite à licenciement pour inaptitude dans l'année au nombre d'actifs en emploi au 1er janvier est une façon d'estimer les secteurs où le risque d'inaptitude est le plus fréquent. Avec un taux d’inaptitude de 7,8 pour mille, le secteur se situe au-dessus de la moyenne régionale 4,4 pour mille). Précisément, ce sont les femmes issues  de ce secteur qui ont le taux d’inaptitude le plus élevé (8,1 pour mille contre 6,3 pour les hommes). On note que l’écart par rapport à la moyenne régionale se creuse dès 40 ans avec un taux supérieur à 9 pour mille. Le taux d’inaptitude s’est accru de 1 point par rapport à 2019 (contre +0,3 point tous secteurs confondus). La tranche des personnes de 40 à 49 ans est la plus concernée par cette hausse (+2,7 points). </a:t>
            </a:r>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a:p>
            <a:pPr algn="just">
              <a:lnSpc>
                <a:spcPct val="113000"/>
              </a:lnSpc>
            </a:pPr>
            <a:endParaRPr lang="fr-FR" sz="1100" dirty="0"/>
          </a:p>
        </p:txBody>
      </p:sp>
    </p:spTree>
    <p:extLst>
      <p:ext uri="{BB962C8B-B14F-4D97-AF65-F5344CB8AC3E}">
        <p14:creationId xmlns:p14="http://schemas.microsoft.com/office/powerpoint/2010/main" val="421626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p:txBody>
          <a:bodyPr/>
          <a:lstStyle/>
          <a:p>
            <a:pPr>
              <a:defRPr/>
            </a:pPr>
            <a:endParaRPr lang="fr-FR"/>
          </a:p>
        </p:txBody>
      </p:sp>
      <p:sp>
        <p:nvSpPr>
          <p:cNvPr id="4" name="Titre 1">
            <a:extLst>
              <a:ext uri="{FF2B5EF4-FFF2-40B4-BE49-F238E27FC236}">
                <a16:creationId xmlns:a16="http://schemas.microsoft.com/office/drawing/2014/main" id="{2789A2E8-5D6B-F23B-2269-486F9576CDA9}"/>
              </a:ext>
            </a:extLst>
          </p:cNvPr>
          <p:cNvSpPr txBox="1">
            <a:spLocks/>
          </p:cNvSpPr>
          <p:nvPr/>
        </p:nvSpPr>
        <p:spPr bwMode="auto">
          <a:xfrm>
            <a:off x="1585005" y="773038"/>
            <a:ext cx="7544187" cy="774625"/>
          </a:xfrm>
          <a:prstGeom prst="rect">
            <a:avLst/>
          </a:prstGeom>
        </p:spPr>
        <p:txBody>
          <a:bodyPr vert="horz" lIns="91440" tIns="45720" rIns="91440" bIns="45720" rtlCol="0" anchor="t">
            <a:normAutofit/>
          </a:bodyPr>
          <a:lstStyle>
            <a:lvl1pPr algn="ctr" defTabSz="914400">
              <a:spcBef>
                <a:spcPts val="0"/>
              </a:spcBef>
              <a:buNone/>
              <a:defRPr sz="4000" b="1" cap="all">
                <a:solidFill>
                  <a:srgbClr val="006F6E"/>
                </a:solidFill>
                <a:latin typeface="+mj-lt"/>
                <a:ea typeface="+mj-ea"/>
                <a:cs typeface="+mj-cs"/>
              </a:defRPr>
            </a:lvl1pPr>
          </a:lstStyle>
          <a:p>
            <a:pPr algn="l"/>
            <a:r>
              <a:rPr lang="fr-FR" sz="2800"/>
              <a:t>SOMMAIRE</a:t>
            </a:r>
            <a:endParaRPr lang="fr-FR" sz="2800" dirty="0"/>
          </a:p>
        </p:txBody>
      </p:sp>
      <p:graphicFrame>
        <p:nvGraphicFramePr>
          <p:cNvPr id="5" name="Espace réservé du contenu 5">
            <a:extLst>
              <a:ext uri="{FF2B5EF4-FFF2-40B4-BE49-F238E27FC236}">
                <a16:creationId xmlns:a16="http://schemas.microsoft.com/office/drawing/2014/main" id="{D9C91429-403C-4DFB-D2B7-3FBBBFD9AA6E}"/>
              </a:ext>
            </a:extLst>
          </p:cNvPr>
          <p:cNvGraphicFramePr>
            <a:graphicFrameLocks/>
          </p:cNvGraphicFramePr>
          <p:nvPr>
            <p:extLst>
              <p:ext uri="{D42A27DB-BD31-4B8C-83A1-F6EECF244321}">
                <p14:modId xmlns:p14="http://schemas.microsoft.com/office/powerpoint/2010/main" val="3274927812"/>
              </p:ext>
            </p:extLst>
          </p:nvPr>
        </p:nvGraphicFramePr>
        <p:xfrm>
          <a:off x="817656" y="16288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F65389C2-13E0-0E45-725C-F9E8AC38D696}"/>
              </a:ext>
            </a:extLst>
          </p:cNvPr>
          <p:cNvSpPr txBox="1"/>
          <p:nvPr/>
        </p:nvSpPr>
        <p:spPr>
          <a:xfrm>
            <a:off x="827584" y="6209500"/>
            <a:ext cx="7689306" cy="461665"/>
          </a:xfrm>
          <a:prstGeom prst="rect">
            <a:avLst/>
          </a:prstGeom>
          <a:solidFill>
            <a:schemeClr val="accent3">
              <a:lumMod val="20000"/>
              <a:lumOff val="80000"/>
            </a:schemeClr>
          </a:solidFill>
        </p:spPr>
        <p:txBody>
          <a:bodyPr wrap="square" rtlCol="0">
            <a:spAutoFit/>
          </a:bodyPr>
          <a:lstStyle/>
          <a:p>
            <a:pPr algn="just"/>
            <a:r>
              <a:rPr lang="fr-FR" sz="1200" dirty="0"/>
              <a:t>ATTENTION. Les données sur l'exposition aux risques professionnels portent sur un secteur agrégé à un niveau supérieur comprenant également l’action sociale sans hébergement et comptant au total </a:t>
            </a:r>
            <a:r>
              <a:rPr lang="fr-FR" sz="1200" b="1" dirty="0"/>
              <a:t>240 201</a:t>
            </a:r>
            <a:r>
              <a:rPr lang="fr-FR" sz="1200" dirty="0"/>
              <a:t> salarié.es.</a:t>
            </a:r>
          </a:p>
        </p:txBody>
      </p:sp>
      <p:sp>
        <p:nvSpPr>
          <p:cNvPr id="11" name="ZoneTexte 10">
            <a:extLst>
              <a:ext uri="{FF2B5EF4-FFF2-40B4-BE49-F238E27FC236}">
                <a16:creationId xmlns:a16="http://schemas.microsoft.com/office/drawing/2014/main" id="{07FAFA63-4E72-35D5-8E08-26DDB3ADB8BF}"/>
              </a:ext>
            </a:extLst>
          </p:cNvPr>
          <p:cNvSpPr txBox="1"/>
          <p:nvPr/>
        </p:nvSpPr>
        <p:spPr>
          <a:xfrm>
            <a:off x="2076456" y="149949"/>
            <a:ext cx="7067544" cy="523220"/>
          </a:xfrm>
          <a:prstGeom prst="rect">
            <a:avLst/>
          </a:prstGeom>
          <a:noFill/>
        </p:spPr>
        <p:txBody>
          <a:bodyPr wrap="square">
            <a:spAutoFit/>
          </a:bodyPr>
          <a:lstStyle/>
          <a:p>
            <a:r>
              <a:rPr lang="fr-FR" sz="2800" b="1" dirty="0">
                <a:solidFill>
                  <a:schemeClr val="bg1"/>
                </a:solidFill>
              </a:rPr>
              <a:t>H֮ÉBERGEMENT MÉDICO-SOCIAL ET SOCIAL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6" name="Objet 5">
            <a:extLst>
              <a:ext uri="{FF2B5EF4-FFF2-40B4-BE49-F238E27FC236}">
                <a16:creationId xmlns:a16="http://schemas.microsoft.com/office/drawing/2014/main" id="{E7E9BF56-253F-2846-C438-DA1166A6CC65}"/>
              </a:ext>
            </a:extLst>
          </p:cNvPr>
          <p:cNvGraphicFramePr>
            <a:graphicFrameLocks noChangeAspect="1"/>
          </p:cNvGraphicFramePr>
          <p:nvPr>
            <p:extLst>
              <p:ext uri="{D42A27DB-BD31-4B8C-83A1-F6EECF244321}">
                <p14:modId xmlns:p14="http://schemas.microsoft.com/office/powerpoint/2010/main" val="4003451736"/>
              </p:ext>
            </p:extLst>
          </p:nvPr>
        </p:nvGraphicFramePr>
        <p:xfrm>
          <a:off x="1845221" y="3158846"/>
          <a:ext cx="5343525" cy="209550"/>
        </p:xfrm>
        <a:graphic>
          <a:graphicData uri="http://schemas.openxmlformats.org/presentationml/2006/ole">
            <mc:AlternateContent xmlns:mc="http://schemas.openxmlformats.org/markup-compatibility/2006">
              <mc:Choice xmlns:v="urn:schemas-microsoft-com:vml" Requires="v">
                <p:oleObj name="Worksheet" r:id="rId2" imgW="5343393" imgH="209578" progId="Excel.Sheet.12">
                  <p:embed/>
                </p:oleObj>
              </mc:Choice>
              <mc:Fallback>
                <p:oleObj name="Worksheet" r:id="rId2" imgW="5343393" imgH="209578" progId="Excel.Sheet.12">
                  <p:embed/>
                  <p:pic>
                    <p:nvPicPr>
                      <p:cNvPr id="0" name=""/>
                      <p:cNvPicPr/>
                      <p:nvPr/>
                    </p:nvPicPr>
                    <p:blipFill>
                      <a:blip r:embed="rId3"/>
                      <a:stretch>
                        <a:fillRect/>
                      </a:stretch>
                    </p:blipFill>
                    <p:spPr>
                      <a:xfrm>
                        <a:off x="1845221" y="3158846"/>
                        <a:ext cx="5343525" cy="209550"/>
                      </a:xfrm>
                      <a:prstGeom prst="rect">
                        <a:avLst/>
                      </a:prstGeom>
                    </p:spPr>
                  </p:pic>
                </p:oleObj>
              </mc:Fallback>
            </mc:AlternateContent>
          </a:graphicData>
        </a:graphic>
      </p:graphicFrame>
      <p:sp>
        <p:nvSpPr>
          <p:cNvPr id="9" name="ZoneTexte 8">
            <a:extLst>
              <a:ext uri="{FF2B5EF4-FFF2-40B4-BE49-F238E27FC236}">
                <a16:creationId xmlns:a16="http://schemas.microsoft.com/office/drawing/2014/main" id="{2869AB1D-8FD3-722C-95D0-64167A101DA9}"/>
              </a:ext>
            </a:extLst>
          </p:cNvPr>
          <p:cNvSpPr txBox="1"/>
          <p:nvPr/>
        </p:nvSpPr>
        <p:spPr bwMode="auto">
          <a:xfrm>
            <a:off x="827584" y="6315357"/>
            <a:ext cx="7689306" cy="276999"/>
          </a:xfrm>
          <a:prstGeom prst="rect">
            <a:avLst/>
          </a:prstGeom>
          <a:solidFill>
            <a:schemeClr val="accent3">
              <a:lumMod val="20000"/>
              <a:lumOff val="80000"/>
            </a:schemeClr>
          </a:solidFill>
        </p:spPr>
        <p:txBody>
          <a:bodyPr wrap="square" rtlCol="0">
            <a:spAutoFit/>
          </a:bodyPr>
          <a:lstStyle/>
          <a:p>
            <a:pPr algn="just"/>
            <a:r>
              <a:rPr lang="fr-FR" sz="1200" dirty="0"/>
              <a:t>Sources : INSEE RP 2020, DARES DSN SISMMO 2021, POLE EMPLOI 2021</a:t>
            </a:r>
          </a:p>
        </p:txBody>
      </p:sp>
      <p:sp>
        <p:nvSpPr>
          <p:cNvPr id="10" name="ZoneTexte 9">
            <a:extLst>
              <a:ext uri="{FF2B5EF4-FFF2-40B4-BE49-F238E27FC236}">
                <a16:creationId xmlns:a16="http://schemas.microsoft.com/office/drawing/2014/main" id="{B825252B-DBFE-EAC6-B07A-0DA469774603}"/>
              </a:ext>
            </a:extLst>
          </p:cNvPr>
          <p:cNvSpPr txBox="1"/>
          <p:nvPr/>
        </p:nvSpPr>
        <p:spPr>
          <a:xfrm>
            <a:off x="1290862" y="6021495"/>
            <a:ext cx="2921098" cy="230832"/>
          </a:xfrm>
          <a:prstGeom prst="rect">
            <a:avLst/>
          </a:prstGeom>
          <a:noFill/>
        </p:spPr>
        <p:txBody>
          <a:bodyPr wrap="square" rtlCol="0">
            <a:spAutoFit/>
          </a:bodyPr>
          <a:lstStyle/>
          <a:p>
            <a:r>
              <a:rPr lang="fr-FR" sz="900" i="1" dirty="0"/>
              <a:t>* En équivalent temps plein</a:t>
            </a:r>
          </a:p>
        </p:txBody>
      </p:sp>
      <p:sp>
        <p:nvSpPr>
          <p:cNvPr id="8" name="ZoneTexte 7">
            <a:extLst>
              <a:ext uri="{FF2B5EF4-FFF2-40B4-BE49-F238E27FC236}">
                <a16:creationId xmlns:a16="http://schemas.microsoft.com/office/drawing/2014/main" id="{BA322F8B-5920-FCDE-3F0B-61B523883DD0}"/>
              </a:ext>
            </a:extLst>
          </p:cNvPr>
          <p:cNvSpPr txBox="1"/>
          <p:nvPr/>
        </p:nvSpPr>
        <p:spPr>
          <a:xfrm>
            <a:off x="2051720" y="82453"/>
            <a:ext cx="6984776" cy="523220"/>
          </a:xfrm>
          <a:prstGeom prst="rect">
            <a:avLst/>
          </a:prstGeom>
          <a:noFill/>
        </p:spPr>
        <p:txBody>
          <a:bodyPr wrap="square">
            <a:spAutoFit/>
          </a:bodyPr>
          <a:lstStyle/>
          <a:p>
            <a:r>
              <a:rPr lang="fr-FR" sz="2800" b="1" dirty="0">
                <a:solidFill>
                  <a:schemeClr val="bg1"/>
                </a:solidFill>
              </a:rPr>
              <a:t>HÉBERGEMENT MÉDICO-SOCIAL ET SOCIAL</a:t>
            </a:r>
          </a:p>
        </p:txBody>
      </p:sp>
      <p:pic>
        <p:nvPicPr>
          <p:cNvPr id="12" name="Image 11">
            <a:extLst>
              <a:ext uri="{FF2B5EF4-FFF2-40B4-BE49-F238E27FC236}">
                <a16:creationId xmlns:a16="http://schemas.microsoft.com/office/drawing/2014/main" id="{6AE34BCB-B2B7-9BA3-F1CF-749F51E94156}"/>
              </a:ext>
            </a:extLst>
          </p:cNvPr>
          <p:cNvPicPr>
            <a:picLocks noChangeAspect="1"/>
          </p:cNvPicPr>
          <p:nvPr/>
        </p:nvPicPr>
        <p:blipFill>
          <a:blip r:embed="rId4"/>
          <a:stretch>
            <a:fillRect/>
          </a:stretch>
        </p:blipFill>
        <p:spPr>
          <a:xfrm>
            <a:off x="1835696" y="1340768"/>
            <a:ext cx="5353050" cy="1685925"/>
          </a:xfrm>
          <a:prstGeom prst="rect">
            <a:avLst/>
          </a:prstGeom>
        </p:spPr>
      </p:pic>
      <p:pic>
        <p:nvPicPr>
          <p:cNvPr id="13" name="Image 12">
            <a:extLst>
              <a:ext uri="{FF2B5EF4-FFF2-40B4-BE49-F238E27FC236}">
                <a16:creationId xmlns:a16="http://schemas.microsoft.com/office/drawing/2014/main" id="{C208A770-2EA8-B8B7-208B-E4F120AC00C8}"/>
              </a:ext>
            </a:extLst>
          </p:cNvPr>
          <p:cNvPicPr>
            <a:picLocks noChangeAspect="1"/>
          </p:cNvPicPr>
          <p:nvPr/>
        </p:nvPicPr>
        <p:blipFill>
          <a:blip r:embed="rId5"/>
          <a:stretch>
            <a:fillRect/>
          </a:stretch>
        </p:blipFill>
        <p:spPr>
          <a:xfrm>
            <a:off x="899592" y="3552634"/>
            <a:ext cx="8020050" cy="23812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ZoneTexte 1">
            <a:extLst>
              <a:ext uri="{FF2B5EF4-FFF2-40B4-BE49-F238E27FC236}">
                <a16:creationId xmlns:a16="http://schemas.microsoft.com/office/drawing/2014/main" id="{0CAAC84A-FFC3-B089-EB4F-1C92C72D95E4}"/>
              </a:ext>
            </a:extLst>
          </p:cNvPr>
          <p:cNvSpPr txBox="1"/>
          <p:nvPr/>
        </p:nvSpPr>
        <p:spPr>
          <a:xfrm>
            <a:off x="2699792" y="230621"/>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3" name="Picture 6">
            <a:extLst>
              <a:ext uri="{FF2B5EF4-FFF2-40B4-BE49-F238E27FC236}">
                <a16:creationId xmlns:a16="http://schemas.microsoft.com/office/drawing/2014/main" id="{1EF0D6FC-004D-C923-7228-21E4E439C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08875"/>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76183EE8-9A29-9E20-F2A3-E97A3555FE17}"/>
              </a:ext>
            </a:extLst>
          </p:cNvPr>
          <p:cNvSpPr txBox="1"/>
          <p:nvPr/>
        </p:nvSpPr>
        <p:spPr>
          <a:xfrm>
            <a:off x="1763688" y="1916832"/>
            <a:ext cx="4104456"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familles de risques</a:t>
            </a:r>
          </a:p>
        </p:txBody>
      </p:sp>
      <p:pic>
        <p:nvPicPr>
          <p:cNvPr id="5" name="Image 4">
            <a:extLst>
              <a:ext uri="{FF2B5EF4-FFF2-40B4-BE49-F238E27FC236}">
                <a16:creationId xmlns:a16="http://schemas.microsoft.com/office/drawing/2014/main" id="{FAB5E5AA-FA11-53E1-3C77-DEE5BABF015B}"/>
              </a:ext>
            </a:extLst>
          </p:cNvPr>
          <p:cNvPicPr>
            <a:picLocks noChangeAspect="1"/>
          </p:cNvPicPr>
          <p:nvPr/>
        </p:nvPicPr>
        <p:blipFill>
          <a:blip r:embed="rId3"/>
          <a:stretch>
            <a:fillRect/>
          </a:stretch>
        </p:blipFill>
        <p:spPr>
          <a:xfrm>
            <a:off x="1899666" y="2420888"/>
            <a:ext cx="5344668" cy="30388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F572225-124E-395A-E455-947483556258}"/>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384E3FFE-D2B5-3074-9944-ACC8CCFC7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a:extLst>
              <a:ext uri="{FF2B5EF4-FFF2-40B4-BE49-F238E27FC236}">
                <a16:creationId xmlns:a16="http://schemas.microsoft.com/office/drawing/2014/main" id="{91A158A5-20C5-3F80-1B18-5778B7C8C93B}"/>
              </a:ext>
            </a:extLst>
          </p:cNvPr>
          <p:cNvSpPr txBox="1"/>
          <p:nvPr/>
        </p:nvSpPr>
        <p:spPr>
          <a:xfrm>
            <a:off x="730908" y="1473342"/>
            <a:ext cx="79208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principaux risques du secteur</a:t>
            </a:r>
          </a:p>
        </p:txBody>
      </p:sp>
      <p:pic>
        <p:nvPicPr>
          <p:cNvPr id="9" name="Picture 7">
            <a:extLst>
              <a:ext uri="{FF2B5EF4-FFF2-40B4-BE49-F238E27FC236}">
                <a16:creationId xmlns:a16="http://schemas.microsoft.com/office/drawing/2014/main" id="{A6CC029C-5BE1-EA7A-AFC1-791E76443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53" y="6650575"/>
            <a:ext cx="34385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2E0B1B29-4D45-1283-797C-A65C70298A3D}"/>
              </a:ext>
            </a:extLst>
          </p:cNvPr>
          <p:cNvPicPr>
            <a:picLocks noChangeAspect="1"/>
          </p:cNvPicPr>
          <p:nvPr/>
        </p:nvPicPr>
        <p:blipFill>
          <a:blip r:embed="rId5"/>
          <a:stretch>
            <a:fillRect/>
          </a:stretch>
        </p:blipFill>
        <p:spPr>
          <a:xfrm>
            <a:off x="794220" y="1835714"/>
            <a:ext cx="8011668" cy="4678680"/>
          </a:xfrm>
          <a:prstGeom prst="rect">
            <a:avLst/>
          </a:prstGeom>
        </p:spPr>
      </p:pic>
      <p:graphicFrame>
        <p:nvGraphicFramePr>
          <p:cNvPr id="3" name="Objet 2">
            <a:extLst>
              <a:ext uri="{FF2B5EF4-FFF2-40B4-BE49-F238E27FC236}">
                <a16:creationId xmlns:a16="http://schemas.microsoft.com/office/drawing/2014/main" id="{B68D2688-707C-CAF3-7987-F52EFB8FC927}"/>
              </a:ext>
            </a:extLst>
          </p:cNvPr>
          <p:cNvGraphicFramePr>
            <a:graphicFrameLocks noChangeAspect="1"/>
          </p:cNvGraphicFramePr>
          <p:nvPr>
            <p:extLst>
              <p:ext uri="{D42A27DB-BD31-4B8C-83A1-F6EECF244321}">
                <p14:modId xmlns:p14="http://schemas.microsoft.com/office/powerpoint/2010/main" val="1590661139"/>
              </p:ext>
            </p:extLst>
          </p:nvPr>
        </p:nvGraphicFramePr>
        <p:xfrm>
          <a:off x="6012160" y="6597352"/>
          <a:ext cx="2517775" cy="173038"/>
        </p:xfrm>
        <a:graphic>
          <a:graphicData uri="http://schemas.openxmlformats.org/presentationml/2006/ole">
            <mc:AlternateContent xmlns:mc="http://schemas.openxmlformats.org/markup-compatibility/2006">
              <mc:Choice xmlns:v="urn:schemas-microsoft-com:vml" Requires="v">
                <p:oleObj name="Feuille de calcul" r:id="rId6" imgW="3057403" imgH="209654" progId="Excel.Sheet.12">
                  <p:embed/>
                </p:oleObj>
              </mc:Choice>
              <mc:Fallback>
                <p:oleObj name="Feuille de calcul" r:id="rId6" imgW="3057403" imgH="209654" progId="Excel.Sheet.12">
                  <p:embed/>
                  <p:pic>
                    <p:nvPicPr>
                      <p:cNvPr id="9" name="Objet 8">
                        <a:extLst>
                          <a:ext uri="{FF2B5EF4-FFF2-40B4-BE49-F238E27FC236}">
                            <a16:creationId xmlns:a16="http://schemas.microsoft.com/office/drawing/2014/main" id="{8AE41C48-DAEB-0221-6E6A-173BB1E9A0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6597352"/>
                        <a:ext cx="25177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42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E935C57-4BD1-E459-81C4-9CDCCC221CF4}"/>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5E3E7B05-5C6C-466A-2C5C-8962B6383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4C0A2D64-117D-2866-E9C0-85B4439BAB63}"/>
              </a:ext>
            </a:extLst>
          </p:cNvPr>
          <p:cNvSpPr txBox="1"/>
          <p:nvPr/>
        </p:nvSpPr>
        <p:spPr>
          <a:xfrm>
            <a:off x="1475656" y="1916831"/>
            <a:ext cx="61206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Les écarts significatifs d’exposition aux risques</a:t>
            </a:r>
          </a:p>
        </p:txBody>
      </p:sp>
      <p:pic>
        <p:nvPicPr>
          <p:cNvPr id="2" name="Image 1">
            <a:extLst>
              <a:ext uri="{FF2B5EF4-FFF2-40B4-BE49-F238E27FC236}">
                <a16:creationId xmlns:a16="http://schemas.microsoft.com/office/drawing/2014/main" id="{EF0DA120-95DD-0DBD-F43E-2BFFC52FA8D8}"/>
              </a:ext>
            </a:extLst>
          </p:cNvPr>
          <p:cNvPicPr>
            <a:picLocks noChangeAspect="1"/>
          </p:cNvPicPr>
          <p:nvPr/>
        </p:nvPicPr>
        <p:blipFill>
          <a:blip r:embed="rId3"/>
          <a:stretch>
            <a:fillRect/>
          </a:stretch>
        </p:blipFill>
        <p:spPr>
          <a:xfrm>
            <a:off x="1395222" y="2565092"/>
            <a:ext cx="6353556" cy="2688336"/>
          </a:xfrm>
          <a:prstGeom prst="rect">
            <a:avLst/>
          </a:prstGeom>
        </p:spPr>
      </p:pic>
    </p:spTree>
    <p:extLst>
      <p:ext uri="{BB962C8B-B14F-4D97-AF65-F5344CB8AC3E}">
        <p14:creationId xmlns:p14="http://schemas.microsoft.com/office/powerpoint/2010/main" val="6346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573F20FB-E834-C5EA-5B75-5457F1C63F47}"/>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15" name="ZoneTexte 14">
            <a:extLst>
              <a:ext uri="{FF2B5EF4-FFF2-40B4-BE49-F238E27FC236}">
                <a16:creationId xmlns:a16="http://schemas.microsoft.com/office/drawing/2014/main" id="{63B0E02F-A7FF-C6A0-C083-1119A41C158E}"/>
              </a:ext>
            </a:extLst>
          </p:cNvPr>
          <p:cNvSpPr txBox="1"/>
          <p:nvPr/>
        </p:nvSpPr>
        <p:spPr>
          <a:xfrm>
            <a:off x="748257" y="1639833"/>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Les données générales</a:t>
            </a:r>
          </a:p>
        </p:txBody>
      </p:sp>
      <p:sp>
        <p:nvSpPr>
          <p:cNvPr id="16" name="ZoneTexte 15">
            <a:extLst>
              <a:ext uri="{FF2B5EF4-FFF2-40B4-BE49-F238E27FC236}">
                <a16:creationId xmlns:a16="http://schemas.microsoft.com/office/drawing/2014/main" id="{C66C78DA-5719-2BDA-F91A-47E12347EE7B}"/>
              </a:ext>
            </a:extLst>
          </p:cNvPr>
          <p:cNvSpPr txBox="1"/>
          <p:nvPr/>
        </p:nvSpPr>
        <p:spPr>
          <a:xfrm>
            <a:off x="748257" y="4649431"/>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Evolution entre 2016 et 2019</a:t>
            </a:r>
          </a:p>
        </p:txBody>
      </p:sp>
      <p:sp>
        <p:nvSpPr>
          <p:cNvPr id="19" name="ZoneTexte 18">
            <a:extLst>
              <a:ext uri="{FF2B5EF4-FFF2-40B4-BE49-F238E27FC236}">
                <a16:creationId xmlns:a16="http://schemas.microsoft.com/office/drawing/2014/main" id="{7081BAB4-91C9-3004-3FEF-4DCBD1416717}"/>
              </a:ext>
            </a:extLst>
          </p:cNvPr>
          <p:cNvSpPr txBox="1"/>
          <p:nvPr/>
        </p:nvSpPr>
        <p:spPr>
          <a:xfrm>
            <a:off x="6732240" y="4653424"/>
            <a:ext cx="2411760" cy="2015936"/>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20" name="Objet 19">
            <a:extLst>
              <a:ext uri="{FF2B5EF4-FFF2-40B4-BE49-F238E27FC236}">
                <a16:creationId xmlns:a16="http://schemas.microsoft.com/office/drawing/2014/main" id="{3FDC132C-DBF6-524B-08D9-0ED167B14BC1}"/>
              </a:ext>
            </a:extLst>
          </p:cNvPr>
          <p:cNvGraphicFramePr>
            <a:graphicFrameLocks noChangeAspect="1"/>
          </p:cNvGraphicFramePr>
          <p:nvPr>
            <p:extLst>
              <p:ext uri="{D42A27DB-BD31-4B8C-83A1-F6EECF244321}">
                <p14:modId xmlns:p14="http://schemas.microsoft.com/office/powerpoint/2010/main" val="4190523000"/>
              </p:ext>
            </p:extLst>
          </p:nvPr>
        </p:nvGraphicFramePr>
        <p:xfrm>
          <a:off x="4183062" y="6582841"/>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6" name="Objet 5"/>
                      <p:cNvPicPr>
                        <a:picLocks noChangeAspect="1" noChangeArrowheads="1"/>
                      </p:cNvPicPr>
                      <p:nvPr/>
                    </p:nvPicPr>
                    <p:blipFill>
                      <a:blip r:embed="rId4"/>
                      <a:srcRect/>
                      <a:stretch>
                        <a:fillRect/>
                      </a:stretch>
                    </p:blipFill>
                    <p:spPr bwMode="auto">
                      <a:xfrm>
                        <a:off x="4183062" y="6582841"/>
                        <a:ext cx="2517775" cy="173038"/>
                      </a:xfrm>
                      <a:prstGeom prst="rect">
                        <a:avLst/>
                      </a:prstGeom>
                      <a:noFill/>
                      <a:ln>
                        <a:solidFill>
                          <a:schemeClr val="accent1"/>
                        </a:solidFill>
                      </a:ln>
                    </p:spPr>
                  </p:pic>
                </p:oleObj>
              </mc:Fallback>
            </mc:AlternateContent>
          </a:graphicData>
        </a:graphic>
      </p:graphicFrame>
      <p:graphicFrame>
        <p:nvGraphicFramePr>
          <p:cNvPr id="2" name="Objet 1">
            <a:extLst>
              <a:ext uri="{FF2B5EF4-FFF2-40B4-BE49-F238E27FC236}">
                <a16:creationId xmlns:a16="http://schemas.microsoft.com/office/drawing/2014/main" id="{CC2F332D-AE0A-74A2-6BE7-EA70C2D78EFE}"/>
              </a:ext>
            </a:extLst>
          </p:cNvPr>
          <p:cNvGraphicFramePr>
            <a:graphicFrameLocks noChangeAspect="1"/>
          </p:cNvGraphicFramePr>
          <p:nvPr>
            <p:extLst>
              <p:ext uri="{D42A27DB-BD31-4B8C-83A1-F6EECF244321}">
                <p14:modId xmlns:p14="http://schemas.microsoft.com/office/powerpoint/2010/main" val="1995858389"/>
              </p:ext>
            </p:extLst>
          </p:nvPr>
        </p:nvGraphicFramePr>
        <p:xfrm>
          <a:off x="2662084" y="820947"/>
          <a:ext cx="5924550" cy="400050"/>
        </p:xfrm>
        <a:graphic>
          <a:graphicData uri="http://schemas.openxmlformats.org/presentationml/2006/ole">
            <mc:AlternateContent xmlns:mc="http://schemas.openxmlformats.org/markup-compatibility/2006">
              <mc:Choice xmlns:v="urn:schemas-microsoft-com:vml" Requires="v">
                <p:oleObj name="Worksheet" r:id="rId5" imgW="5924622" imgH="399965" progId="Excel.Sheet.12">
                  <p:embed/>
                </p:oleObj>
              </mc:Choice>
              <mc:Fallback>
                <p:oleObj name="Worksheet" r:id="rId5"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6"/>
                      <a:stretch>
                        <a:fillRect/>
                      </a:stretch>
                    </p:blipFill>
                    <p:spPr>
                      <a:xfrm>
                        <a:off x="2662084" y="820947"/>
                        <a:ext cx="5924550" cy="400050"/>
                      </a:xfrm>
                      <a:prstGeom prst="rect">
                        <a:avLst/>
                      </a:prstGeom>
                    </p:spPr>
                  </p:pic>
                </p:oleObj>
              </mc:Fallback>
            </mc:AlternateContent>
          </a:graphicData>
        </a:graphic>
      </p:graphicFrame>
      <p:pic>
        <p:nvPicPr>
          <p:cNvPr id="4" name="Image 3">
            <a:extLst>
              <a:ext uri="{FF2B5EF4-FFF2-40B4-BE49-F238E27FC236}">
                <a16:creationId xmlns:a16="http://schemas.microsoft.com/office/drawing/2014/main" id="{177D042E-EB67-176C-207D-168DEE727B76}"/>
              </a:ext>
            </a:extLst>
          </p:cNvPr>
          <p:cNvPicPr>
            <a:picLocks noChangeAspect="1"/>
          </p:cNvPicPr>
          <p:nvPr/>
        </p:nvPicPr>
        <p:blipFill>
          <a:blip r:embed="rId7"/>
          <a:stretch>
            <a:fillRect/>
          </a:stretch>
        </p:blipFill>
        <p:spPr>
          <a:xfrm>
            <a:off x="1115616" y="2067728"/>
            <a:ext cx="7591425" cy="2362200"/>
          </a:xfrm>
          <a:prstGeom prst="rect">
            <a:avLst/>
          </a:prstGeom>
        </p:spPr>
      </p:pic>
      <p:pic>
        <p:nvPicPr>
          <p:cNvPr id="6" name="Image 5">
            <a:extLst>
              <a:ext uri="{FF2B5EF4-FFF2-40B4-BE49-F238E27FC236}">
                <a16:creationId xmlns:a16="http://schemas.microsoft.com/office/drawing/2014/main" id="{6FEF3B04-D54B-2D00-4806-71F0AFE9DE98}"/>
              </a:ext>
            </a:extLst>
          </p:cNvPr>
          <p:cNvPicPr>
            <a:picLocks noChangeAspect="1"/>
          </p:cNvPicPr>
          <p:nvPr/>
        </p:nvPicPr>
        <p:blipFill>
          <a:blip r:embed="rId8"/>
          <a:stretch>
            <a:fillRect/>
          </a:stretch>
        </p:blipFill>
        <p:spPr>
          <a:xfrm>
            <a:off x="955934" y="4970829"/>
            <a:ext cx="5734050" cy="1381125"/>
          </a:xfrm>
          <a:prstGeom prst="rect">
            <a:avLst/>
          </a:prstGeom>
        </p:spPr>
      </p:pic>
    </p:spTree>
    <p:extLst>
      <p:ext uri="{BB962C8B-B14F-4D97-AF65-F5344CB8AC3E}">
        <p14:creationId xmlns:p14="http://schemas.microsoft.com/office/powerpoint/2010/main" val="119982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8161255-C8B2-BEC3-5DDE-B45FCEE271F6}"/>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8" name="ZoneTexte 7">
            <a:extLst>
              <a:ext uri="{FF2B5EF4-FFF2-40B4-BE49-F238E27FC236}">
                <a16:creationId xmlns:a16="http://schemas.microsoft.com/office/drawing/2014/main" id="{0980E96E-3BDA-C9EA-CA98-8C227AD758D9}"/>
              </a:ext>
            </a:extLst>
          </p:cNvPr>
          <p:cNvSpPr txBox="1"/>
          <p:nvPr/>
        </p:nvSpPr>
        <p:spPr>
          <a:xfrm>
            <a:off x="748257" y="1768474"/>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Accidents du travail par tranche d’âge </a:t>
            </a:r>
          </a:p>
        </p:txBody>
      </p:sp>
      <p:sp>
        <p:nvSpPr>
          <p:cNvPr id="9" name="ZoneTexte 8">
            <a:extLst>
              <a:ext uri="{FF2B5EF4-FFF2-40B4-BE49-F238E27FC236}">
                <a16:creationId xmlns:a16="http://schemas.microsoft.com/office/drawing/2014/main" id="{15281F2C-1E66-D5A6-4A0E-7C260DA19702}"/>
              </a:ext>
            </a:extLst>
          </p:cNvPr>
          <p:cNvSpPr txBox="1"/>
          <p:nvPr/>
        </p:nvSpPr>
        <p:spPr>
          <a:xfrm>
            <a:off x="6543675" y="432551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0" name="Objet 9">
            <a:extLst>
              <a:ext uri="{FF2B5EF4-FFF2-40B4-BE49-F238E27FC236}">
                <a16:creationId xmlns:a16="http://schemas.microsoft.com/office/drawing/2014/main" id="{497B795E-8BE0-7505-12F7-5E49BD8D6310}"/>
              </a:ext>
            </a:extLst>
          </p:cNvPr>
          <p:cNvGraphicFramePr>
            <a:graphicFrameLocks noChangeAspect="1"/>
          </p:cNvGraphicFramePr>
          <p:nvPr>
            <p:extLst>
              <p:ext uri="{D42A27DB-BD31-4B8C-83A1-F6EECF244321}">
                <p14:modId xmlns:p14="http://schemas.microsoft.com/office/powerpoint/2010/main" val="4073931422"/>
              </p:ext>
            </p:extLst>
          </p:nvPr>
        </p:nvGraphicFramePr>
        <p:xfrm>
          <a:off x="3635896" y="6381328"/>
          <a:ext cx="2517775" cy="173038"/>
        </p:xfrm>
        <a:graphic>
          <a:graphicData uri="http://schemas.openxmlformats.org/presentationml/2006/ole">
            <mc:AlternateContent xmlns:mc="http://schemas.openxmlformats.org/markup-compatibility/2006">
              <mc:Choice xmlns:v="urn:schemas-microsoft-com:vml" Requires="v">
                <p:oleObj name="Feuille de calcul" r:id="rId2" imgW="3057403" imgH="209654" progId="Excel.Sheet.12">
                  <p:embed/>
                </p:oleObj>
              </mc:Choice>
              <mc:Fallback>
                <p:oleObj name="Feuille de calcul" r:id="rId2" imgW="3057403" imgH="209654" progId="Excel.Sheet.12">
                  <p:embed/>
                  <p:pic>
                    <p:nvPicPr>
                      <p:cNvPr id="7" name="Objet 6"/>
                      <p:cNvPicPr>
                        <a:picLocks noChangeAspect="1" noChangeArrowheads="1"/>
                      </p:cNvPicPr>
                      <p:nvPr/>
                    </p:nvPicPr>
                    <p:blipFill>
                      <a:blip r:embed="rId3"/>
                      <a:srcRect/>
                      <a:stretch>
                        <a:fillRect/>
                      </a:stretch>
                    </p:blipFill>
                    <p:spPr bwMode="auto">
                      <a:xfrm>
                        <a:off x="3635896" y="6381328"/>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t 2">
            <a:extLst>
              <a:ext uri="{FF2B5EF4-FFF2-40B4-BE49-F238E27FC236}">
                <a16:creationId xmlns:a16="http://schemas.microsoft.com/office/drawing/2014/main" id="{23F7E39B-99B9-045F-B432-968224F6729E}"/>
              </a:ext>
            </a:extLst>
          </p:cNvPr>
          <p:cNvGraphicFramePr>
            <a:graphicFrameLocks noChangeAspect="1"/>
          </p:cNvGraphicFramePr>
          <p:nvPr>
            <p:extLst>
              <p:ext uri="{D42A27DB-BD31-4B8C-83A1-F6EECF244321}">
                <p14:modId xmlns:p14="http://schemas.microsoft.com/office/powerpoint/2010/main" val="1995858389"/>
              </p:ext>
            </p:extLst>
          </p:nvPr>
        </p:nvGraphicFramePr>
        <p:xfrm>
          <a:off x="2662084" y="820947"/>
          <a:ext cx="5924550" cy="400050"/>
        </p:xfrm>
        <a:graphic>
          <a:graphicData uri="http://schemas.openxmlformats.org/presentationml/2006/ole">
            <mc:AlternateContent xmlns:mc="http://schemas.openxmlformats.org/markup-compatibility/2006">
              <mc:Choice xmlns:v="urn:schemas-microsoft-com:vml" Requires="v">
                <p:oleObj name="Worksheet" r:id="rId4" imgW="5924622" imgH="399965" progId="Excel.Sheet.12">
                  <p:embed/>
                </p:oleObj>
              </mc:Choice>
              <mc:Fallback>
                <p:oleObj name="Worksheet" r:id="rId4"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5"/>
                      <a:stretch>
                        <a:fillRect/>
                      </a:stretch>
                    </p:blipFill>
                    <p:spPr>
                      <a:xfrm>
                        <a:off x="2662084" y="820947"/>
                        <a:ext cx="5924550" cy="400050"/>
                      </a:xfrm>
                      <a:prstGeom prst="rect">
                        <a:avLst/>
                      </a:prstGeom>
                    </p:spPr>
                  </p:pic>
                </p:oleObj>
              </mc:Fallback>
            </mc:AlternateContent>
          </a:graphicData>
        </a:graphic>
      </p:graphicFrame>
      <p:pic>
        <p:nvPicPr>
          <p:cNvPr id="11" name="Image 10">
            <a:extLst>
              <a:ext uri="{FF2B5EF4-FFF2-40B4-BE49-F238E27FC236}">
                <a16:creationId xmlns:a16="http://schemas.microsoft.com/office/drawing/2014/main" id="{0375796D-1F6C-BA07-8DA4-D37DD72D6735}"/>
              </a:ext>
            </a:extLst>
          </p:cNvPr>
          <p:cNvPicPr>
            <a:picLocks noChangeAspect="1"/>
          </p:cNvPicPr>
          <p:nvPr/>
        </p:nvPicPr>
        <p:blipFill>
          <a:blip r:embed="rId6"/>
          <a:stretch>
            <a:fillRect/>
          </a:stretch>
        </p:blipFill>
        <p:spPr>
          <a:xfrm>
            <a:off x="478085" y="4362753"/>
            <a:ext cx="5734050" cy="1962150"/>
          </a:xfrm>
          <a:prstGeom prst="rect">
            <a:avLst/>
          </a:prstGeom>
        </p:spPr>
      </p:pic>
      <p:pic>
        <p:nvPicPr>
          <p:cNvPr id="2" name="Image 1">
            <a:extLst>
              <a:ext uri="{FF2B5EF4-FFF2-40B4-BE49-F238E27FC236}">
                <a16:creationId xmlns:a16="http://schemas.microsoft.com/office/drawing/2014/main" id="{513913D1-FE3D-512D-38A6-8A0B14D11237}"/>
              </a:ext>
            </a:extLst>
          </p:cNvPr>
          <p:cNvPicPr>
            <a:picLocks noChangeAspect="1"/>
          </p:cNvPicPr>
          <p:nvPr/>
        </p:nvPicPr>
        <p:blipFill>
          <a:blip r:embed="rId7"/>
          <a:stretch>
            <a:fillRect/>
          </a:stretch>
        </p:blipFill>
        <p:spPr>
          <a:xfrm>
            <a:off x="478085" y="2142504"/>
            <a:ext cx="7219950" cy="2085975"/>
          </a:xfrm>
          <a:prstGeom prst="rect">
            <a:avLst/>
          </a:prstGeom>
        </p:spPr>
      </p:pic>
    </p:spTree>
    <p:extLst>
      <p:ext uri="{BB962C8B-B14F-4D97-AF65-F5344CB8AC3E}">
        <p14:creationId xmlns:p14="http://schemas.microsoft.com/office/powerpoint/2010/main" val="191082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CD66D49-2E04-534E-1BA6-CC9395262B13}"/>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7" name="ZoneTexte 6">
            <a:extLst>
              <a:ext uri="{FF2B5EF4-FFF2-40B4-BE49-F238E27FC236}">
                <a16:creationId xmlns:a16="http://schemas.microsoft.com/office/drawing/2014/main" id="{EBBA07CB-6F75-48DE-F745-4C3E331F2326}"/>
              </a:ext>
            </a:extLst>
          </p:cNvPr>
          <p:cNvSpPr txBox="1"/>
          <p:nvPr/>
        </p:nvSpPr>
        <p:spPr>
          <a:xfrm>
            <a:off x="1403648" y="1556792"/>
            <a:ext cx="4572000" cy="369332"/>
          </a:xfrm>
          <a:prstGeom prst="rect">
            <a:avLst/>
          </a:prstGeom>
          <a:noFill/>
        </p:spPr>
        <p:txBody>
          <a:bodyPr wrap="square">
            <a:spAutoFit/>
          </a:bodyPr>
          <a:lstStyle/>
          <a:p>
            <a:r>
              <a:rPr lang="fr-FR" sz="1100" b="1" i="0" u="none" strike="noStrike" dirty="0">
                <a:solidFill>
                  <a:srgbClr val="000000"/>
                </a:solidFill>
                <a:effectLst/>
                <a:latin typeface="Arial" panose="020B0604020202020204" pitchFamily="34" charset="0"/>
              </a:rPr>
              <a:t>Evolution des accidents du travail par âge entre 2016 et 2019</a:t>
            </a:r>
            <a:r>
              <a:rPr lang="fr-FR" dirty="0"/>
              <a:t> </a:t>
            </a:r>
          </a:p>
        </p:txBody>
      </p:sp>
      <p:pic>
        <p:nvPicPr>
          <p:cNvPr id="10" name="Picture 6">
            <a:extLst>
              <a:ext uri="{FF2B5EF4-FFF2-40B4-BE49-F238E27FC236}">
                <a16:creationId xmlns:a16="http://schemas.microsoft.com/office/drawing/2014/main" id="{8260B97D-9E13-FF64-C504-AB93BEB64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26666"/>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a:extLst>
              <a:ext uri="{FF2B5EF4-FFF2-40B4-BE49-F238E27FC236}">
                <a16:creationId xmlns:a16="http://schemas.microsoft.com/office/drawing/2014/main" id="{BD1D9DDC-C39C-A214-9B3A-D49FA48DAB7E}"/>
              </a:ext>
            </a:extLst>
          </p:cNvPr>
          <p:cNvSpPr txBox="1"/>
          <p:nvPr/>
        </p:nvSpPr>
        <p:spPr>
          <a:xfrm>
            <a:off x="6300192" y="464943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2" name="Objet 11">
            <a:extLst>
              <a:ext uri="{FF2B5EF4-FFF2-40B4-BE49-F238E27FC236}">
                <a16:creationId xmlns:a16="http://schemas.microsoft.com/office/drawing/2014/main" id="{3B98C614-BD81-DA65-22B3-02AC14178F8E}"/>
              </a:ext>
            </a:extLst>
          </p:cNvPr>
          <p:cNvGraphicFramePr>
            <a:graphicFrameLocks noChangeAspect="1"/>
          </p:cNvGraphicFramePr>
          <p:nvPr>
            <p:extLst>
              <p:ext uri="{D42A27DB-BD31-4B8C-83A1-F6EECF244321}">
                <p14:modId xmlns:p14="http://schemas.microsoft.com/office/powerpoint/2010/main" val="4268488049"/>
              </p:ext>
            </p:extLst>
          </p:nvPr>
        </p:nvGraphicFramePr>
        <p:xfrm>
          <a:off x="6469062" y="4173272"/>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4" name="Objet 3"/>
                      <p:cNvPicPr>
                        <a:picLocks noChangeAspect="1" noChangeArrowheads="1"/>
                      </p:cNvPicPr>
                      <p:nvPr/>
                    </p:nvPicPr>
                    <p:blipFill>
                      <a:blip r:embed="rId4"/>
                      <a:srcRect/>
                      <a:stretch>
                        <a:fillRect/>
                      </a:stretch>
                    </p:blipFill>
                    <p:spPr bwMode="auto">
                      <a:xfrm>
                        <a:off x="6469062" y="4173272"/>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t 1">
            <a:extLst>
              <a:ext uri="{FF2B5EF4-FFF2-40B4-BE49-F238E27FC236}">
                <a16:creationId xmlns:a16="http://schemas.microsoft.com/office/drawing/2014/main" id="{CD9693EE-48EF-EE30-052D-A32410777224}"/>
              </a:ext>
            </a:extLst>
          </p:cNvPr>
          <p:cNvGraphicFramePr>
            <a:graphicFrameLocks noChangeAspect="1"/>
          </p:cNvGraphicFramePr>
          <p:nvPr>
            <p:extLst>
              <p:ext uri="{D42A27DB-BD31-4B8C-83A1-F6EECF244321}">
                <p14:modId xmlns:p14="http://schemas.microsoft.com/office/powerpoint/2010/main" val="1995858389"/>
              </p:ext>
            </p:extLst>
          </p:nvPr>
        </p:nvGraphicFramePr>
        <p:xfrm>
          <a:off x="2662084" y="820947"/>
          <a:ext cx="5924550" cy="400050"/>
        </p:xfrm>
        <a:graphic>
          <a:graphicData uri="http://schemas.openxmlformats.org/presentationml/2006/ole">
            <mc:AlternateContent xmlns:mc="http://schemas.openxmlformats.org/markup-compatibility/2006">
              <mc:Choice xmlns:v="urn:schemas-microsoft-com:vml" Requires="v">
                <p:oleObj name="Worksheet" r:id="rId5" imgW="5924622" imgH="399965" progId="Excel.Sheet.12">
                  <p:embed/>
                </p:oleObj>
              </mc:Choice>
              <mc:Fallback>
                <p:oleObj name="Worksheet" r:id="rId5"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6"/>
                      <a:stretch>
                        <a:fillRect/>
                      </a:stretch>
                    </p:blipFill>
                    <p:spPr>
                      <a:xfrm>
                        <a:off x="2662084" y="820947"/>
                        <a:ext cx="5924550" cy="400050"/>
                      </a:xfrm>
                      <a:prstGeom prst="rect">
                        <a:avLst/>
                      </a:prstGeom>
                    </p:spPr>
                  </p:pic>
                </p:oleObj>
              </mc:Fallback>
            </mc:AlternateContent>
          </a:graphicData>
        </a:graphic>
      </p:graphicFrame>
      <p:pic>
        <p:nvPicPr>
          <p:cNvPr id="3" name="Image 2">
            <a:extLst>
              <a:ext uri="{FF2B5EF4-FFF2-40B4-BE49-F238E27FC236}">
                <a16:creationId xmlns:a16="http://schemas.microsoft.com/office/drawing/2014/main" id="{F57D71CC-D473-3B59-0571-DAD79B517346}"/>
              </a:ext>
            </a:extLst>
          </p:cNvPr>
          <p:cNvPicPr>
            <a:picLocks noChangeAspect="1"/>
          </p:cNvPicPr>
          <p:nvPr/>
        </p:nvPicPr>
        <p:blipFill>
          <a:blip r:embed="rId7"/>
          <a:stretch>
            <a:fillRect/>
          </a:stretch>
        </p:blipFill>
        <p:spPr>
          <a:xfrm>
            <a:off x="909484" y="2127353"/>
            <a:ext cx="7677150" cy="1771650"/>
          </a:xfrm>
          <a:prstGeom prst="rect">
            <a:avLst/>
          </a:prstGeom>
        </p:spPr>
      </p:pic>
    </p:spTree>
    <p:extLst>
      <p:ext uri="{BB962C8B-B14F-4D97-AF65-F5344CB8AC3E}">
        <p14:creationId xmlns:p14="http://schemas.microsoft.com/office/powerpoint/2010/main" val="9346095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951</TotalTime>
  <Words>1803</Words>
  <Application>Microsoft Office PowerPoint</Application>
  <DocSecurity>0</DocSecurity>
  <PresentationFormat>Affichage à l'écran (4:3)</PresentationFormat>
  <Paragraphs>143</Paragraphs>
  <Slides>19</Slides>
  <Notes>3</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2</vt:i4>
      </vt:variant>
      <vt:variant>
        <vt:lpstr>Titres des diapositives</vt:lpstr>
      </vt:variant>
      <vt:variant>
        <vt:i4>19</vt:i4>
      </vt:variant>
    </vt:vector>
  </HeadingPairs>
  <TitlesOfParts>
    <vt:vector size="24" baseType="lpstr">
      <vt:lpstr>Arial</vt:lpstr>
      <vt:lpstr>Calibri</vt:lpstr>
      <vt:lpstr>Thème Office</vt:lpstr>
      <vt:lpstr>Worksheet</vt:lpstr>
      <vt:lpstr>Feuille de calcul</vt:lpstr>
      <vt:lpstr>HÉBERGEMENT MÉDICO-SOCIAL  ET SOCIAL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Ministères Chargés des Affaires Sociales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CROS Vanessa (DR-AUVER)</dc:creator>
  <cp:keywords/>
  <dc:description/>
  <cp:lastModifiedBy>GRAFF, Didier (DREETS-ARA)</cp:lastModifiedBy>
  <cp:revision>119</cp:revision>
  <dcterms:created xsi:type="dcterms:W3CDTF">2018-03-22T15:01:37Z</dcterms:created>
  <dcterms:modified xsi:type="dcterms:W3CDTF">2024-02-05T14:59:18Z</dcterms:modified>
  <cp:category/>
  <dc:identifier/>
  <cp:contentStatus/>
  <dc:language/>
  <cp:version/>
</cp:coreProperties>
</file>