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3" r:id="rId8"/>
    <p:sldId id="264" r:id="rId9"/>
    <p:sldId id="265" r:id="rId10"/>
    <p:sldId id="279" r:id="rId11"/>
    <p:sldId id="267" r:id="rId12"/>
    <p:sldId id="268" r:id="rId13"/>
    <p:sldId id="270" r:id="rId14"/>
    <p:sldId id="278" r:id="rId15"/>
    <p:sldId id="274" r:id="rId16"/>
    <p:sldId id="273" r:id="rId17"/>
    <p:sldId id="275" r:id="rId18"/>
  </p:sldIdLst>
  <p:sldSz cx="9144000" cy="6858000" type="screen4x3"/>
  <p:notesSz cx="9144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EC4A6-3DD9-4DE0-BBB8-F39476D119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AB09020F-FC17-43C4-8720-9D7BE239DB48}">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Employeurs et emplois</a:t>
          </a:r>
        </a:p>
      </dgm:t>
    </dgm:pt>
    <dgm:pt modelId="{89F2935D-B512-4F4C-AA39-A12901986DE8}" type="sibTrans" cxnId="{9D44CC2F-6423-4D95-AFD8-9CEC2009B8C7}">
      <dgm:prSet/>
      <dgm:spPr/>
      <dgm:t>
        <a:bodyPr/>
        <a:lstStyle/>
        <a:p>
          <a:endParaRPr lang="fr-FR"/>
        </a:p>
      </dgm:t>
    </dgm:pt>
    <dgm:pt modelId="{593320FB-019F-4CFB-A57B-A5F8797CCC99}" type="parTrans" cxnId="{9D44CC2F-6423-4D95-AFD8-9CEC2009B8C7}">
      <dgm:prSet/>
      <dgm:spPr/>
      <dgm:t>
        <a:bodyPr/>
        <a:lstStyle/>
        <a:p>
          <a:endParaRPr lang="fr-FR"/>
        </a:p>
      </dgm:t>
    </dgm:pt>
    <dgm:pt modelId="{31CBD953-9A76-4705-8E34-20114A9FC1E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Principaux secteurs employeurs</a:t>
          </a:r>
        </a:p>
      </dgm:t>
    </dgm:pt>
    <dgm:pt modelId="{F5AB5C3A-FE58-44F9-8774-54490894B650}" type="sibTrans" cxnId="{9B683261-60BF-43D5-BF4C-055F4A555F10}">
      <dgm:prSet/>
      <dgm:spPr/>
      <dgm:t>
        <a:bodyPr/>
        <a:lstStyle/>
        <a:p>
          <a:endParaRPr lang="fr-FR"/>
        </a:p>
      </dgm:t>
    </dgm:pt>
    <dgm:pt modelId="{F7ED9630-14BE-468E-BB82-40918A364D34}" type="parTrans" cxnId="{9B683261-60BF-43D5-BF4C-055F4A555F10}">
      <dgm:prSet/>
      <dgm:spPr/>
      <dgm:t>
        <a:bodyPr/>
        <a:lstStyle/>
        <a:p>
          <a:endParaRPr lang="fr-FR"/>
        </a:p>
      </dgm:t>
    </dgm:pt>
    <dgm:pt modelId="{345475A3-220C-47FA-B10A-EB2C7BA82FB3}">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Situation de l’emploi</a:t>
          </a:r>
        </a:p>
      </dgm:t>
    </dgm:pt>
    <dgm:pt modelId="{88AAA0FD-775C-4098-AB18-2EFDBBD5387A}" type="sibTrans" cxnId="{E5D4C2C5-E649-438B-8AED-547A34F63B41}">
      <dgm:prSet/>
      <dgm:spPr/>
      <dgm:t>
        <a:bodyPr/>
        <a:lstStyle/>
        <a:p>
          <a:endParaRPr lang="fr-FR"/>
        </a:p>
      </dgm:t>
    </dgm:pt>
    <dgm:pt modelId="{FAEE3820-29E3-456D-92F3-4A539CEC19AB}" type="parTrans" cxnId="{E5D4C2C5-E649-438B-8AED-547A34F63B41}">
      <dgm:prSet/>
      <dgm:spPr/>
      <dgm:t>
        <a:bodyPr/>
        <a:lstStyle/>
        <a:p>
          <a:endParaRPr lang="fr-FR"/>
        </a:p>
      </dgm:t>
    </dgm:pt>
    <dgm:pt modelId="{1AA98CDA-E44A-415C-85FA-2FF254C941DA}">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Taux d’inaptitude</a:t>
          </a:r>
        </a:p>
      </dgm:t>
    </dgm:pt>
    <dgm:pt modelId="{5F6D2EAB-9AA6-4387-BDC2-9B909F7844B1}" type="sibTrans" cxnId="{F568BB8F-CD66-49D9-B680-B09D63DF4D3B}">
      <dgm:prSet/>
      <dgm:spPr/>
      <dgm:t>
        <a:bodyPr/>
        <a:lstStyle/>
        <a:p>
          <a:endParaRPr lang="fr-FR"/>
        </a:p>
      </dgm:t>
    </dgm:pt>
    <dgm:pt modelId="{5FEF58D8-F3A3-4FDC-9F11-EB51B3FC7DC6}" type="parTrans" cxnId="{F568BB8F-CD66-49D9-B680-B09D63DF4D3B}">
      <dgm:prSet/>
      <dgm:spPr/>
      <dgm:t>
        <a:bodyPr/>
        <a:lstStyle/>
        <a:p>
          <a:endParaRPr lang="fr-FR"/>
        </a:p>
      </dgm:t>
    </dgm:pt>
    <dgm:pt modelId="{B51F7082-2214-4357-A720-8437CC465E71}">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Exposition aux risques professionnels</a:t>
          </a:r>
          <a:endParaRPr lang="fr-FR" dirty="0"/>
        </a:p>
      </dgm:t>
    </dgm:pt>
    <dgm:pt modelId="{5F99AD09-AC6D-460C-AB57-610FEA533B26}" type="sibTrans" cxnId="{F2FB4DA6-ED0F-4EFE-A38C-0D9E9E55FB5F}">
      <dgm:prSet/>
      <dgm:spPr/>
      <dgm:t>
        <a:bodyPr/>
        <a:lstStyle/>
        <a:p>
          <a:endParaRPr lang="fr-FR"/>
        </a:p>
      </dgm:t>
    </dgm:pt>
    <dgm:pt modelId="{51AADB2E-EBAA-4B39-B101-AA75F75DC9A7}" type="parTrans" cxnId="{F2FB4DA6-ED0F-4EFE-A38C-0D9E9E55FB5F}">
      <dgm:prSet/>
      <dgm:spPr/>
      <dgm:t>
        <a:bodyPr/>
        <a:lstStyle/>
        <a:p>
          <a:endParaRPr lang="fr-FR"/>
        </a:p>
      </dgm:t>
    </dgm:pt>
    <dgm:pt modelId="{F70C49B2-261B-412A-A86D-E4BDD413F1BB}">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familles de risque</a:t>
          </a:r>
          <a:endParaRPr lang="fr-FR" sz="1100" dirty="0"/>
        </a:p>
      </dgm:t>
    </dgm:pt>
    <dgm:pt modelId="{65604AFE-A355-4C88-B791-9D6B77293C18}" type="sibTrans" cxnId="{20E75BD1-C707-47D4-9F2D-79B5385FD64A}">
      <dgm:prSet/>
      <dgm:spPr/>
      <dgm:t>
        <a:bodyPr/>
        <a:lstStyle/>
        <a:p>
          <a:endParaRPr lang="fr-FR"/>
        </a:p>
      </dgm:t>
    </dgm:pt>
    <dgm:pt modelId="{790BAB3D-99A2-43BD-A16C-DE7F869AD11F}" type="parTrans" cxnId="{20E75BD1-C707-47D4-9F2D-79B5385FD64A}">
      <dgm:prSet/>
      <dgm:spPr/>
      <dgm:t>
        <a:bodyPr/>
        <a:lstStyle/>
        <a:p>
          <a:endParaRPr lang="fr-FR"/>
        </a:p>
      </dgm:t>
    </dgm:pt>
    <dgm:pt modelId="{7E2CB526-3224-46A2-98BD-8976E60F7E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principaux risques du secteur</a:t>
          </a:r>
          <a:endParaRPr lang="fr-FR" sz="1100" dirty="0"/>
        </a:p>
      </dgm:t>
    </dgm:pt>
    <dgm:pt modelId="{B97FF95D-20DE-491C-8608-7D5AF5EF9FB8}" type="sibTrans" cxnId="{ADC07CB1-9043-4EBF-A889-3B61F9C5D13A}">
      <dgm:prSet/>
      <dgm:spPr/>
      <dgm:t>
        <a:bodyPr/>
        <a:lstStyle/>
        <a:p>
          <a:endParaRPr lang="fr-FR"/>
        </a:p>
      </dgm:t>
    </dgm:pt>
    <dgm:pt modelId="{177CF485-0F61-4F25-87BB-0D3BE36B95F9}" type="parTrans" cxnId="{ADC07CB1-9043-4EBF-A889-3B61F9C5D13A}">
      <dgm:prSet/>
      <dgm:spPr/>
      <dgm:t>
        <a:bodyPr/>
        <a:lstStyle/>
        <a:p>
          <a:endParaRPr lang="fr-FR"/>
        </a:p>
      </dgm:t>
    </dgm:pt>
    <dgm:pt modelId="{E3B4D76E-A82B-4F23-8106-348102EA05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écarts significatifs d’exposition aux risques</a:t>
          </a:r>
          <a:endParaRPr lang="fr-FR" sz="1100" dirty="0"/>
        </a:p>
      </dgm:t>
    </dgm:pt>
    <dgm:pt modelId="{719F0858-9EE2-4177-B035-2074CF91D869}" type="sibTrans" cxnId="{CA5ED773-F2A3-4AC4-8106-682C3EC5F2BC}">
      <dgm:prSet/>
      <dgm:spPr/>
      <dgm:t>
        <a:bodyPr/>
        <a:lstStyle/>
        <a:p>
          <a:endParaRPr lang="fr-FR"/>
        </a:p>
      </dgm:t>
    </dgm:pt>
    <dgm:pt modelId="{240D46F9-85CE-40BA-9732-42DD641259F9}" type="parTrans" cxnId="{CA5ED773-F2A3-4AC4-8106-682C3EC5F2BC}">
      <dgm:prSet/>
      <dgm:spPr/>
      <dgm:t>
        <a:bodyPr/>
        <a:lstStyle/>
        <a:p>
          <a:endParaRPr lang="fr-FR"/>
        </a:p>
      </dgm:t>
    </dgm:pt>
    <dgm:pt modelId="{0A0B88FC-597C-4CD8-ACB2-3345607FD6C1}">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5748CA7C-8BD2-454F-AA02-DF82F0A25670}" type="sibTrans" cxnId="{E1FCB60A-2AB2-4CE1-9EEB-91735B1EA226}">
      <dgm:prSet/>
      <dgm:spPr/>
      <dgm:t>
        <a:bodyPr/>
        <a:lstStyle/>
        <a:p>
          <a:endParaRPr lang="fr-FR"/>
        </a:p>
      </dgm:t>
    </dgm:pt>
    <dgm:pt modelId="{7FB2791B-C221-4B3A-98A4-7E7F334E1EAF}" type="parTrans" cxnId="{E1FCB60A-2AB2-4CE1-9EEB-91735B1EA226}">
      <dgm:prSet/>
      <dgm:spPr/>
      <dgm:t>
        <a:bodyPr/>
        <a:lstStyle/>
        <a:p>
          <a:endParaRPr lang="fr-FR"/>
        </a:p>
      </dgm:t>
    </dgm:pt>
    <dgm:pt modelId="{B36AD572-D668-4804-A186-655BB28F4E66}">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A3321C0C-EECC-4D8A-B1B0-9DAD026BF2FE}" type="sibTrans" cxnId="{7BD73229-248C-4B6B-928F-4D4C0D58B04A}">
      <dgm:prSet/>
      <dgm:spPr/>
      <dgm:t>
        <a:bodyPr/>
        <a:lstStyle/>
        <a:p>
          <a:endParaRPr lang="fr-FR"/>
        </a:p>
      </dgm:t>
    </dgm:pt>
    <dgm:pt modelId="{F1EB9594-32E8-4D04-8DBE-500EF27D5941}" type="parTrans" cxnId="{7BD73229-248C-4B6B-928F-4D4C0D58B04A}">
      <dgm:prSet/>
      <dgm:spPr/>
      <dgm:t>
        <a:bodyPr/>
        <a:lstStyle/>
        <a:p>
          <a:endParaRPr lang="fr-FR"/>
        </a:p>
      </dgm:t>
    </dgm:pt>
    <dgm:pt modelId="{10D0B902-5A16-4D97-88FA-74CAD95B0CD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troubles musculo-squelettiques (TMS)</a:t>
          </a:r>
        </a:p>
      </dgm:t>
    </dgm:pt>
    <dgm:pt modelId="{5EE29154-402B-408F-A6C4-42B99F058C51}" type="sibTrans" cxnId="{F6B38A2E-1712-4A3E-8393-64A3C94A1DB4}">
      <dgm:prSet/>
      <dgm:spPr/>
      <dgm:t>
        <a:bodyPr/>
        <a:lstStyle/>
        <a:p>
          <a:endParaRPr lang="fr-FR"/>
        </a:p>
      </dgm:t>
    </dgm:pt>
    <dgm:pt modelId="{8A48C579-184B-4627-8CCF-14D438C2A616}" type="parTrans" cxnId="{F6B38A2E-1712-4A3E-8393-64A3C94A1DB4}">
      <dgm:prSet/>
      <dgm:spPr/>
      <dgm:t>
        <a:bodyPr/>
        <a:lstStyle/>
        <a:p>
          <a:endParaRPr lang="fr-FR"/>
        </a:p>
      </dgm:t>
    </dgm:pt>
    <dgm:pt modelId="{50C8D588-A583-46DF-A1B5-8762DD393F3F}">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maladies professionnelles par âge</a:t>
          </a:r>
        </a:p>
      </dgm:t>
    </dgm:pt>
    <dgm:pt modelId="{7FB9FB0D-ED18-40E7-B71A-E9AB46804C69}" type="sibTrans" cxnId="{17342669-17D0-4526-B51F-057BD68FEB93}">
      <dgm:prSet/>
      <dgm:spPr/>
      <dgm:t>
        <a:bodyPr/>
        <a:lstStyle/>
        <a:p>
          <a:endParaRPr lang="fr-FR"/>
        </a:p>
      </dgm:t>
    </dgm:pt>
    <dgm:pt modelId="{D7B56DC0-C5A2-4F6D-9703-09ACE7C4D0E9}" type="parTrans" cxnId="{17342669-17D0-4526-B51F-057BD68FEB93}">
      <dgm:prSet/>
      <dgm:spPr/>
      <dgm:t>
        <a:bodyPr/>
        <a:lstStyle/>
        <a:p>
          <a:endParaRPr lang="fr-FR"/>
        </a:p>
      </dgm:t>
    </dgm:pt>
    <dgm:pt modelId="{A156194E-486C-4C38-9A69-1A63471855C6}">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licenciements pour inaptitude</a:t>
          </a:r>
          <a:endParaRPr lang="fr-FR"/>
        </a:p>
      </dgm:t>
    </dgm:pt>
    <dgm:pt modelId="{3DC3992B-A544-475D-8110-A2A085FFA751}" type="sibTrans" cxnId="{C9C6B29C-6085-4C54-AAC6-40D090251F8D}">
      <dgm:prSet/>
      <dgm:spPr/>
      <dgm:t>
        <a:bodyPr/>
        <a:lstStyle/>
        <a:p>
          <a:endParaRPr lang="fr-FR"/>
        </a:p>
      </dgm:t>
    </dgm:pt>
    <dgm:pt modelId="{4645AABE-2435-451A-A902-0900E1BB011E}" type="parTrans" cxnId="{C9C6B29C-6085-4C54-AAC6-40D090251F8D}">
      <dgm:prSet/>
      <dgm:spPr/>
      <dgm:t>
        <a:bodyPr/>
        <a:lstStyle/>
        <a:p>
          <a:endParaRPr lang="fr-FR"/>
        </a:p>
      </dgm:t>
    </dgm:pt>
    <dgm:pt modelId="{FDC37FC9-C7D2-42C4-BF70-637CB95D5705}">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maladies professionnelles</a:t>
          </a:r>
          <a:endParaRPr lang="fr-FR"/>
        </a:p>
      </dgm:t>
    </dgm:pt>
    <dgm:pt modelId="{6E9EF8EC-DF42-4281-9423-1060AB20AD0B}" type="sibTrans" cxnId="{4945BE03-6DAF-445D-A840-A18312EF97C5}">
      <dgm:prSet/>
      <dgm:spPr/>
      <dgm:t>
        <a:bodyPr/>
        <a:lstStyle/>
        <a:p>
          <a:endParaRPr lang="fr-FR"/>
        </a:p>
      </dgm:t>
    </dgm:pt>
    <dgm:pt modelId="{B2446B2B-060D-401C-A32A-AC593A22F801}" type="parTrans" cxnId="{4945BE03-6DAF-445D-A840-A18312EF97C5}">
      <dgm:prSet/>
      <dgm:spPr/>
      <dgm:t>
        <a:bodyPr/>
        <a:lstStyle/>
        <a:p>
          <a:endParaRPr lang="fr-FR"/>
        </a:p>
      </dgm:t>
    </dgm:pt>
    <dgm:pt modelId="{DFD0E847-F3E3-4776-B54B-00DB06EFB5B4}">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accidents du travail</a:t>
          </a:r>
          <a:endParaRPr lang="fr-FR"/>
        </a:p>
      </dgm:t>
    </dgm:pt>
    <dgm:pt modelId="{8A7EE908-F4ED-4212-B68C-5E55FBB4C062}" type="sibTrans" cxnId="{45A651BD-5534-44A7-8EFE-3DA610BAB8C3}">
      <dgm:prSet/>
      <dgm:spPr/>
      <dgm:t>
        <a:bodyPr/>
        <a:lstStyle/>
        <a:p>
          <a:endParaRPr lang="fr-FR"/>
        </a:p>
      </dgm:t>
    </dgm:pt>
    <dgm:pt modelId="{EFC3FA97-8A96-49E8-9186-7626E2896939}" type="parTrans" cxnId="{45A651BD-5534-44A7-8EFE-3DA610BAB8C3}">
      <dgm:prSet/>
      <dgm:spPr/>
      <dgm:t>
        <a:bodyPr/>
        <a:lstStyle/>
        <a:p>
          <a:endParaRPr lang="fr-FR"/>
        </a:p>
      </dgm:t>
    </dgm:pt>
    <dgm:pt modelId="{5573D533-8D99-47AC-B219-C6C0D044C230}">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7BB5D2A6-D28E-4FE9-948B-9A95D2D37F73}" type="sibTrans" cxnId="{A0E395AB-EC9F-4D85-BC25-7181C322371A}">
      <dgm:prSet/>
      <dgm:spPr/>
      <dgm:t>
        <a:bodyPr/>
        <a:lstStyle/>
        <a:p>
          <a:endParaRPr lang="fr-FR"/>
        </a:p>
      </dgm:t>
    </dgm:pt>
    <dgm:pt modelId="{8A66AEA2-0167-4217-B2A7-E1EECB0B3D48}" type="parTrans" cxnId="{A0E395AB-EC9F-4D85-BC25-7181C322371A}">
      <dgm:prSet/>
      <dgm:spPr/>
      <dgm:t>
        <a:bodyPr/>
        <a:lstStyle/>
        <a:p>
          <a:endParaRPr lang="fr-FR"/>
        </a:p>
      </dgm:t>
    </dgm:pt>
    <dgm:pt modelId="{A8F16463-666E-4685-9BA8-778F0D3E7EB7}">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accidents du travail par tranche d’âge</a:t>
          </a:r>
          <a:endParaRPr lang="fr-FR" sz="1100" dirty="0"/>
        </a:p>
      </dgm:t>
    </dgm:pt>
    <dgm:pt modelId="{CE91A039-EBAE-495D-A8E7-24D965D02EED}" type="sibTrans" cxnId="{BF53C002-7BCE-4E85-824D-417260CD6CBB}">
      <dgm:prSet/>
      <dgm:spPr/>
      <dgm:t>
        <a:bodyPr/>
        <a:lstStyle/>
        <a:p>
          <a:endParaRPr lang="fr-FR"/>
        </a:p>
      </dgm:t>
    </dgm:pt>
    <dgm:pt modelId="{CD1B254D-0B15-404B-A567-0CCA36ECAB6C}" type="parTrans" cxnId="{BF53C002-7BCE-4E85-824D-417260CD6CBB}">
      <dgm:prSet/>
      <dgm:spPr/>
      <dgm:t>
        <a:bodyPr/>
        <a:lstStyle/>
        <a:p>
          <a:endParaRPr lang="fr-FR"/>
        </a:p>
      </dgm:t>
    </dgm:pt>
    <dgm:pt modelId="{3EEFC34D-B021-4622-8CC1-8803771829B9}">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accidents du travail des intérimaires</a:t>
          </a:r>
        </a:p>
      </dgm:t>
    </dgm:pt>
    <dgm:pt modelId="{3B4D1ACD-C23D-482E-9C1A-ED73A24EF65C}" type="parTrans" cxnId="{00AB116D-8257-4E65-B1EA-D6417BE51AB2}">
      <dgm:prSet/>
      <dgm:spPr/>
      <dgm:t>
        <a:bodyPr/>
        <a:lstStyle/>
        <a:p>
          <a:endParaRPr lang="fr-FR"/>
        </a:p>
      </dgm:t>
    </dgm:pt>
    <dgm:pt modelId="{1F8A2A92-430E-4B2C-8CAE-DD6EA3FAD9BF}" type="sibTrans" cxnId="{00AB116D-8257-4E65-B1EA-D6417BE51AB2}">
      <dgm:prSet/>
      <dgm:spPr/>
      <dgm:t>
        <a:bodyPr/>
        <a:lstStyle/>
        <a:p>
          <a:endParaRPr lang="fr-FR"/>
        </a:p>
      </dgm:t>
    </dgm:pt>
    <dgm:pt modelId="{32FBFD9A-ECDC-4280-B085-A307ED49224F}" type="pres">
      <dgm:prSet presAssocID="{C76EC4A6-3DD9-4DE0-BBB8-F39476D1198A}" presName="Name0" presStyleCnt="0">
        <dgm:presLayoutVars>
          <dgm:dir/>
          <dgm:animLvl val="lvl"/>
          <dgm:resizeHandles val="exact"/>
        </dgm:presLayoutVars>
      </dgm:prSet>
      <dgm:spPr/>
    </dgm:pt>
    <dgm:pt modelId="{7364411D-880F-469D-816C-F240D2EE0C1C}" type="pres">
      <dgm:prSet presAssocID="{AB09020F-FC17-43C4-8720-9D7BE239DB48}" presName="linNode" presStyleCnt="0"/>
      <dgm:spPr/>
    </dgm:pt>
    <dgm:pt modelId="{C1F012BB-6909-4422-8F3C-EE694AB43178}" type="pres">
      <dgm:prSet presAssocID="{AB09020F-FC17-43C4-8720-9D7BE239DB48}" presName="parentText" presStyleLbl="node1" presStyleIdx="0" presStyleCnt="5">
        <dgm:presLayoutVars>
          <dgm:chMax val="1"/>
          <dgm:bulletEnabled val="1"/>
        </dgm:presLayoutVars>
      </dgm:prSet>
      <dgm:spPr/>
    </dgm:pt>
    <dgm:pt modelId="{02B0A32B-E13C-498B-BC96-A754102A76D3}" type="pres">
      <dgm:prSet presAssocID="{AB09020F-FC17-43C4-8720-9D7BE239DB48}" presName="descendantText" presStyleLbl="alignAccFollowNode1" presStyleIdx="0" presStyleCnt="5">
        <dgm:presLayoutVars>
          <dgm:bulletEnabled val="1"/>
        </dgm:presLayoutVars>
      </dgm:prSet>
      <dgm:spPr/>
    </dgm:pt>
    <dgm:pt modelId="{6B83ED59-771B-441B-8F02-C3C607A58BAF}" type="pres">
      <dgm:prSet presAssocID="{89F2935D-B512-4F4C-AA39-A12901986DE8}" presName="sp" presStyleCnt="0"/>
      <dgm:spPr/>
    </dgm:pt>
    <dgm:pt modelId="{1D64A587-9FC3-49EF-9ED8-36DD1FEFDD03}" type="pres">
      <dgm:prSet presAssocID="{B51F7082-2214-4357-A720-8437CC465E71}" presName="linNode" presStyleCnt="0"/>
      <dgm:spPr/>
    </dgm:pt>
    <dgm:pt modelId="{C1C3C668-32F9-4348-9945-90B4AE10B189}" type="pres">
      <dgm:prSet presAssocID="{B51F7082-2214-4357-A720-8437CC465E71}" presName="parentText" presStyleLbl="node1" presStyleIdx="1" presStyleCnt="5">
        <dgm:presLayoutVars>
          <dgm:chMax val="1"/>
          <dgm:bulletEnabled val="1"/>
        </dgm:presLayoutVars>
      </dgm:prSet>
      <dgm:spPr/>
    </dgm:pt>
    <dgm:pt modelId="{265A0218-2E6A-4008-802C-751E60C83F8D}" type="pres">
      <dgm:prSet presAssocID="{B51F7082-2214-4357-A720-8437CC465E71}" presName="descendantText" presStyleLbl="alignAccFollowNode1" presStyleIdx="1" presStyleCnt="5">
        <dgm:presLayoutVars>
          <dgm:bulletEnabled val="1"/>
        </dgm:presLayoutVars>
      </dgm:prSet>
      <dgm:spPr/>
    </dgm:pt>
    <dgm:pt modelId="{FAF54992-D089-47E1-936C-C24729D7C5C9}" type="pres">
      <dgm:prSet presAssocID="{5F99AD09-AC6D-460C-AB57-610FEA533B26}" presName="sp" presStyleCnt="0"/>
      <dgm:spPr/>
    </dgm:pt>
    <dgm:pt modelId="{1E294E2F-7626-4B7D-91E6-893EAA38516D}" type="pres">
      <dgm:prSet presAssocID="{DFD0E847-F3E3-4776-B54B-00DB06EFB5B4}" presName="linNode" presStyleCnt="0"/>
      <dgm:spPr/>
    </dgm:pt>
    <dgm:pt modelId="{017071E8-DD4A-4935-BCBD-FFE2D1EAE160}" type="pres">
      <dgm:prSet presAssocID="{DFD0E847-F3E3-4776-B54B-00DB06EFB5B4}" presName="parentText" presStyleLbl="node1" presStyleIdx="2" presStyleCnt="5">
        <dgm:presLayoutVars>
          <dgm:chMax val="1"/>
          <dgm:bulletEnabled val="1"/>
        </dgm:presLayoutVars>
      </dgm:prSet>
      <dgm:spPr/>
    </dgm:pt>
    <dgm:pt modelId="{2DB9350A-43D7-45BB-98EA-C4F5DDC20861}" type="pres">
      <dgm:prSet presAssocID="{DFD0E847-F3E3-4776-B54B-00DB06EFB5B4}" presName="descendantText" presStyleLbl="alignAccFollowNode1" presStyleIdx="2" presStyleCnt="5">
        <dgm:presLayoutVars>
          <dgm:bulletEnabled val="1"/>
        </dgm:presLayoutVars>
      </dgm:prSet>
      <dgm:spPr/>
    </dgm:pt>
    <dgm:pt modelId="{5C4CB93C-DFB2-42FA-87ED-16EC91B71031}" type="pres">
      <dgm:prSet presAssocID="{8A7EE908-F4ED-4212-B68C-5E55FBB4C062}" presName="sp" presStyleCnt="0"/>
      <dgm:spPr/>
    </dgm:pt>
    <dgm:pt modelId="{7E19F0E2-B3EA-4F27-A676-6E958CCFCE14}" type="pres">
      <dgm:prSet presAssocID="{FDC37FC9-C7D2-42C4-BF70-637CB95D5705}" presName="linNode" presStyleCnt="0"/>
      <dgm:spPr/>
    </dgm:pt>
    <dgm:pt modelId="{60647DBD-653E-4AE0-9432-16F818F41942}" type="pres">
      <dgm:prSet presAssocID="{FDC37FC9-C7D2-42C4-BF70-637CB95D5705}" presName="parentText" presStyleLbl="node1" presStyleIdx="3" presStyleCnt="5">
        <dgm:presLayoutVars>
          <dgm:chMax val="1"/>
          <dgm:bulletEnabled val="1"/>
        </dgm:presLayoutVars>
      </dgm:prSet>
      <dgm:spPr/>
    </dgm:pt>
    <dgm:pt modelId="{6AA7E57C-D48E-443B-92A6-3496A8DC1945}" type="pres">
      <dgm:prSet presAssocID="{FDC37FC9-C7D2-42C4-BF70-637CB95D5705}" presName="descendantText" presStyleLbl="alignAccFollowNode1" presStyleIdx="3" presStyleCnt="5">
        <dgm:presLayoutVars>
          <dgm:bulletEnabled val="1"/>
        </dgm:presLayoutVars>
      </dgm:prSet>
      <dgm:spPr/>
    </dgm:pt>
    <dgm:pt modelId="{2C0722E4-8E40-436D-9ED4-C2AA9E4DBF44}" type="pres">
      <dgm:prSet presAssocID="{6E9EF8EC-DF42-4281-9423-1060AB20AD0B}" presName="sp" presStyleCnt="0"/>
      <dgm:spPr/>
    </dgm:pt>
    <dgm:pt modelId="{4E7400D8-CE49-4C14-9C31-B496BA2A30B3}" type="pres">
      <dgm:prSet presAssocID="{A156194E-486C-4C38-9A69-1A63471855C6}" presName="linNode" presStyleCnt="0"/>
      <dgm:spPr/>
    </dgm:pt>
    <dgm:pt modelId="{49ACCEA6-60E2-44E1-8541-182C9886DFFE}" type="pres">
      <dgm:prSet presAssocID="{A156194E-486C-4C38-9A69-1A63471855C6}" presName="parentText" presStyleLbl="node1" presStyleIdx="4" presStyleCnt="5">
        <dgm:presLayoutVars>
          <dgm:chMax val="1"/>
          <dgm:bulletEnabled val="1"/>
        </dgm:presLayoutVars>
      </dgm:prSet>
      <dgm:spPr/>
    </dgm:pt>
    <dgm:pt modelId="{67EC1B60-9744-41DF-AE4A-0CCB689D199B}" type="pres">
      <dgm:prSet presAssocID="{A156194E-486C-4C38-9A69-1A63471855C6}" presName="descendantText" presStyleLbl="alignAccFollowNode1" presStyleIdx="4" presStyleCnt="5">
        <dgm:presLayoutVars>
          <dgm:bulletEnabled val="1"/>
        </dgm:presLayoutVars>
      </dgm:prSet>
      <dgm:spPr/>
    </dgm:pt>
  </dgm:ptLst>
  <dgm:cxnLst>
    <dgm:cxn modelId="{BF53C002-7BCE-4E85-824D-417260CD6CBB}" srcId="{DFD0E847-F3E3-4776-B54B-00DB06EFB5B4}" destId="{A8F16463-666E-4685-9BA8-778F0D3E7EB7}" srcOrd="1" destOrd="0" parTransId="{CD1B254D-0B15-404B-A567-0CCA36ECAB6C}" sibTransId="{CE91A039-EBAE-495D-A8E7-24D965D02EED}"/>
    <dgm:cxn modelId="{4945BE03-6DAF-445D-A840-A18312EF97C5}" srcId="{C76EC4A6-3DD9-4DE0-BBB8-F39476D1198A}" destId="{FDC37FC9-C7D2-42C4-BF70-637CB95D5705}" srcOrd="3" destOrd="0" parTransId="{B2446B2B-060D-401C-A32A-AC593A22F801}" sibTransId="{6E9EF8EC-DF42-4281-9423-1060AB20AD0B}"/>
    <dgm:cxn modelId="{F6C81804-150A-4E4F-A80C-7BD43412AA65}" type="presOf" srcId="{E3B4D76E-A82B-4F23-8106-348102EA0578}" destId="{265A0218-2E6A-4008-802C-751E60C83F8D}" srcOrd="0" destOrd="2" presId="urn:microsoft.com/office/officeart/2005/8/layout/vList5"/>
    <dgm:cxn modelId="{E1FCB60A-2AB2-4CE1-9EEB-91735B1EA226}" srcId="{A156194E-486C-4C38-9A69-1A63471855C6}" destId="{0A0B88FC-597C-4CD8-ACB2-3345607FD6C1}" srcOrd="0" destOrd="0" parTransId="{7FB2791B-C221-4B3A-98A4-7E7F334E1EAF}" sibTransId="{5748CA7C-8BD2-454F-AA02-DF82F0A25670}"/>
    <dgm:cxn modelId="{7BD73229-248C-4B6B-928F-4D4C0D58B04A}" srcId="{FDC37FC9-C7D2-42C4-BF70-637CB95D5705}" destId="{B36AD572-D668-4804-A186-655BB28F4E66}" srcOrd="0" destOrd="0" parTransId="{F1EB9594-32E8-4D04-8DBE-500EF27D5941}" sibTransId="{A3321C0C-EECC-4D8A-B1B0-9DAD026BF2FE}"/>
    <dgm:cxn modelId="{F6B38A2E-1712-4A3E-8393-64A3C94A1DB4}" srcId="{FDC37FC9-C7D2-42C4-BF70-637CB95D5705}" destId="{10D0B902-5A16-4D97-88FA-74CAD95B0CD5}" srcOrd="1" destOrd="0" parTransId="{8A48C579-184B-4627-8CCF-14D438C2A616}" sibTransId="{5EE29154-402B-408F-A6C4-42B99F058C51}"/>
    <dgm:cxn modelId="{9D44CC2F-6423-4D95-AFD8-9CEC2009B8C7}" srcId="{C76EC4A6-3DD9-4DE0-BBB8-F39476D1198A}" destId="{AB09020F-FC17-43C4-8720-9D7BE239DB48}" srcOrd="0" destOrd="0" parTransId="{593320FB-019F-4CFB-A57B-A5F8797CCC99}" sibTransId="{89F2935D-B512-4F4C-AA39-A12901986DE8}"/>
    <dgm:cxn modelId="{E7079636-62B9-4858-8859-A4C1129272D0}" type="presOf" srcId="{31CBD953-9A76-4705-8E34-20114A9FC1E5}" destId="{02B0A32B-E13C-498B-BC96-A754102A76D3}" srcOrd="0" destOrd="0" presId="urn:microsoft.com/office/officeart/2005/8/layout/vList5"/>
    <dgm:cxn modelId="{1C9C325E-80E4-424B-A092-441E2B26A4A7}" type="presOf" srcId="{345475A3-220C-47FA-B10A-EB2C7BA82FB3}" destId="{02B0A32B-E13C-498B-BC96-A754102A76D3}" srcOrd="0" destOrd="1" presId="urn:microsoft.com/office/officeart/2005/8/layout/vList5"/>
    <dgm:cxn modelId="{9B683261-60BF-43D5-BF4C-055F4A555F10}" srcId="{AB09020F-FC17-43C4-8720-9D7BE239DB48}" destId="{31CBD953-9A76-4705-8E34-20114A9FC1E5}" srcOrd="0" destOrd="0" parTransId="{F7ED9630-14BE-468E-BB82-40918A364D34}" sibTransId="{F5AB5C3A-FE58-44F9-8774-54490894B650}"/>
    <dgm:cxn modelId="{7C15F462-32C3-4ED1-8EF0-6868ACD1E7D5}" type="presOf" srcId="{7E2CB526-3224-46A2-98BD-8976E60F7E78}" destId="{265A0218-2E6A-4008-802C-751E60C83F8D}" srcOrd="0" destOrd="1" presId="urn:microsoft.com/office/officeart/2005/8/layout/vList5"/>
    <dgm:cxn modelId="{17342669-17D0-4526-B51F-057BD68FEB93}" srcId="{FDC37FC9-C7D2-42C4-BF70-637CB95D5705}" destId="{50C8D588-A583-46DF-A1B5-8762DD393F3F}" srcOrd="2" destOrd="0" parTransId="{D7B56DC0-C5A2-4F6D-9703-09ACE7C4D0E9}" sibTransId="{7FB9FB0D-ED18-40E7-B71A-E9AB46804C69}"/>
    <dgm:cxn modelId="{00AB116D-8257-4E65-B1EA-D6417BE51AB2}" srcId="{DFD0E847-F3E3-4776-B54B-00DB06EFB5B4}" destId="{3EEFC34D-B021-4622-8CC1-8803771829B9}" srcOrd="2" destOrd="0" parTransId="{3B4D1ACD-C23D-482E-9C1A-ED73A24EF65C}" sibTransId="{1F8A2A92-430E-4B2C-8CAE-DD6EA3FAD9BF}"/>
    <dgm:cxn modelId="{1CBFC653-1B39-412D-A70E-36999B8BE823}" type="presOf" srcId="{A156194E-486C-4C38-9A69-1A63471855C6}" destId="{49ACCEA6-60E2-44E1-8541-182C9886DFFE}" srcOrd="0" destOrd="0" presId="urn:microsoft.com/office/officeart/2005/8/layout/vList5"/>
    <dgm:cxn modelId="{CA5ED773-F2A3-4AC4-8106-682C3EC5F2BC}" srcId="{B51F7082-2214-4357-A720-8437CC465E71}" destId="{E3B4D76E-A82B-4F23-8106-348102EA0578}" srcOrd="2" destOrd="0" parTransId="{240D46F9-85CE-40BA-9732-42DD641259F9}" sibTransId="{719F0858-9EE2-4177-B035-2074CF91D869}"/>
    <dgm:cxn modelId="{135A6A55-1525-451E-8F15-E1D63A883C89}" type="presOf" srcId="{0A0B88FC-597C-4CD8-ACB2-3345607FD6C1}" destId="{67EC1B60-9744-41DF-AE4A-0CCB689D199B}" srcOrd="0" destOrd="0" presId="urn:microsoft.com/office/officeart/2005/8/layout/vList5"/>
    <dgm:cxn modelId="{6000498A-2D71-4437-996B-878FEB01C8C4}" type="presOf" srcId="{50C8D588-A583-46DF-A1B5-8762DD393F3F}" destId="{6AA7E57C-D48E-443B-92A6-3496A8DC1945}" srcOrd="0" destOrd="2" presId="urn:microsoft.com/office/officeart/2005/8/layout/vList5"/>
    <dgm:cxn modelId="{F568BB8F-CD66-49D9-B680-B09D63DF4D3B}" srcId="{A156194E-486C-4C38-9A69-1A63471855C6}" destId="{1AA98CDA-E44A-415C-85FA-2FF254C941DA}" srcOrd="1" destOrd="0" parTransId="{5FEF58D8-F3A3-4FDC-9F11-EB51B3FC7DC6}" sibTransId="{5F6D2EAB-9AA6-4387-BDC2-9B909F7844B1}"/>
    <dgm:cxn modelId="{B9221F90-AC6B-44ED-8B05-2F820DEB0B40}" type="presOf" srcId="{10D0B902-5A16-4D97-88FA-74CAD95B0CD5}" destId="{6AA7E57C-D48E-443B-92A6-3496A8DC1945}" srcOrd="0" destOrd="1" presId="urn:microsoft.com/office/officeart/2005/8/layout/vList5"/>
    <dgm:cxn modelId="{1D6F4291-9E68-4C87-BD88-1336158C539E}" type="presOf" srcId="{C76EC4A6-3DD9-4DE0-BBB8-F39476D1198A}" destId="{32FBFD9A-ECDC-4280-B085-A307ED49224F}" srcOrd="0" destOrd="0" presId="urn:microsoft.com/office/officeart/2005/8/layout/vList5"/>
    <dgm:cxn modelId="{C9C6B29C-6085-4C54-AAC6-40D090251F8D}" srcId="{C76EC4A6-3DD9-4DE0-BBB8-F39476D1198A}" destId="{A156194E-486C-4C38-9A69-1A63471855C6}" srcOrd="4" destOrd="0" parTransId="{4645AABE-2435-451A-A902-0900E1BB011E}" sibTransId="{3DC3992B-A544-475D-8110-A2A085FFA751}"/>
    <dgm:cxn modelId="{1CCC329F-8459-4E58-9381-A884271EBA34}" type="presOf" srcId="{1AA98CDA-E44A-415C-85FA-2FF254C941DA}" destId="{67EC1B60-9744-41DF-AE4A-0CCB689D199B}" srcOrd="0" destOrd="1" presId="urn:microsoft.com/office/officeart/2005/8/layout/vList5"/>
    <dgm:cxn modelId="{B1CBACA5-AD8F-4A37-810A-A31DC4D6EC77}" type="presOf" srcId="{F70C49B2-261B-412A-A86D-E4BDD413F1BB}" destId="{265A0218-2E6A-4008-802C-751E60C83F8D}" srcOrd="0" destOrd="0" presId="urn:microsoft.com/office/officeart/2005/8/layout/vList5"/>
    <dgm:cxn modelId="{F2FB4DA6-ED0F-4EFE-A38C-0D9E9E55FB5F}" srcId="{C76EC4A6-3DD9-4DE0-BBB8-F39476D1198A}" destId="{B51F7082-2214-4357-A720-8437CC465E71}" srcOrd="1" destOrd="0" parTransId="{51AADB2E-EBAA-4B39-B101-AA75F75DC9A7}" sibTransId="{5F99AD09-AC6D-460C-AB57-610FEA533B26}"/>
    <dgm:cxn modelId="{71C0AFA7-CBF1-41A4-A890-94FA82A50529}" type="presOf" srcId="{A8F16463-666E-4685-9BA8-778F0D3E7EB7}" destId="{2DB9350A-43D7-45BB-98EA-C4F5DDC20861}" srcOrd="0" destOrd="1" presId="urn:microsoft.com/office/officeart/2005/8/layout/vList5"/>
    <dgm:cxn modelId="{A0E395AB-EC9F-4D85-BC25-7181C322371A}" srcId="{DFD0E847-F3E3-4776-B54B-00DB06EFB5B4}" destId="{5573D533-8D99-47AC-B219-C6C0D044C230}" srcOrd="0" destOrd="0" parTransId="{8A66AEA2-0167-4217-B2A7-E1EECB0B3D48}" sibTransId="{7BB5D2A6-D28E-4FE9-948B-9A95D2D37F73}"/>
    <dgm:cxn modelId="{CD00D7AD-0682-41C9-BE1C-395091530CA1}" type="presOf" srcId="{AB09020F-FC17-43C4-8720-9D7BE239DB48}" destId="{C1F012BB-6909-4422-8F3C-EE694AB43178}" srcOrd="0" destOrd="0" presId="urn:microsoft.com/office/officeart/2005/8/layout/vList5"/>
    <dgm:cxn modelId="{EF270FB1-2C74-4358-A0FA-7F7FC6EC4F06}" type="presOf" srcId="{B36AD572-D668-4804-A186-655BB28F4E66}" destId="{6AA7E57C-D48E-443B-92A6-3496A8DC1945}" srcOrd="0" destOrd="0" presId="urn:microsoft.com/office/officeart/2005/8/layout/vList5"/>
    <dgm:cxn modelId="{ADC07CB1-9043-4EBF-A889-3B61F9C5D13A}" srcId="{B51F7082-2214-4357-A720-8437CC465E71}" destId="{7E2CB526-3224-46A2-98BD-8976E60F7E78}" srcOrd="1" destOrd="0" parTransId="{177CF485-0F61-4F25-87BB-0D3BE36B95F9}" sibTransId="{B97FF95D-20DE-491C-8608-7D5AF5EF9FB8}"/>
    <dgm:cxn modelId="{5ABE07B8-513A-4B76-BDE0-1771C9EC12B2}" type="presOf" srcId="{FDC37FC9-C7D2-42C4-BF70-637CB95D5705}" destId="{60647DBD-653E-4AE0-9432-16F818F41942}" srcOrd="0" destOrd="0" presId="urn:microsoft.com/office/officeart/2005/8/layout/vList5"/>
    <dgm:cxn modelId="{45A651BD-5534-44A7-8EFE-3DA610BAB8C3}" srcId="{C76EC4A6-3DD9-4DE0-BBB8-F39476D1198A}" destId="{DFD0E847-F3E3-4776-B54B-00DB06EFB5B4}" srcOrd="2" destOrd="0" parTransId="{EFC3FA97-8A96-49E8-9186-7626E2896939}" sibTransId="{8A7EE908-F4ED-4212-B68C-5E55FBB4C062}"/>
    <dgm:cxn modelId="{E5D4C2C5-E649-438B-8AED-547A34F63B41}" srcId="{AB09020F-FC17-43C4-8720-9D7BE239DB48}" destId="{345475A3-220C-47FA-B10A-EB2C7BA82FB3}" srcOrd="1" destOrd="0" parTransId="{FAEE3820-29E3-456D-92F3-4A539CEC19AB}" sibTransId="{88AAA0FD-775C-4098-AB18-2EFDBBD5387A}"/>
    <dgm:cxn modelId="{253E7CC8-2FEB-457C-80EB-4F8B82134BF4}" type="presOf" srcId="{3EEFC34D-B021-4622-8CC1-8803771829B9}" destId="{2DB9350A-43D7-45BB-98EA-C4F5DDC20861}" srcOrd="0" destOrd="2" presId="urn:microsoft.com/office/officeart/2005/8/layout/vList5"/>
    <dgm:cxn modelId="{D7B5EECD-B7A2-484B-A915-186F4E43846C}" type="presOf" srcId="{B51F7082-2214-4357-A720-8437CC465E71}" destId="{C1C3C668-32F9-4348-9945-90B4AE10B189}" srcOrd="0" destOrd="0" presId="urn:microsoft.com/office/officeart/2005/8/layout/vList5"/>
    <dgm:cxn modelId="{20E75BD1-C707-47D4-9F2D-79B5385FD64A}" srcId="{B51F7082-2214-4357-A720-8437CC465E71}" destId="{F70C49B2-261B-412A-A86D-E4BDD413F1BB}" srcOrd="0" destOrd="0" parTransId="{790BAB3D-99A2-43BD-A16C-DE7F869AD11F}" sibTransId="{65604AFE-A355-4C88-B791-9D6B77293C18}"/>
    <dgm:cxn modelId="{141648DC-5881-4F92-8736-A6B9E51249AE}" type="presOf" srcId="{DFD0E847-F3E3-4776-B54B-00DB06EFB5B4}" destId="{017071E8-DD4A-4935-BCBD-FFE2D1EAE160}" srcOrd="0" destOrd="0" presId="urn:microsoft.com/office/officeart/2005/8/layout/vList5"/>
    <dgm:cxn modelId="{58383EDF-157A-4D08-9C74-722F36AEACF6}" type="presOf" srcId="{5573D533-8D99-47AC-B219-C6C0D044C230}" destId="{2DB9350A-43D7-45BB-98EA-C4F5DDC20861}" srcOrd="0" destOrd="0" presId="urn:microsoft.com/office/officeart/2005/8/layout/vList5"/>
    <dgm:cxn modelId="{7E5EC9A0-569B-49A9-A1E0-418979632062}" type="presParOf" srcId="{32FBFD9A-ECDC-4280-B085-A307ED49224F}" destId="{7364411D-880F-469D-816C-F240D2EE0C1C}" srcOrd="0" destOrd="0" presId="urn:microsoft.com/office/officeart/2005/8/layout/vList5"/>
    <dgm:cxn modelId="{F54DEB54-3841-4CB7-9D76-261867B17E6B}" type="presParOf" srcId="{7364411D-880F-469D-816C-F240D2EE0C1C}" destId="{C1F012BB-6909-4422-8F3C-EE694AB43178}" srcOrd="0" destOrd="0" presId="urn:microsoft.com/office/officeart/2005/8/layout/vList5"/>
    <dgm:cxn modelId="{6F8BF44C-CED8-4418-853A-B1EEA6A6D70F}" type="presParOf" srcId="{7364411D-880F-469D-816C-F240D2EE0C1C}" destId="{02B0A32B-E13C-498B-BC96-A754102A76D3}" srcOrd="1" destOrd="0" presId="urn:microsoft.com/office/officeart/2005/8/layout/vList5"/>
    <dgm:cxn modelId="{98284816-C799-4B4A-893F-0B9D91EC20CB}" type="presParOf" srcId="{32FBFD9A-ECDC-4280-B085-A307ED49224F}" destId="{6B83ED59-771B-441B-8F02-C3C607A58BAF}" srcOrd="1" destOrd="0" presId="urn:microsoft.com/office/officeart/2005/8/layout/vList5"/>
    <dgm:cxn modelId="{8CF60281-1D48-4149-866D-A73557BC7F28}" type="presParOf" srcId="{32FBFD9A-ECDC-4280-B085-A307ED49224F}" destId="{1D64A587-9FC3-49EF-9ED8-36DD1FEFDD03}" srcOrd="2" destOrd="0" presId="urn:microsoft.com/office/officeart/2005/8/layout/vList5"/>
    <dgm:cxn modelId="{83731B3F-1598-4A58-AE3B-66801C020804}" type="presParOf" srcId="{1D64A587-9FC3-49EF-9ED8-36DD1FEFDD03}" destId="{C1C3C668-32F9-4348-9945-90B4AE10B189}" srcOrd="0" destOrd="0" presId="urn:microsoft.com/office/officeart/2005/8/layout/vList5"/>
    <dgm:cxn modelId="{D115F517-D4C4-4CBA-B2A3-7A0CE822A911}" type="presParOf" srcId="{1D64A587-9FC3-49EF-9ED8-36DD1FEFDD03}" destId="{265A0218-2E6A-4008-802C-751E60C83F8D}" srcOrd="1" destOrd="0" presId="urn:microsoft.com/office/officeart/2005/8/layout/vList5"/>
    <dgm:cxn modelId="{CB3F7E10-F426-4514-B18F-1C1FF72529B4}" type="presParOf" srcId="{32FBFD9A-ECDC-4280-B085-A307ED49224F}" destId="{FAF54992-D089-47E1-936C-C24729D7C5C9}" srcOrd="3" destOrd="0" presId="urn:microsoft.com/office/officeart/2005/8/layout/vList5"/>
    <dgm:cxn modelId="{58D0BE8D-7629-4620-A9AA-B83F8115C212}" type="presParOf" srcId="{32FBFD9A-ECDC-4280-B085-A307ED49224F}" destId="{1E294E2F-7626-4B7D-91E6-893EAA38516D}" srcOrd="4" destOrd="0" presId="urn:microsoft.com/office/officeart/2005/8/layout/vList5"/>
    <dgm:cxn modelId="{F48A14CD-B4E4-4C20-8EFC-4306A88A5351}" type="presParOf" srcId="{1E294E2F-7626-4B7D-91E6-893EAA38516D}" destId="{017071E8-DD4A-4935-BCBD-FFE2D1EAE160}" srcOrd="0" destOrd="0" presId="urn:microsoft.com/office/officeart/2005/8/layout/vList5"/>
    <dgm:cxn modelId="{1B68E8A2-DBC8-4299-9838-69273DB403BD}" type="presParOf" srcId="{1E294E2F-7626-4B7D-91E6-893EAA38516D}" destId="{2DB9350A-43D7-45BB-98EA-C4F5DDC20861}" srcOrd="1" destOrd="0" presId="urn:microsoft.com/office/officeart/2005/8/layout/vList5"/>
    <dgm:cxn modelId="{96865C24-20D7-45CF-B47D-6CF50CD82F9C}" type="presParOf" srcId="{32FBFD9A-ECDC-4280-B085-A307ED49224F}" destId="{5C4CB93C-DFB2-42FA-87ED-16EC91B71031}" srcOrd="5" destOrd="0" presId="urn:microsoft.com/office/officeart/2005/8/layout/vList5"/>
    <dgm:cxn modelId="{3818E3CD-BC0C-4E7E-83E8-6E80342D224E}" type="presParOf" srcId="{32FBFD9A-ECDC-4280-B085-A307ED49224F}" destId="{7E19F0E2-B3EA-4F27-A676-6E958CCFCE14}" srcOrd="6" destOrd="0" presId="urn:microsoft.com/office/officeart/2005/8/layout/vList5"/>
    <dgm:cxn modelId="{6464AB8C-95CD-47F2-A82B-257C32AB1A7E}" type="presParOf" srcId="{7E19F0E2-B3EA-4F27-A676-6E958CCFCE14}" destId="{60647DBD-653E-4AE0-9432-16F818F41942}" srcOrd="0" destOrd="0" presId="urn:microsoft.com/office/officeart/2005/8/layout/vList5"/>
    <dgm:cxn modelId="{618F618D-36B3-4699-82A7-D03ADB1A44A5}" type="presParOf" srcId="{7E19F0E2-B3EA-4F27-A676-6E958CCFCE14}" destId="{6AA7E57C-D48E-443B-92A6-3496A8DC1945}" srcOrd="1" destOrd="0" presId="urn:microsoft.com/office/officeart/2005/8/layout/vList5"/>
    <dgm:cxn modelId="{A139D1BA-8540-4832-86A3-3C621A7418EC}" type="presParOf" srcId="{32FBFD9A-ECDC-4280-B085-A307ED49224F}" destId="{2C0722E4-8E40-436D-9ED4-C2AA9E4DBF44}" srcOrd="7" destOrd="0" presId="urn:microsoft.com/office/officeart/2005/8/layout/vList5"/>
    <dgm:cxn modelId="{92D6BE04-613C-4D7B-A754-394FDC7FDE7D}" type="presParOf" srcId="{32FBFD9A-ECDC-4280-B085-A307ED49224F}" destId="{4E7400D8-CE49-4C14-9C31-B496BA2A30B3}" srcOrd="8" destOrd="0" presId="urn:microsoft.com/office/officeart/2005/8/layout/vList5"/>
    <dgm:cxn modelId="{94B209FA-B476-4325-8F4A-BCCD890A4F81}" type="presParOf" srcId="{4E7400D8-CE49-4C14-9C31-B496BA2A30B3}" destId="{49ACCEA6-60E2-44E1-8541-182C9886DFFE}" srcOrd="0" destOrd="0" presId="urn:microsoft.com/office/officeart/2005/8/layout/vList5"/>
    <dgm:cxn modelId="{BD1FF949-99AC-40DB-93BD-3BE1097402F7}" type="presParOf" srcId="{4E7400D8-CE49-4C14-9C31-B496BA2A30B3}" destId="{67EC1B60-9744-41DF-AE4A-0CCB689D199B}"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0A32B-E13C-498B-BC96-A754102A76D3}">
      <dsp:nvSpPr>
        <dsp:cNvPr id="0" name=""/>
        <dsp:cNvSpPr/>
      </dsp:nvSpPr>
      <dsp:spPr>
        <a:xfrm rot="5400000">
          <a:off x="5248283" y="-2196676"/>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Principaux secteurs employeurs</a:t>
          </a:r>
        </a:p>
        <a:p>
          <a:pPr marL="57150" lvl="1" indent="-57150" algn="l" defTabSz="488950" rtl="0">
            <a:lnSpc>
              <a:spcPct val="90000"/>
            </a:lnSpc>
            <a:spcBef>
              <a:spcPct val="0"/>
            </a:spcBef>
            <a:spcAft>
              <a:spcPct val="15000"/>
            </a:spcAft>
            <a:buChar char="•"/>
          </a:pPr>
          <a:r>
            <a:rPr lang="fr-FR" sz="1100" b="0" kern="1200" dirty="0"/>
            <a:t>Situation de l’emploi</a:t>
          </a:r>
        </a:p>
      </dsp:txBody>
      <dsp:txXfrm rot="-5400000">
        <a:off x="2962656" y="122912"/>
        <a:ext cx="5232983" cy="627767"/>
      </dsp:txXfrm>
    </dsp:sp>
    <dsp:sp modelId="{C1F012BB-6909-4422-8F3C-EE694AB43178}">
      <dsp:nvSpPr>
        <dsp:cNvPr id="0" name=""/>
        <dsp:cNvSpPr/>
      </dsp:nvSpPr>
      <dsp:spPr>
        <a:xfrm>
          <a:off x="0" y="1988"/>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Employeurs et emplois</a:t>
          </a:r>
        </a:p>
      </dsp:txBody>
      <dsp:txXfrm>
        <a:off x="42451" y="44439"/>
        <a:ext cx="2877754" cy="784710"/>
      </dsp:txXfrm>
    </dsp:sp>
    <dsp:sp modelId="{265A0218-2E6A-4008-802C-751E60C83F8D}">
      <dsp:nvSpPr>
        <dsp:cNvPr id="0" name=""/>
        <dsp:cNvSpPr/>
      </dsp:nvSpPr>
      <dsp:spPr>
        <a:xfrm rot="5400000">
          <a:off x="5248283" y="-1283583"/>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Estimation de l’exposition aux familles de risque</a:t>
          </a:r>
          <a:endParaRPr lang="fr-FR" sz="1100" kern="1200" dirty="0"/>
        </a:p>
        <a:p>
          <a:pPr marL="57150" lvl="1" indent="-57150" algn="l" defTabSz="488950" rtl="0">
            <a:lnSpc>
              <a:spcPct val="90000"/>
            </a:lnSpc>
            <a:spcBef>
              <a:spcPct val="0"/>
            </a:spcBef>
            <a:spcAft>
              <a:spcPct val="15000"/>
            </a:spcAft>
            <a:buChar char="•"/>
          </a:pPr>
          <a:r>
            <a:rPr lang="fr-FR" sz="1100" b="0" kern="1200" dirty="0"/>
            <a:t>Estimation de l’exposition aux principaux risques du secteur</a:t>
          </a:r>
          <a:endParaRPr lang="fr-FR" sz="1100" kern="1200" dirty="0"/>
        </a:p>
        <a:p>
          <a:pPr marL="57150" lvl="1" indent="-57150" algn="l" defTabSz="488950" rtl="0">
            <a:lnSpc>
              <a:spcPct val="90000"/>
            </a:lnSpc>
            <a:spcBef>
              <a:spcPct val="0"/>
            </a:spcBef>
            <a:spcAft>
              <a:spcPct val="15000"/>
            </a:spcAft>
            <a:buChar char="•"/>
          </a:pPr>
          <a:r>
            <a:rPr lang="fr-FR" sz="1100" b="0" kern="1200" dirty="0"/>
            <a:t>Les écarts significatifs d’exposition aux risques</a:t>
          </a:r>
          <a:endParaRPr lang="fr-FR" sz="1100" kern="1200" dirty="0"/>
        </a:p>
      </dsp:txBody>
      <dsp:txXfrm rot="-5400000">
        <a:off x="2962656" y="1036005"/>
        <a:ext cx="5232983" cy="627767"/>
      </dsp:txXfrm>
    </dsp:sp>
    <dsp:sp modelId="{C1C3C668-32F9-4348-9945-90B4AE10B189}">
      <dsp:nvSpPr>
        <dsp:cNvPr id="0" name=""/>
        <dsp:cNvSpPr/>
      </dsp:nvSpPr>
      <dsp:spPr>
        <a:xfrm>
          <a:off x="0" y="915081"/>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Exposition aux risques professionnels</a:t>
          </a:r>
          <a:endParaRPr lang="fr-FR" sz="2300" kern="1200" dirty="0"/>
        </a:p>
      </dsp:txBody>
      <dsp:txXfrm>
        <a:off x="42451" y="957532"/>
        <a:ext cx="2877754" cy="784710"/>
      </dsp:txXfrm>
    </dsp:sp>
    <dsp:sp modelId="{2DB9350A-43D7-45BB-98EA-C4F5DDC20861}">
      <dsp:nvSpPr>
        <dsp:cNvPr id="0" name=""/>
        <dsp:cNvSpPr/>
      </dsp:nvSpPr>
      <dsp:spPr>
        <a:xfrm rot="5400000">
          <a:off x="5248283" y="-370490"/>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b="0" kern="1200" dirty="0"/>
            <a:t>Les accidents du travail par tranche d’âge</a:t>
          </a:r>
          <a:endParaRPr lang="fr-FR" sz="1100" kern="1200" dirty="0"/>
        </a:p>
        <a:p>
          <a:pPr marL="57150" lvl="1" indent="-57150" algn="l" defTabSz="488950" rtl="0">
            <a:lnSpc>
              <a:spcPct val="90000"/>
            </a:lnSpc>
            <a:spcBef>
              <a:spcPct val="0"/>
            </a:spcBef>
            <a:spcAft>
              <a:spcPct val="15000"/>
            </a:spcAft>
            <a:buChar char="•"/>
          </a:pPr>
          <a:r>
            <a:rPr lang="fr-FR" sz="1100" kern="1200" dirty="0"/>
            <a:t>Les accidents du travail des intérimaires</a:t>
          </a:r>
        </a:p>
      </dsp:txBody>
      <dsp:txXfrm rot="-5400000">
        <a:off x="2962656" y="1949098"/>
        <a:ext cx="5232983" cy="627767"/>
      </dsp:txXfrm>
    </dsp:sp>
    <dsp:sp modelId="{017071E8-DD4A-4935-BCBD-FFE2D1EAE160}">
      <dsp:nvSpPr>
        <dsp:cNvPr id="0" name=""/>
        <dsp:cNvSpPr/>
      </dsp:nvSpPr>
      <dsp:spPr>
        <a:xfrm>
          <a:off x="0" y="1828174"/>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accidents du travail</a:t>
          </a:r>
          <a:endParaRPr lang="fr-FR" sz="2300" kern="1200"/>
        </a:p>
      </dsp:txBody>
      <dsp:txXfrm>
        <a:off x="42451" y="1870625"/>
        <a:ext cx="2877754" cy="784710"/>
      </dsp:txXfrm>
    </dsp:sp>
    <dsp:sp modelId="{6AA7E57C-D48E-443B-92A6-3496A8DC1945}">
      <dsp:nvSpPr>
        <dsp:cNvPr id="0" name=""/>
        <dsp:cNvSpPr/>
      </dsp:nvSpPr>
      <dsp:spPr>
        <a:xfrm rot="5400000">
          <a:off x="5248283" y="542601"/>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Les troubles musculo-squelettiques (TMS)</a:t>
          </a:r>
        </a:p>
        <a:p>
          <a:pPr marL="57150" lvl="1" indent="-57150" algn="l" defTabSz="488950" rtl="0">
            <a:lnSpc>
              <a:spcPct val="90000"/>
            </a:lnSpc>
            <a:spcBef>
              <a:spcPct val="0"/>
            </a:spcBef>
            <a:spcAft>
              <a:spcPct val="15000"/>
            </a:spcAft>
            <a:buChar char="•"/>
          </a:pPr>
          <a:r>
            <a:rPr lang="fr-FR" sz="1100" kern="1200" dirty="0"/>
            <a:t>Les maladies professionnelles par âge</a:t>
          </a:r>
        </a:p>
      </dsp:txBody>
      <dsp:txXfrm rot="-5400000">
        <a:off x="2962656" y="2862190"/>
        <a:ext cx="5232983" cy="627767"/>
      </dsp:txXfrm>
    </dsp:sp>
    <dsp:sp modelId="{60647DBD-653E-4AE0-9432-16F818F41942}">
      <dsp:nvSpPr>
        <dsp:cNvPr id="0" name=""/>
        <dsp:cNvSpPr/>
      </dsp:nvSpPr>
      <dsp:spPr>
        <a:xfrm>
          <a:off x="0" y="2741267"/>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maladies professionnelles</a:t>
          </a:r>
          <a:endParaRPr lang="fr-FR" sz="2300" kern="1200"/>
        </a:p>
      </dsp:txBody>
      <dsp:txXfrm>
        <a:off x="42451" y="2783718"/>
        <a:ext cx="2877754" cy="784710"/>
      </dsp:txXfrm>
    </dsp:sp>
    <dsp:sp modelId="{67EC1B60-9744-41DF-AE4A-0CCB689D199B}">
      <dsp:nvSpPr>
        <dsp:cNvPr id="0" name=""/>
        <dsp:cNvSpPr/>
      </dsp:nvSpPr>
      <dsp:spPr>
        <a:xfrm rot="5400000">
          <a:off x="5248283" y="1455694"/>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Taux d’inaptitude</a:t>
          </a:r>
        </a:p>
      </dsp:txBody>
      <dsp:txXfrm rot="-5400000">
        <a:off x="2962656" y="3775283"/>
        <a:ext cx="5232983" cy="627767"/>
      </dsp:txXfrm>
    </dsp:sp>
    <dsp:sp modelId="{49ACCEA6-60E2-44E1-8541-182C9886DFFE}">
      <dsp:nvSpPr>
        <dsp:cNvPr id="0" name=""/>
        <dsp:cNvSpPr/>
      </dsp:nvSpPr>
      <dsp:spPr>
        <a:xfrm>
          <a:off x="0" y="3654360"/>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licenciements pour inaptitude</a:t>
          </a:r>
          <a:endParaRPr lang="fr-FR" sz="2300" kern="1200"/>
        </a:p>
      </dsp:txBody>
      <dsp:txXfrm>
        <a:off x="42451" y="3696811"/>
        <a:ext cx="2877754" cy="7847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2F4C1DB-9881-4822-8A46-40EC5BB8E928}" type="datetimeFigureOut">
              <a:rPr lang="fr-FR" smtClean="0"/>
              <a:t>05/02/2024</a:t>
            </a:fld>
            <a:endParaRPr lang="fr-FR"/>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574FD5A-C572-443D-BE10-DEAD23E4C98E}" type="slidenum">
              <a:rPr lang="fr-FR" smtClean="0"/>
              <a:t>‹N°›</a:t>
            </a:fld>
            <a:endParaRPr lang="fr-FR"/>
          </a:p>
        </p:txBody>
      </p:sp>
    </p:spTree>
    <p:extLst>
      <p:ext uri="{BB962C8B-B14F-4D97-AF65-F5344CB8AC3E}">
        <p14:creationId xmlns:p14="http://schemas.microsoft.com/office/powerpoint/2010/main" val="93134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2</a:t>
            </a:fld>
            <a:endParaRPr lang="fr-FR"/>
          </a:p>
        </p:txBody>
      </p:sp>
    </p:spTree>
    <p:extLst>
      <p:ext uri="{BB962C8B-B14F-4D97-AF65-F5344CB8AC3E}">
        <p14:creationId xmlns:p14="http://schemas.microsoft.com/office/powerpoint/2010/main" val="33011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5</a:t>
            </a:fld>
            <a:endParaRPr lang="fr-FR"/>
          </a:p>
        </p:txBody>
      </p:sp>
    </p:spTree>
    <p:extLst>
      <p:ext uri="{BB962C8B-B14F-4D97-AF65-F5344CB8AC3E}">
        <p14:creationId xmlns:p14="http://schemas.microsoft.com/office/powerpoint/2010/main" val="47459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7</a:t>
            </a:fld>
            <a:endParaRPr lang="fr-FR"/>
          </a:p>
        </p:txBody>
      </p:sp>
    </p:spTree>
    <p:extLst>
      <p:ext uri="{BB962C8B-B14F-4D97-AF65-F5344CB8AC3E}">
        <p14:creationId xmlns:p14="http://schemas.microsoft.com/office/powerpoint/2010/main" val="3744772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475656" y="2996952"/>
            <a:ext cx="6768752" cy="1470025"/>
          </a:xfrm>
        </p:spPr>
        <p:txBody>
          <a:bodyPr/>
          <a:lstStyle>
            <a:lvl1pPr algn="ctr">
              <a:defRPr cap="all">
                <a:solidFill>
                  <a:srgbClr val="006F6E"/>
                </a:solidFill>
              </a:defRPr>
            </a:lvl1pPr>
          </a:lstStyle>
          <a:p>
            <a:pPr>
              <a:defRPr/>
            </a:pPr>
            <a:r>
              <a:rPr lang="fr-FR"/>
              <a:t>Modifiez le style du titre</a:t>
            </a:r>
          </a:p>
        </p:txBody>
      </p:sp>
      <p:sp>
        <p:nvSpPr>
          <p:cNvPr id="3" name="Sous-titre 2"/>
          <p:cNvSpPr>
            <a:spLocks noGrp="1"/>
          </p:cNvSpPr>
          <p:nvPr>
            <p:ph type="subTitle" idx="1"/>
          </p:nvPr>
        </p:nvSpPr>
        <p:spPr bwMode="auto">
          <a:xfrm>
            <a:off x="1475656" y="4509120"/>
            <a:ext cx="6768752" cy="792087"/>
          </a:xfrm>
        </p:spPr>
        <p:txBody>
          <a:bodyPr>
            <a:normAutofit/>
          </a:bodyPr>
          <a:lstStyle>
            <a:lvl1pPr marL="0" indent="0" algn="ctr">
              <a:buNone/>
              <a:defRPr sz="2800" b="1" i="0" cap="small">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sp>
        <p:nvSpPr>
          <p:cNvPr id="8" name="Rectangle 7"/>
          <p:cNvSpPr/>
          <p:nvPr userDrawn="1"/>
        </p:nvSpPr>
        <p:spPr bwMode="auto">
          <a:xfrm>
            <a:off x="4284732" y="0"/>
            <a:ext cx="4859268" cy="1988840"/>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9" name="Image 8"/>
          <p:cNvPicPr>
            <a:picLocks noChangeAspect="1"/>
          </p:cNvPicPr>
          <p:nvPr userDrawn="1"/>
        </p:nvPicPr>
        <p:blipFill>
          <a:blip r:embed="rId2"/>
          <a:srcRect t="1376" b="599"/>
          <a:stretch/>
        </p:blipFill>
        <p:spPr bwMode="auto">
          <a:xfrm>
            <a:off x="4320000" y="709200"/>
            <a:ext cx="4824000" cy="1282902"/>
          </a:xfrm>
          <a:prstGeom prst="rect">
            <a:avLst/>
          </a:prstGeom>
        </p:spPr>
      </p:pic>
      <p:pic>
        <p:nvPicPr>
          <p:cNvPr id="4" name="Image 3"/>
          <p:cNvPicPr>
            <a:picLocks noChangeAspect="1"/>
          </p:cNvPicPr>
          <p:nvPr userDrawn="1"/>
        </p:nvPicPr>
        <p:blipFill>
          <a:blip r:embed="rId3"/>
          <a:stretch/>
        </p:blipFill>
        <p:spPr bwMode="auto">
          <a:xfrm>
            <a:off x="0" y="0"/>
            <a:ext cx="4319016" cy="1999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188000" y="2924944"/>
            <a:ext cx="7488000" cy="1362075"/>
          </a:xfrm>
        </p:spPr>
        <p:txBody>
          <a:bodyPr anchor="t"/>
          <a:lstStyle>
            <a:lvl1pPr algn="ctr">
              <a:defRPr sz="4000" b="1" cap="all">
                <a:solidFill>
                  <a:srgbClr val="006F6E"/>
                </a:solidFill>
              </a:defRPr>
            </a:lvl1pPr>
          </a:lstStyle>
          <a:p>
            <a:pPr>
              <a:defRPr/>
            </a:pPr>
            <a:r>
              <a:rPr lang="fr-FR"/>
              <a:t>Modifiez le style du titre</a:t>
            </a:r>
          </a:p>
        </p:txBody>
      </p:sp>
      <p:sp>
        <p:nvSpPr>
          <p:cNvPr id="3" name="Espace réservé du texte 2"/>
          <p:cNvSpPr>
            <a:spLocks noGrp="1"/>
          </p:cNvSpPr>
          <p:nvPr>
            <p:ph type="body" idx="1"/>
          </p:nvPr>
        </p:nvSpPr>
        <p:spPr bwMode="auto">
          <a:xfrm>
            <a:off x="1188456" y="4293096"/>
            <a:ext cx="7488000" cy="1500187"/>
          </a:xfrm>
        </p:spPr>
        <p:txBody>
          <a:bodyPr anchor="b"/>
          <a:lstStyle>
            <a:lvl1pPr marL="0" indent="0" algn="ctr">
              <a:buNone/>
              <a:defRPr sz="2000">
                <a:solidFill>
                  <a:srgbClr val="5859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4" name="Espace réservé de la date 3"/>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09519" cy="774625"/>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idx="1"/>
          </p:nvPr>
        </p:nvSpPr>
        <p:spPr bwMode="auto">
          <a:xfrm>
            <a:off x="1187624" y="1989312"/>
            <a:ext cx="7488000" cy="4248000"/>
          </a:xfrm>
        </p:spPr>
        <p:txBody>
          <a:bodyPr/>
          <a:lstStyle>
            <a:lvl1pPr>
              <a:defRPr b="1">
                <a:solidFill>
                  <a:srgbClr val="006F6E"/>
                </a:solidFill>
              </a:defRPr>
            </a:lvl1pPr>
            <a:lvl2pPr>
              <a:defRPr b="1">
                <a:solidFill>
                  <a:schemeClr val="accent5">
                    <a:lumMod val="50000"/>
                  </a:schemeClr>
                </a:solidFill>
              </a:defRPr>
            </a:lvl2pPr>
            <a:lvl3pPr>
              <a:defRPr>
                <a:solidFill>
                  <a:schemeClr val="accent5">
                    <a:lumMod val="75000"/>
                  </a:schemeClr>
                </a:solidFill>
              </a:defRPr>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24328" cy="788343"/>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sz="half" idx="1"/>
          </p:nvPr>
        </p:nvSpPr>
        <p:spPr bwMode="auto">
          <a:xfrm>
            <a:off x="1115616"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u contenu 3"/>
          <p:cNvSpPr>
            <a:spLocks noGrp="1"/>
          </p:cNvSpPr>
          <p:nvPr>
            <p:ph sz="half" idx="2"/>
          </p:nvPr>
        </p:nvSpPr>
        <p:spPr bwMode="auto">
          <a:xfrm>
            <a:off x="4932040"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tabLst>
                <a:tab pos="809625" algn="l"/>
              </a:tabLst>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5" name="Espace réservé de la date 4"/>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lvl1pPr>
              <a:defRPr>
                <a:solidFill>
                  <a:srgbClr val="006F6E"/>
                </a:solidFill>
              </a:defRPr>
            </a:lvl1pPr>
          </a:lstStyle>
          <a:p>
            <a:pPr>
              <a:defRPr/>
            </a:pPr>
            <a:r>
              <a:rPr lang="fr-FR"/>
              <a:t>Modifiez le style du titre</a:t>
            </a:r>
          </a:p>
        </p:txBody>
      </p:sp>
      <p:sp>
        <p:nvSpPr>
          <p:cNvPr id="3" name="Espace réservé de la date 2"/>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51520" y="5663678"/>
            <a:ext cx="8784976" cy="566738"/>
          </a:xfrm>
        </p:spPr>
        <p:txBody>
          <a:bodyPr anchor="b"/>
          <a:lstStyle>
            <a:lvl1pPr algn="l">
              <a:defRPr sz="2000" b="1"/>
            </a:lvl1pPr>
          </a:lstStyle>
          <a:p>
            <a:pPr>
              <a:defRPr/>
            </a:pPr>
            <a:r>
              <a:rPr lang="fr-FR"/>
              <a:t>Modifiez le style du titre</a:t>
            </a:r>
          </a:p>
        </p:txBody>
      </p:sp>
      <p:sp>
        <p:nvSpPr>
          <p:cNvPr id="3" name="Espace réservé pour une image  2"/>
          <p:cNvSpPr>
            <a:spLocks noGrp="1"/>
          </p:cNvSpPr>
          <p:nvPr>
            <p:ph type="pic" idx="1"/>
          </p:nvPr>
        </p:nvSpPr>
        <p:spPr bwMode="auto">
          <a:xfrm>
            <a:off x="1691680" y="908720"/>
            <a:ext cx="7344816" cy="46085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251520" y="6230416"/>
            <a:ext cx="8784976" cy="510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1629575" y="773038"/>
            <a:ext cx="7514425" cy="788343"/>
          </a:xfrm>
          <a:prstGeom prst="rect">
            <a:avLst/>
          </a:prstGeom>
        </p:spPr>
        <p:txBody>
          <a:bodyPr vert="horz" lIns="91440" tIns="45720" rIns="91440" bIns="45720" rtlCol="0" anchor="ctr">
            <a:normAutofit/>
          </a:bodyPr>
          <a:lstStyle/>
          <a:p>
            <a:pPr>
              <a:defRPr/>
            </a:pPr>
            <a:r>
              <a:rPr lang="fr-FR"/>
              <a:t>Modifiez le style du titre</a:t>
            </a:r>
          </a:p>
        </p:txBody>
      </p:sp>
      <p:sp>
        <p:nvSpPr>
          <p:cNvPr id="3" name="Espace réservé du texte 2"/>
          <p:cNvSpPr>
            <a:spLocks noGrp="1"/>
          </p:cNvSpPr>
          <p:nvPr>
            <p:ph type="body" idx="1"/>
          </p:nvPr>
        </p:nvSpPr>
        <p:spPr bwMode="auto">
          <a:xfrm>
            <a:off x="1187624" y="1908000"/>
            <a:ext cx="7488000" cy="424800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e la date 3"/>
          <p:cNvSpPr>
            <a:spLocks noGrp="1"/>
          </p:cNvSpPr>
          <p:nvPr>
            <p:ph type="dt" sz="half" idx="2"/>
          </p:nvPr>
        </p:nvSpPr>
        <p:spPr bwMode="auto">
          <a:xfrm>
            <a:off x="1187624" y="6356350"/>
            <a:ext cx="14031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4B73840-D103-4F34-B09E-BC1DD9B73132}" type="slidenum">
              <a:rPr lang="fr-FR"/>
              <a:t>‹N°›</a:t>
            </a:fld>
            <a:endParaRPr lang="fr-FR"/>
          </a:p>
        </p:txBody>
      </p:sp>
      <p:sp>
        <p:nvSpPr>
          <p:cNvPr id="9" name="Rectangle 8"/>
          <p:cNvSpPr/>
          <p:nvPr userDrawn="1"/>
        </p:nvSpPr>
        <p:spPr bwMode="auto">
          <a:xfrm>
            <a:off x="1585005" y="0"/>
            <a:ext cx="7558995" cy="802939"/>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sp>
        <p:nvSpPr>
          <p:cNvPr id="12" name="Rectangle 10"/>
          <p:cNvSpPr>
            <a:spLocks noChangeArrowheads="1"/>
          </p:cNvSpPr>
          <p:nvPr userDrawn="1"/>
        </p:nvSpPr>
        <p:spPr bwMode="auto">
          <a:xfrm>
            <a:off x="7993091" y="6434508"/>
            <a:ext cx="936625" cy="288924"/>
          </a:xfrm>
          <a:prstGeom prst="rect">
            <a:avLst/>
          </a:prstGeom>
          <a:noFill/>
          <a:ln>
            <a:noFill/>
          </a:ln>
          <a:effectLst/>
        </p:spPr>
        <p:txBody>
          <a:bodyPr/>
          <a:lstStyle>
            <a:lvl1pPr>
              <a:defRPr>
                <a:solidFill>
                  <a:schemeClr val="tx1"/>
                </a:solidFill>
                <a:latin typeface="Arial"/>
                <a:cs typeface="Arial"/>
              </a:defRPr>
            </a:lvl1pPr>
            <a:lvl2pPr marL="742950" indent="-285750">
              <a:defRPr>
                <a:solidFill>
                  <a:schemeClr val="tx1"/>
                </a:solidFill>
                <a:latin typeface="Arial"/>
                <a:cs typeface="Arial"/>
              </a:defRPr>
            </a:lvl2pPr>
            <a:lvl3pPr marL="1143000" indent="-228600">
              <a:defRPr>
                <a:solidFill>
                  <a:schemeClr val="tx1"/>
                </a:solidFill>
                <a:latin typeface="Arial"/>
                <a:cs typeface="Arial"/>
              </a:defRPr>
            </a:lvl3pPr>
            <a:lvl4pPr marL="1600200" indent="-228600">
              <a:defRPr>
                <a:solidFill>
                  <a:schemeClr val="tx1"/>
                </a:solidFill>
                <a:latin typeface="Arial"/>
                <a:cs typeface="Arial"/>
              </a:defRPr>
            </a:lvl4pPr>
            <a:lvl5pPr marL="2057400" indent="-228600">
              <a:defRPr>
                <a:solidFill>
                  <a:schemeClr val="tx1"/>
                </a:solidFill>
                <a:latin typeface="Arial"/>
                <a:cs typeface="Arial"/>
              </a:defRPr>
            </a:lvl5pPr>
            <a:lvl6pPr marL="2514600" indent="-228600">
              <a:spcBef>
                <a:spcPts val="0"/>
              </a:spcBef>
              <a:spcAft>
                <a:spcPts val="0"/>
              </a:spcAft>
              <a:defRPr>
                <a:solidFill>
                  <a:schemeClr val="tx1"/>
                </a:solidFill>
                <a:latin typeface="Arial"/>
                <a:cs typeface="Arial"/>
              </a:defRPr>
            </a:lvl6pPr>
            <a:lvl7pPr marL="2971800" indent="-228600">
              <a:spcBef>
                <a:spcPts val="0"/>
              </a:spcBef>
              <a:spcAft>
                <a:spcPts val="0"/>
              </a:spcAft>
              <a:defRPr>
                <a:solidFill>
                  <a:schemeClr val="tx1"/>
                </a:solidFill>
                <a:latin typeface="Arial"/>
                <a:cs typeface="Arial"/>
              </a:defRPr>
            </a:lvl7pPr>
            <a:lvl8pPr marL="3429000" indent="-228600">
              <a:spcBef>
                <a:spcPts val="0"/>
              </a:spcBef>
              <a:spcAft>
                <a:spcPts val="0"/>
              </a:spcAft>
              <a:defRPr>
                <a:solidFill>
                  <a:schemeClr val="tx1"/>
                </a:solidFill>
                <a:latin typeface="Arial"/>
                <a:cs typeface="Arial"/>
              </a:defRPr>
            </a:lvl8pPr>
            <a:lvl9pPr marL="3886200" indent="-228600">
              <a:spcBef>
                <a:spcPts val="0"/>
              </a:spcBef>
              <a:spcAft>
                <a:spcPts val="0"/>
              </a:spcAft>
              <a:defRPr>
                <a:solidFill>
                  <a:schemeClr val="tx1"/>
                </a:solidFill>
                <a:latin typeface="Arial"/>
                <a:cs typeface="Arial"/>
              </a:defRPr>
            </a:lvl9pPr>
          </a:lstStyle>
          <a:p>
            <a:pPr algn="r">
              <a:defRPr/>
            </a:pPr>
            <a:fld id="{57F6F8D6-56C2-4E87-B015-33063BAC7B04}" type="slidenum">
              <a:rPr lang="fr-FR" sz="1000" b="1">
                <a:solidFill>
                  <a:schemeClr val="accent5">
                    <a:lumMod val="50000"/>
                  </a:schemeClr>
                </a:solidFill>
                <a:latin typeface="Calibri"/>
                <a:ea typeface="ＭＳ Ｐゴシック"/>
                <a:cs typeface="Calibri"/>
              </a:rPr>
              <a:t>‹N°›</a:t>
            </a:fld>
            <a:endParaRPr lang="fr-FR" sz="1000" b="1">
              <a:solidFill>
                <a:schemeClr val="accent5">
                  <a:lumMod val="50000"/>
                </a:schemeClr>
              </a:solidFill>
              <a:latin typeface="Calibri"/>
              <a:ea typeface="ＭＳ Ｐゴシック"/>
              <a:cs typeface="Calibri"/>
            </a:endParaRPr>
          </a:p>
        </p:txBody>
      </p:sp>
      <p:sp>
        <p:nvSpPr>
          <p:cNvPr id="15" name="Rectangle 14"/>
          <p:cNvSpPr/>
          <p:nvPr userDrawn="1"/>
        </p:nvSpPr>
        <p:spPr bwMode="auto">
          <a:xfrm>
            <a:off x="0" y="1620000"/>
            <a:ext cx="746513" cy="5238000"/>
          </a:xfrm>
          <a:prstGeom prst="rect">
            <a:avLst/>
          </a:prstGeom>
          <a:solidFill>
            <a:srgbClr val="006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14" name="Image 13"/>
          <p:cNvPicPr>
            <a:picLocks noChangeAspect="1"/>
          </p:cNvPicPr>
          <p:nvPr userDrawn="1"/>
        </p:nvPicPr>
        <p:blipFill>
          <a:blip r:embed="rId9"/>
          <a:stretch/>
        </p:blipFill>
        <p:spPr bwMode="auto">
          <a:xfrm>
            <a:off x="9575" y="0"/>
            <a:ext cx="1620000" cy="162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a:spcBef>
          <a:spcPts val="0"/>
        </a:spcBef>
        <a:buNone/>
        <a:defRPr sz="4400" b="1" cap="small">
          <a:solidFill>
            <a:srgbClr val="006F6E"/>
          </a:solidFill>
          <a:latin typeface="+mj-lt"/>
          <a:ea typeface="+mj-ea"/>
          <a:cs typeface="+mj-cs"/>
        </a:defRPr>
      </a:lvl1pPr>
    </p:titleStyle>
    <p:bodyStyle>
      <a:lvl1pPr marL="180975" indent="-180975" algn="l" defTabSz="914400">
        <a:spcBef>
          <a:spcPts val="0"/>
        </a:spcBef>
        <a:buFont typeface="Arial"/>
        <a:buChar char="•"/>
        <a:defRPr sz="2000" b="1">
          <a:solidFill>
            <a:srgbClr val="006F6E"/>
          </a:solidFill>
          <a:latin typeface="+mn-lt"/>
          <a:ea typeface="+mn-ea"/>
          <a:cs typeface="+mn-cs"/>
        </a:defRPr>
      </a:lvl1pPr>
      <a:lvl2pPr marL="396000" indent="-180975" algn="l" defTabSz="914400">
        <a:spcBef>
          <a:spcPts val="0"/>
        </a:spcBef>
        <a:buFont typeface="Arial"/>
        <a:buChar char="–"/>
        <a:defRPr sz="1800" b="1">
          <a:solidFill>
            <a:schemeClr val="accent5">
              <a:lumMod val="50000"/>
            </a:schemeClr>
          </a:solidFill>
          <a:latin typeface="+mn-lt"/>
          <a:ea typeface="+mn-ea"/>
          <a:cs typeface="+mn-cs"/>
        </a:defRPr>
      </a:lvl2pPr>
      <a:lvl3pPr marL="628650" indent="-180975" algn="l" defTabSz="914400">
        <a:spcBef>
          <a:spcPts val="0"/>
        </a:spcBef>
        <a:buFont typeface="Arial"/>
        <a:buChar char="•"/>
        <a:defRPr sz="1600">
          <a:solidFill>
            <a:schemeClr val="tx1"/>
          </a:solidFill>
          <a:latin typeface="+mn-lt"/>
          <a:ea typeface="+mn-ea"/>
          <a:cs typeface="+mn-cs"/>
        </a:defRPr>
      </a:lvl3pPr>
      <a:lvl4pPr marL="895350" indent="-228600" algn="l" defTabSz="914400">
        <a:spcBef>
          <a:spcPts val="0"/>
        </a:spcBef>
        <a:buFont typeface="Arial"/>
        <a:buChar char="–"/>
        <a:defRPr sz="1600">
          <a:solidFill>
            <a:schemeClr val="tx1"/>
          </a:solidFill>
          <a:latin typeface="+mn-lt"/>
          <a:ea typeface="+mn-ea"/>
          <a:cs typeface="+mn-cs"/>
        </a:defRPr>
      </a:lvl4pPr>
      <a:lvl5pPr marL="1076325" indent="-180975" algn="l" defTabSz="914400">
        <a:spcBef>
          <a:spcPts val="0"/>
        </a:spcBef>
        <a:buFont typeface="Arial"/>
        <a:buChar char="»"/>
        <a:defRPr sz="16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1.emf"/><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4.emf"/><Relationship Id="rId4" Type="http://schemas.openxmlformats.org/officeDocument/2006/relationships/package" Target="../embeddings/Microsoft_Excel_Worksheet6.xlsx"/></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8.emf"/><Relationship Id="rId2" Type="http://schemas.openxmlformats.org/officeDocument/2006/relationships/image" Target="../media/image34.emf"/><Relationship Id="rId1" Type="http://schemas.openxmlformats.org/officeDocument/2006/relationships/slideLayout" Target="../slideLayouts/slideLayout4.xml"/><Relationship Id="rId6" Type="http://schemas.openxmlformats.org/officeDocument/2006/relationships/image" Target="../media/image37.emf"/><Relationship Id="rId5" Type="http://schemas.openxmlformats.org/officeDocument/2006/relationships/image" Target="../media/image33.emf"/><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package" Target="../embeddings/Microsoft_Excel_Worksheet1.xlsx"/><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package" Target="../embeddings/Microsoft_Excel_Worksheet2.xlsx"/><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package" Target="../embeddings/Microsoft_Excel_Worksheet3.xlsx"/><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0.emf"/><Relationship Id="rId2" Type="http://schemas.openxmlformats.org/officeDocument/2006/relationships/package" Target="../embeddings/Microsoft_Excel_Worksheet4.xlsx"/><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package" Target="../embeddings/Microsoft_Excel_Worksheet3.xlsx"/><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5.xlsx"/><Relationship Id="rId7" Type="http://schemas.openxmlformats.org/officeDocument/2006/relationships/image" Target="../media/image16.emf"/><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package" Target="../embeddings/Microsoft_Excel_Worksheet3.xlsx"/><Relationship Id="rId5" Type="http://schemas.openxmlformats.org/officeDocument/2006/relationships/image" Target="../media/image23.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ctrTitle"/>
          </p:nvPr>
        </p:nvSpPr>
        <p:spPr bwMode="auto">
          <a:xfrm>
            <a:off x="1475656" y="2852936"/>
            <a:ext cx="6984776" cy="1800781"/>
          </a:xfrm>
        </p:spPr>
        <p:txBody>
          <a:bodyPr vertOverflow="overflow" horzOverflow="overflow" vert="horz" wrap="square" lIns="91440" tIns="45720" rIns="91440" bIns="45720" numCol="1" spcCol="0" rtlCol="0" fromWordArt="0" anchor="ctr" anchorCtr="0" forceAA="0" compatLnSpc="0">
            <a:normAutofit fontScale="90000"/>
          </a:bodyPr>
          <a:lstStyle/>
          <a:p>
            <a:pPr marL="0" indent="0" algn="ctr">
              <a:buNone/>
            </a:pPr>
            <a:r>
              <a:rPr lang="fr-FR" sz="4400" dirty="0"/>
              <a:t>ENTREPOSAGE ET</a:t>
            </a:r>
            <a:br>
              <a:rPr lang="fr-FR" sz="4400" dirty="0"/>
            </a:br>
            <a:r>
              <a:rPr lang="fr-FR" sz="4400" dirty="0"/>
              <a:t>SERVICES AUXILIAIRES</a:t>
            </a:r>
            <a:br>
              <a:rPr lang="fr-FR" sz="4400" dirty="0"/>
            </a:br>
            <a:r>
              <a:rPr lang="fr-FR" sz="4400" dirty="0"/>
              <a:t>AUX TRANSPORTS</a:t>
            </a:r>
          </a:p>
        </p:txBody>
      </p:sp>
      <p:sp>
        <p:nvSpPr>
          <p:cNvPr id="3" name="Rectangle 2"/>
          <p:cNvSpPr>
            <a:spLocks noChangeArrowheads="1"/>
          </p:cNvSpPr>
          <p:nvPr/>
        </p:nvSpPr>
        <p:spPr bwMode="auto">
          <a:xfrm>
            <a:off x="2908300" y="3689350"/>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0" name="Rectangle 3"/>
          <p:cNvSpPr>
            <a:spLocks noChangeArrowheads="1"/>
          </p:cNvSpPr>
          <p:nvPr/>
        </p:nvSpPr>
        <p:spPr bwMode="auto">
          <a:xfrm>
            <a:off x="2908300" y="4146550"/>
            <a:ext cx="9144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1" name="Rectangle 10"/>
          <p:cNvSpPr/>
          <p:nvPr/>
        </p:nvSpPr>
        <p:spPr bwMode="auto">
          <a:xfrm>
            <a:off x="7330326" y="1988840"/>
            <a:ext cx="1850186" cy="215444"/>
          </a:xfrm>
          <a:prstGeom prst="rect">
            <a:avLst/>
          </a:prstGeom>
        </p:spPr>
        <p:txBody>
          <a:bodyPr wrap="none">
            <a:spAutoFit/>
          </a:bodyPr>
          <a:lstStyle/>
          <a:p>
            <a:pPr>
              <a:defRPr/>
            </a:pPr>
            <a:r>
              <a:rPr lang="fr-FR" sz="800">
                <a:latin typeface="Arial"/>
                <a:cs typeface="Arial"/>
              </a:rPr>
              <a:t>Crédits photos : © stock.adobe.com </a:t>
            </a:r>
          </a:p>
        </p:txBody>
      </p:sp>
      <p:pic>
        <p:nvPicPr>
          <p:cNvPr id="1026" name="Picture 2">
            <a:extLst>
              <a:ext uri="{FF2B5EF4-FFF2-40B4-BE49-F238E27FC236}">
                <a16:creationId xmlns:a16="http://schemas.microsoft.com/office/drawing/2014/main" id="{2784EC08-89FD-0C56-DEEC-A0892DBAB3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965" y="5741397"/>
            <a:ext cx="2131560"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CD66D49-2E04-534E-1BA6-CC9395262B13}"/>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7" name="ZoneTexte 6">
            <a:extLst>
              <a:ext uri="{FF2B5EF4-FFF2-40B4-BE49-F238E27FC236}">
                <a16:creationId xmlns:a16="http://schemas.microsoft.com/office/drawing/2014/main" id="{EBBA07CB-6F75-48DE-F745-4C3E331F2326}"/>
              </a:ext>
            </a:extLst>
          </p:cNvPr>
          <p:cNvSpPr txBox="1"/>
          <p:nvPr/>
        </p:nvSpPr>
        <p:spPr>
          <a:xfrm>
            <a:off x="1403648" y="1556792"/>
            <a:ext cx="4572000" cy="261610"/>
          </a:xfrm>
          <a:prstGeom prst="rect">
            <a:avLst/>
          </a:prstGeom>
          <a:noFill/>
        </p:spPr>
        <p:txBody>
          <a:bodyPr wrap="square">
            <a:spAutoFit/>
          </a:bodyPr>
          <a:lstStyle/>
          <a:p>
            <a:r>
              <a:rPr lang="fr-FR" sz="1100" b="1" i="0" u="none" strike="noStrike" dirty="0">
                <a:solidFill>
                  <a:srgbClr val="000000"/>
                </a:solidFill>
                <a:effectLst/>
                <a:latin typeface="Arial" panose="020B0604020202020204" pitchFamily="34" charset="0"/>
              </a:rPr>
              <a:t>Les accidents du travail des intérimaires (2021)</a:t>
            </a:r>
            <a:endParaRPr lang="fr-FR" dirty="0"/>
          </a:p>
        </p:txBody>
      </p:sp>
      <p:sp>
        <p:nvSpPr>
          <p:cNvPr id="11" name="ZoneTexte 10">
            <a:extLst>
              <a:ext uri="{FF2B5EF4-FFF2-40B4-BE49-F238E27FC236}">
                <a16:creationId xmlns:a16="http://schemas.microsoft.com/office/drawing/2014/main" id="{BD1D9DDC-C39C-A214-9B3A-D49FA48DAB7E}"/>
              </a:ext>
            </a:extLst>
          </p:cNvPr>
          <p:cNvSpPr txBox="1"/>
          <p:nvPr/>
        </p:nvSpPr>
        <p:spPr>
          <a:xfrm>
            <a:off x="6300192" y="4649431"/>
            <a:ext cx="2664296" cy="492443"/>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p:txBody>
      </p:sp>
      <p:sp>
        <p:nvSpPr>
          <p:cNvPr id="4" name="ZoneTexte 3">
            <a:extLst>
              <a:ext uri="{FF2B5EF4-FFF2-40B4-BE49-F238E27FC236}">
                <a16:creationId xmlns:a16="http://schemas.microsoft.com/office/drawing/2014/main" id="{31A5F35E-D464-482E-039F-CD936A9E9BC2}"/>
              </a:ext>
            </a:extLst>
          </p:cNvPr>
          <p:cNvSpPr txBox="1"/>
          <p:nvPr/>
        </p:nvSpPr>
        <p:spPr>
          <a:xfrm>
            <a:off x="2554343" y="824733"/>
            <a:ext cx="5328592" cy="707886"/>
          </a:xfrm>
          <a:prstGeom prst="rect">
            <a:avLst/>
          </a:prstGeom>
          <a:noFill/>
        </p:spPr>
        <p:txBody>
          <a:bodyPr wrap="square" rtlCol="0">
            <a:spAutoFit/>
          </a:bodyPr>
          <a:lstStyle/>
          <a:p>
            <a:r>
              <a:rPr lang="fr-FR" sz="1000" i="1" dirty="0"/>
              <a:t>Source : Carsat Rhône-Alpes – Carsat Auvergne - SNTRP  (AT) et DARES-Pôle Emploi (intérim) 2021</a:t>
            </a:r>
          </a:p>
          <a:p>
            <a:r>
              <a:rPr lang="fr-FR" sz="1000" i="1" dirty="0"/>
              <a:t>Champ : établissements et salariés du régime général et effectifs intérimaires sur 5 jours retenus en fin d'année , Auvergne-Rhône-Alpes								</a:t>
            </a:r>
          </a:p>
        </p:txBody>
      </p:sp>
      <p:pic>
        <p:nvPicPr>
          <p:cNvPr id="6" name="Image 5">
            <a:extLst>
              <a:ext uri="{FF2B5EF4-FFF2-40B4-BE49-F238E27FC236}">
                <a16:creationId xmlns:a16="http://schemas.microsoft.com/office/drawing/2014/main" id="{B1EC8125-FF07-1C1E-7C9B-7C510FA0FF21}"/>
              </a:ext>
            </a:extLst>
          </p:cNvPr>
          <p:cNvPicPr>
            <a:picLocks noChangeAspect="1"/>
          </p:cNvPicPr>
          <p:nvPr/>
        </p:nvPicPr>
        <p:blipFill>
          <a:blip r:embed="rId2"/>
          <a:stretch>
            <a:fillRect/>
          </a:stretch>
        </p:blipFill>
        <p:spPr>
          <a:xfrm>
            <a:off x="962025" y="2305050"/>
            <a:ext cx="7219950" cy="1123950"/>
          </a:xfrm>
          <a:prstGeom prst="rect">
            <a:avLst/>
          </a:prstGeom>
        </p:spPr>
      </p:pic>
      <p:graphicFrame>
        <p:nvGraphicFramePr>
          <p:cNvPr id="9" name="Tableau 8">
            <a:extLst>
              <a:ext uri="{FF2B5EF4-FFF2-40B4-BE49-F238E27FC236}">
                <a16:creationId xmlns:a16="http://schemas.microsoft.com/office/drawing/2014/main" id="{6009826C-1827-92AD-F8D7-8B4314535930}"/>
              </a:ext>
            </a:extLst>
          </p:cNvPr>
          <p:cNvGraphicFramePr>
            <a:graphicFrameLocks noGrp="1"/>
          </p:cNvGraphicFramePr>
          <p:nvPr>
            <p:extLst>
              <p:ext uri="{D42A27DB-BD31-4B8C-83A1-F6EECF244321}">
                <p14:modId xmlns:p14="http://schemas.microsoft.com/office/powerpoint/2010/main" val="154807936"/>
              </p:ext>
            </p:extLst>
          </p:nvPr>
        </p:nvGraphicFramePr>
        <p:xfrm>
          <a:off x="956097" y="3471783"/>
          <a:ext cx="6362698" cy="443865"/>
        </p:xfrm>
        <a:graphic>
          <a:graphicData uri="http://schemas.openxmlformats.org/drawingml/2006/table">
            <a:tbl>
              <a:tblPr/>
              <a:tblGrid>
                <a:gridCol w="6362698">
                  <a:extLst>
                    <a:ext uri="{9D8B030D-6E8A-4147-A177-3AD203B41FA5}">
                      <a16:colId xmlns:a16="http://schemas.microsoft.com/office/drawing/2014/main" val="1626179180"/>
                    </a:ext>
                  </a:extLst>
                </a:gridCol>
              </a:tblGrid>
              <a:tr h="0">
                <a:tc>
                  <a:txBody>
                    <a:bodyPr/>
                    <a:lstStyle/>
                    <a:p>
                      <a:pPr algn="l" fontAlgn="t"/>
                      <a:r>
                        <a:rPr lang="fr-FR" sz="800" b="1" i="0" u="none" strike="noStrike" dirty="0">
                          <a:solidFill>
                            <a:srgbClr val="FF0000"/>
                          </a:solidFill>
                          <a:effectLst/>
                          <a:latin typeface="Arial" panose="020B0604020202020204" pitchFamily="34" charset="0"/>
                        </a:rPr>
                        <a:t>(1) Attention, l'indice de fréquence des intérimaires est nécessairement sous-évalué car 24% des AT ne sont pas attribués à un secteur d'activité</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val="3673941787"/>
                  </a:ext>
                </a:extLst>
              </a:tr>
              <a:tr h="190500">
                <a:tc>
                  <a:txBody>
                    <a:bodyPr/>
                    <a:lstStyle/>
                    <a:p>
                      <a:pPr algn="l" fontAlgn="t"/>
                      <a:r>
                        <a:rPr lang="fr-FR" sz="800" b="1" i="0" u="none" strike="noStrike" dirty="0">
                          <a:solidFill>
                            <a:srgbClr val="FF0000"/>
                          </a:solidFill>
                          <a:effectLst/>
                          <a:latin typeface="Arial" panose="020B0604020202020204" pitchFamily="34" charset="0"/>
                        </a:rPr>
                        <a:t>(2) Seuls les secteurs d'activité ayant au moins 100 accidents du travail d'intérimaires sont retenus.</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val="2091553380"/>
                  </a:ext>
                </a:extLst>
              </a:tr>
            </a:tbl>
          </a:graphicData>
        </a:graphic>
      </p:graphicFrame>
    </p:spTree>
    <p:extLst>
      <p:ext uri="{BB962C8B-B14F-4D97-AF65-F5344CB8AC3E}">
        <p14:creationId xmlns:p14="http://schemas.microsoft.com/office/powerpoint/2010/main" val="10897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7790471-CF11-6B91-2A6C-7E9511CA10AD}"/>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678092EC-D026-D8FF-E214-3D5F15C82EB0}"/>
              </a:ext>
            </a:extLst>
          </p:cNvPr>
          <p:cNvPicPr>
            <a:picLocks noChangeAspect="1"/>
          </p:cNvPicPr>
          <p:nvPr/>
        </p:nvPicPr>
        <p:blipFill>
          <a:blip r:embed="rId3"/>
          <a:stretch>
            <a:fillRect/>
          </a:stretch>
        </p:blipFill>
        <p:spPr>
          <a:xfrm>
            <a:off x="2915816" y="796702"/>
            <a:ext cx="4257675" cy="400050"/>
          </a:xfrm>
          <a:prstGeom prst="rect">
            <a:avLst/>
          </a:prstGeom>
        </p:spPr>
      </p:pic>
      <p:pic>
        <p:nvPicPr>
          <p:cNvPr id="10" name="Image 9">
            <a:extLst>
              <a:ext uri="{FF2B5EF4-FFF2-40B4-BE49-F238E27FC236}">
                <a16:creationId xmlns:a16="http://schemas.microsoft.com/office/drawing/2014/main" id="{8B98008D-0C8E-1CC7-B30C-2D45F30E83EC}"/>
              </a:ext>
            </a:extLst>
          </p:cNvPr>
          <p:cNvPicPr>
            <a:picLocks noChangeAspect="1"/>
          </p:cNvPicPr>
          <p:nvPr/>
        </p:nvPicPr>
        <p:blipFill>
          <a:blip r:embed="rId4"/>
          <a:stretch>
            <a:fillRect/>
          </a:stretch>
        </p:blipFill>
        <p:spPr>
          <a:xfrm>
            <a:off x="5796136" y="6481895"/>
            <a:ext cx="2540508" cy="196596"/>
          </a:xfrm>
          <a:prstGeom prst="rect">
            <a:avLst/>
          </a:prstGeom>
        </p:spPr>
      </p:pic>
      <p:sp>
        <p:nvSpPr>
          <p:cNvPr id="12" name="ZoneTexte 11">
            <a:extLst>
              <a:ext uri="{FF2B5EF4-FFF2-40B4-BE49-F238E27FC236}">
                <a16:creationId xmlns:a16="http://schemas.microsoft.com/office/drawing/2014/main" id="{786CF062-6472-3D06-0A89-050F2F581DEE}"/>
              </a:ext>
            </a:extLst>
          </p:cNvPr>
          <p:cNvSpPr txBox="1"/>
          <p:nvPr/>
        </p:nvSpPr>
        <p:spPr>
          <a:xfrm>
            <a:off x="827584" y="1451782"/>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7" name="Image 6">
            <a:extLst>
              <a:ext uri="{FF2B5EF4-FFF2-40B4-BE49-F238E27FC236}">
                <a16:creationId xmlns:a16="http://schemas.microsoft.com/office/drawing/2014/main" id="{99422EB5-AEFE-A157-CFE3-36DC007EFBFC}"/>
              </a:ext>
            </a:extLst>
          </p:cNvPr>
          <p:cNvPicPr>
            <a:picLocks noChangeAspect="1"/>
          </p:cNvPicPr>
          <p:nvPr/>
        </p:nvPicPr>
        <p:blipFill>
          <a:blip r:embed="rId5"/>
          <a:stretch>
            <a:fillRect/>
          </a:stretch>
        </p:blipFill>
        <p:spPr>
          <a:xfrm>
            <a:off x="1057275" y="1975206"/>
            <a:ext cx="6867525" cy="1362075"/>
          </a:xfrm>
          <a:prstGeom prst="rect">
            <a:avLst/>
          </a:prstGeom>
        </p:spPr>
      </p:pic>
      <p:pic>
        <p:nvPicPr>
          <p:cNvPr id="8" name="Image 7">
            <a:extLst>
              <a:ext uri="{FF2B5EF4-FFF2-40B4-BE49-F238E27FC236}">
                <a16:creationId xmlns:a16="http://schemas.microsoft.com/office/drawing/2014/main" id="{1BB18BE6-9CB6-0548-5B3E-096AF9FBD281}"/>
              </a:ext>
            </a:extLst>
          </p:cNvPr>
          <p:cNvPicPr>
            <a:picLocks noChangeAspect="1"/>
          </p:cNvPicPr>
          <p:nvPr/>
        </p:nvPicPr>
        <p:blipFill>
          <a:blip r:embed="rId6"/>
          <a:stretch>
            <a:fillRect/>
          </a:stretch>
        </p:blipFill>
        <p:spPr>
          <a:xfrm>
            <a:off x="1057275" y="3518453"/>
            <a:ext cx="5172075" cy="1381125"/>
          </a:xfrm>
          <a:prstGeom prst="rect">
            <a:avLst/>
          </a:prstGeom>
        </p:spPr>
      </p:pic>
      <p:pic>
        <p:nvPicPr>
          <p:cNvPr id="9" name="Image 8">
            <a:extLst>
              <a:ext uri="{FF2B5EF4-FFF2-40B4-BE49-F238E27FC236}">
                <a16:creationId xmlns:a16="http://schemas.microsoft.com/office/drawing/2014/main" id="{532C9344-BEFD-D227-A1D1-3653BD7B0B6A}"/>
              </a:ext>
            </a:extLst>
          </p:cNvPr>
          <p:cNvPicPr>
            <a:picLocks noChangeAspect="1"/>
          </p:cNvPicPr>
          <p:nvPr/>
        </p:nvPicPr>
        <p:blipFill>
          <a:blip r:embed="rId7"/>
          <a:stretch>
            <a:fillRect/>
          </a:stretch>
        </p:blipFill>
        <p:spPr>
          <a:xfrm>
            <a:off x="33874" y="5101706"/>
            <a:ext cx="9144000" cy="1178061"/>
          </a:xfrm>
          <a:prstGeom prst="rect">
            <a:avLst/>
          </a:prstGeom>
        </p:spPr>
      </p:pic>
    </p:spTree>
    <p:extLst>
      <p:ext uri="{BB962C8B-B14F-4D97-AF65-F5344CB8AC3E}">
        <p14:creationId xmlns:p14="http://schemas.microsoft.com/office/powerpoint/2010/main" val="205944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204F7A-8CBA-63F8-88AD-D36FB4BF6B52}"/>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4B6AA6A3-0230-6F80-B437-0E46452025F5}"/>
              </a:ext>
            </a:extLst>
          </p:cNvPr>
          <p:cNvPicPr>
            <a:picLocks noChangeAspect="1"/>
          </p:cNvPicPr>
          <p:nvPr/>
        </p:nvPicPr>
        <p:blipFill>
          <a:blip r:embed="rId3"/>
          <a:stretch>
            <a:fillRect/>
          </a:stretch>
        </p:blipFill>
        <p:spPr>
          <a:xfrm>
            <a:off x="2915816" y="836712"/>
            <a:ext cx="4257675" cy="400050"/>
          </a:xfrm>
          <a:prstGeom prst="rect">
            <a:avLst/>
          </a:prstGeom>
        </p:spPr>
      </p:pic>
      <p:sp>
        <p:nvSpPr>
          <p:cNvPr id="8" name="ZoneTexte 7">
            <a:extLst>
              <a:ext uri="{FF2B5EF4-FFF2-40B4-BE49-F238E27FC236}">
                <a16:creationId xmlns:a16="http://schemas.microsoft.com/office/drawing/2014/main" id="{CDCF7034-6617-E0AB-03D7-9CF19806B4AE}"/>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troubles musculosquelettiques</a:t>
            </a:r>
            <a:endParaRPr lang="fr-FR" dirty="0"/>
          </a:p>
        </p:txBody>
      </p:sp>
      <p:graphicFrame>
        <p:nvGraphicFramePr>
          <p:cNvPr id="9" name="Objet 8">
            <a:extLst>
              <a:ext uri="{FF2B5EF4-FFF2-40B4-BE49-F238E27FC236}">
                <a16:creationId xmlns:a16="http://schemas.microsoft.com/office/drawing/2014/main" id="{08D5E6C1-83E0-78B2-FA2B-293FC1CA7B98}"/>
              </a:ext>
            </a:extLst>
          </p:cNvPr>
          <p:cNvGraphicFramePr>
            <a:graphicFrameLocks noChangeAspect="1"/>
          </p:cNvGraphicFramePr>
          <p:nvPr>
            <p:extLst>
              <p:ext uri="{D42A27DB-BD31-4B8C-83A1-F6EECF244321}">
                <p14:modId xmlns:p14="http://schemas.microsoft.com/office/powerpoint/2010/main" val="3683558003"/>
              </p:ext>
            </p:extLst>
          </p:nvPr>
        </p:nvGraphicFramePr>
        <p:xfrm>
          <a:off x="6012160" y="6203671"/>
          <a:ext cx="2517775" cy="173038"/>
        </p:xfrm>
        <a:graphic>
          <a:graphicData uri="http://schemas.openxmlformats.org/presentationml/2006/ole">
            <mc:AlternateContent xmlns:mc="http://schemas.openxmlformats.org/markup-compatibility/2006">
              <mc:Choice xmlns:v="urn:schemas-microsoft-com:vml" Requires="v">
                <p:oleObj name="Feuille de calcul" r:id="rId4" imgW="3057403" imgH="209654" progId="Excel.Sheet.12">
                  <p:embed/>
                </p:oleObj>
              </mc:Choice>
              <mc:Fallback>
                <p:oleObj name="Feuille de calcul" r:id="rId4" imgW="3057403" imgH="209654" progId="Excel.Sheet.12">
                  <p:embed/>
                  <p:pic>
                    <p:nvPicPr>
                      <p:cNvPr id="9" name="Obje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6203671"/>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6">
            <a:extLst>
              <a:ext uri="{FF2B5EF4-FFF2-40B4-BE49-F238E27FC236}">
                <a16:creationId xmlns:a16="http://schemas.microsoft.com/office/drawing/2014/main" id="{4FC0E446-8ECB-7225-58E0-4D170A661C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83" y="3983900"/>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a:extLst>
              <a:ext uri="{FF2B5EF4-FFF2-40B4-BE49-F238E27FC236}">
                <a16:creationId xmlns:a16="http://schemas.microsoft.com/office/drawing/2014/main" id="{1E7EDCE3-5333-8352-3129-504670981B37}"/>
              </a:ext>
            </a:extLst>
          </p:cNvPr>
          <p:cNvPicPr>
            <a:picLocks noChangeAspect="1"/>
          </p:cNvPicPr>
          <p:nvPr/>
        </p:nvPicPr>
        <p:blipFill>
          <a:blip r:embed="rId7"/>
          <a:stretch>
            <a:fillRect/>
          </a:stretch>
        </p:blipFill>
        <p:spPr>
          <a:xfrm>
            <a:off x="342900" y="2069237"/>
            <a:ext cx="8458200" cy="1609725"/>
          </a:xfrm>
          <a:prstGeom prst="rect">
            <a:avLst/>
          </a:prstGeom>
        </p:spPr>
      </p:pic>
    </p:spTree>
    <p:extLst>
      <p:ext uri="{BB962C8B-B14F-4D97-AF65-F5344CB8AC3E}">
        <p14:creationId xmlns:p14="http://schemas.microsoft.com/office/powerpoint/2010/main" val="374679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8DAC87-5163-4DE2-E805-7967F735CD6F}"/>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CBD19306-88B5-712B-B189-767CAC341331}"/>
              </a:ext>
            </a:extLst>
          </p:cNvPr>
          <p:cNvPicPr>
            <a:picLocks noChangeAspect="1"/>
          </p:cNvPicPr>
          <p:nvPr/>
        </p:nvPicPr>
        <p:blipFill>
          <a:blip r:embed="rId3"/>
          <a:stretch>
            <a:fillRect/>
          </a:stretch>
        </p:blipFill>
        <p:spPr>
          <a:xfrm>
            <a:off x="2915816" y="836712"/>
            <a:ext cx="5153025" cy="419100"/>
          </a:xfrm>
          <a:prstGeom prst="rect">
            <a:avLst/>
          </a:prstGeom>
        </p:spPr>
      </p:pic>
      <p:sp>
        <p:nvSpPr>
          <p:cNvPr id="9" name="ZoneTexte 8">
            <a:extLst>
              <a:ext uri="{FF2B5EF4-FFF2-40B4-BE49-F238E27FC236}">
                <a16:creationId xmlns:a16="http://schemas.microsoft.com/office/drawing/2014/main" id="{74FFA336-86A1-F6E9-A06C-57563815672B}"/>
              </a:ext>
            </a:extLst>
          </p:cNvPr>
          <p:cNvSpPr txBox="1"/>
          <p:nvPr/>
        </p:nvSpPr>
        <p:spPr>
          <a:xfrm>
            <a:off x="841374" y="1956664"/>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14" name="Image 13">
            <a:extLst>
              <a:ext uri="{FF2B5EF4-FFF2-40B4-BE49-F238E27FC236}">
                <a16:creationId xmlns:a16="http://schemas.microsoft.com/office/drawing/2014/main" id="{41D3C0A9-13A7-3C69-5E19-A214639F1664}"/>
              </a:ext>
            </a:extLst>
          </p:cNvPr>
          <p:cNvPicPr>
            <a:picLocks noChangeAspect="1"/>
          </p:cNvPicPr>
          <p:nvPr/>
        </p:nvPicPr>
        <p:blipFill>
          <a:blip r:embed="rId4"/>
          <a:stretch>
            <a:fillRect/>
          </a:stretch>
        </p:blipFill>
        <p:spPr>
          <a:xfrm>
            <a:off x="1043608" y="6461298"/>
            <a:ext cx="4543425" cy="209550"/>
          </a:xfrm>
          <a:prstGeom prst="rect">
            <a:avLst/>
          </a:prstGeom>
        </p:spPr>
      </p:pic>
      <p:pic>
        <p:nvPicPr>
          <p:cNvPr id="10" name="Image 9">
            <a:extLst>
              <a:ext uri="{FF2B5EF4-FFF2-40B4-BE49-F238E27FC236}">
                <a16:creationId xmlns:a16="http://schemas.microsoft.com/office/drawing/2014/main" id="{79EBAD71-C9B7-95E7-7DF0-C57B801DEB6B}"/>
              </a:ext>
            </a:extLst>
          </p:cNvPr>
          <p:cNvPicPr>
            <a:picLocks noChangeAspect="1"/>
          </p:cNvPicPr>
          <p:nvPr/>
        </p:nvPicPr>
        <p:blipFill>
          <a:blip r:embed="rId5"/>
          <a:stretch>
            <a:fillRect/>
          </a:stretch>
        </p:blipFill>
        <p:spPr>
          <a:xfrm>
            <a:off x="5413374" y="6544175"/>
            <a:ext cx="2540508" cy="195072"/>
          </a:xfrm>
          <a:prstGeom prst="rect">
            <a:avLst/>
          </a:prstGeom>
        </p:spPr>
      </p:pic>
      <p:pic>
        <p:nvPicPr>
          <p:cNvPr id="4" name="Image 3">
            <a:extLst>
              <a:ext uri="{FF2B5EF4-FFF2-40B4-BE49-F238E27FC236}">
                <a16:creationId xmlns:a16="http://schemas.microsoft.com/office/drawing/2014/main" id="{FE1690F0-EA59-3C9C-2D67-F6411C8578E5}"/>
              </a:ext>
            </a:extLst>
          </p:cNvPr>
          <p:cNvPicPr>
            <a:picLocks noChangeAspect="1"/>
          </p:cNvPicPr>
          <p:nvPr/>
        </p:nvPicPr>
        <p:blipFill>
          <a:blip r:embed="rId6"/>
          <a:stretch>
            <a:fillRect/>
          </a:stretch>
        </p:blipFill>
        <p:spPr>
          <a:xfrm>
            <a:off x="1181100" y="2847975"/>
            <a:ext cx="6781800" cy="1162050"/>
          </a:xfrm>
          <a:prstGeom prst="rect">
            <a:avLst/>
          </a:prstGeom>
        </p:spPr>
      </p:pic>
    </p:spTree>
    <p:extLst>
      <p:ext uri="{BB962C8B-B14F-4D97-AF65-F5344CB8AC3E}">
        <p14:creationId xmlns:p14="http://schemas.microsoft.com/office/powerpoint/2010/main" val="409429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DBC2C93-A32D-ED7F-749E-4C68CD6BFC2F}"/>
              </a:ext>
            </a:extLst>
          </p:cNvPr>
          <p:cNvSpPr txBox="1"/>
          <p:nvPr/>
        </p:nvSpPr>
        <p:spPr>
          <a:xfrm>
            <a:off x="899592" y="1628800"/>
            <a:ext cx="1872208"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Taux d’inaptitude</a:t>
            </a:r>
          </a:p>
        </p:txBody>
      </p:sp>
      <p:pic>
        <p:nvPicPr>
          <p:cNvPr id="8" name="Image 7">
            <a:extLst>
              <a:ext uri="{FF2B5EF4-FFF2-40B4-BE49-F238E27FC236}">
                <a16:creationId xmlns:a16="http://schemas.microsoft.com/office/drawing/2014/main" id="{1F2903F8-2AE3-773A-503E-53C7EE442E6D}"/>
              </a:ext>
            </a:extLst>
          </p:cNvPr>
          <p:cNvPicPr>
            <a:picLocks noChangeAspect="1"/>
          </p:cNvPicPr>
          <p:nvPr/>
        </p:nvPicPr>
        <p:blipFill>
          <a:blip r:embed="rId2"/>
          <a:stretch>
            <a:fillRect/>
          </a:stretch>
        </p:blipFill>
        <p:spPr>
          <a:xfrm>
            <a:off x="1043608" y="6461298"/>
            <a:ext cx="4543425" cy="209550"/>
          </a:xfrm>
          <a:prstGeom prst="rect">
            <a:avLst/>
          </a:prstGeom>
        </p:spPr>
      </p:pic>
      <p:pic>
        <p:nvPicPr>
          <p:cNvPr id="9" name="Image 8">
            <a:extLst>
              <a:ext uri="{FF2B5EF4-FFF2-40B4-BE49-F238E27FC236}">
                <a16:creationId xmlns:a16="http://schemas.microsoft.com/office/drawing/2014/main" id="{BB3E92C5-91AF-4AF2-3C85-215ADBA86CE2}"/>
              </a:ext>
            </a:extLst>
          </p:cNvPr>
          <p:cNvPicPr>
            <a:picLocks noChangeAspect="1"/>
          </p:cNvPicPr>
          <p:nvPr/>
        </p:nvPicPr>
        <p:blipFill>
          <a:blip r:embed="rId3"/>
          <a:stretch>
            <a:fillRect/>
          </a:stretch>
        </p:blipFill>
        <p:spPr>
          <a:xfrm>
            <a:off x="5413374" y="6544175"/>
            <a:ext cx="2540508" cy="195072"/>
          </a:xfrm>
          <a:prstGeom prst="rect">
            <a:avLst/>
          </a:prstGeom>
        </p:spPr>
      </p:pic>
      <p:pic>
        <p:nvPicPr>
          <p:cNvPr id="10" name="Image 9">
            <a:extLst>
              <a:ext uri="{FF2B5EF4-FFF2-40B4-BE49-F238E27FC236}">
                <a16:creationId xmlns:a16="http://schemas.microsoft.com/office/drawing/2014/main" id="{F92E8981-D2EA-4C6B-83B4-792D22247AD2}"/>
              </a:ext>
            </a:extLst>
          </p:cNvPr>
          <p:cNvPicPr>
            <a:picLocks noChangeAspect="1"/>
          </p:cNvPicPr>
          <p:nvPr/>
        </p:nvPicPr>
        <p:blipFill>
          <a:blip r:embed="rId4"/>
          <a:stretch>
            <a:fillRect/>
          </a:stretch>
        </p:blipFill>
        <p:spPr>
          <a:xfrm>
            <a:off x="2627784" y="179509"/>
            <a:ext cx="5255207" cy="493819"/>
          </a:xfrm>
          <a:prstGeom prst="rect">
            <a:avLst/>
          </a:prstGeom>
        </p:spPr>
      </p:pic>
      <p:pic>
        <p:nvPicPr>
          <p:cNvPr id="11" name="Image 10">
            <a:extLst>
              <a:ext uri="{FF2B5EF4-FFF2-40B4-BE49-F238E27FC236}">
                <a16:creationId xmlns:a16="http://schemas.microsoft.com/office/drawing/2014/main" id="{0E6B692C-9516-13A5-1BDA-FD27D3C0CAC1}"/>
              </a:ext>
            </a:extLst>
          </p:cNvPr>
          <p:cNvPicPr>
            <a:picLocks noChangeAspect="1"/>
          </p:cNvPicPr>
          <p:nvPr/>
        </p:nvPicPr>
        <p:blipFill>
          <a:blip r:embed="rId5"/>
          <a:stretch>
            <a:fillRect/>
          </a:stretch>
        </p:blipFill>
        <p:spPr>
          <a:xfrm>
            <a:off x="2915816" y="836712"/>
            <a:ext cx="5153025" cy="419100"/>
          </a:xfrm>
          <a:prstGeom prst="rect">
            <a:avLst/>
          </a:prstGeom>
        </p:spPr>
      </p:pic>
      <p:pic>
        <p:nvPicPr>
          <p:cNvPr id="4" name="Image 3">
            <a:extLst>
              <a:ext uri="{FF2B5EF4-FFF2-40B4-BE49-F238E27FC236}">
                <a16:creationId xmlns:a16="http://schemas.microsoft.com/office/drawing/2014/main" id="{DB324F6F-F409-0749-06CB-DEF3E6C500CC}"/>
              </a:ext>
            </a:extLst>
          </p:cNvPr>
          <p:cNvPicPr>
            <a:picLocks noChangeAspect="1"/>
          </p:cNvPicPr>
          <p:nvPr/>
        </p:nvPicPr>
        <p:blipFill>
          <a:blip r:embed="rId6"/>
          <a:stretch>
            <a:fillRect/>
          </a:stretch>
        </p:blipFill>
        <p:spPr>
          <a:xfrm>
            <a:off x="1403648" y="2101192"/>
            <a:ext cx="6134100" cy="1171575"/>
          </a:xfrm>
          <a:prstGeom prst="rect">
            <a:avLst/>
          </a:prstGeom>
        </p:spPr>
      </p:pic>
      <p:pic>
        <p:nvPicPr>
          <p:cNvPr id="6" name="Image 5">
            <a:extLst>
              <a:ext uri="{FF2B5EF4-FFF2-40B4-BE49-F238E27FC236}">
                <a16:creationId xmlns:a16="http://schemas.microsoft.com/office/drawing/2014/main" id="{D1F3C80D-58AB-89C9-AD1F-FCFA0223B803}"/>
              </a:ext>
            </a:extLst>
          </p:cNvPr>
          <p:cNvPicPr>
            <a:picLocks noChangeAspect="1"/>
          </p:cNvPicPr>
          <p:nvPr/>
        </p:nvPicPr>
        <p:blipFill>
          <a:blip r:embed="rId7"/>
          <a:stretch>
            <a:fillRect/>
          </a:stretch>
        </p:blipFill>
        <p:spPr>
          <a:xfrm>
            <a:off x="1403648" y="3551982"/>
            <a:ext cx="6134100" cy="1666875"/>
          </a:xfrm>
          <a:prstGeom prst="rect">
            <a:avLst/>
          </a:prstGeom>
        </p:spPr>
      </p:pic>
    </p:spTree>
    <p:extLst>
      <p:ext uri="{BB962C8B-B14F-4D97-AF65-F5344CB8AC3E}">
        <p14:creationId xmlns:p14="http://schemas.microsoft.com/office/powerpoint/2010/main" val="1971967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(1/3)</a:t>
            </a:r>
          </a:p>
        </p:txBody>
      </p:sp>
      <p:sp>
        <p:nvSpPr>
          <p:cNvPr id="2" name="ZoneTexte 1">
            <a:extLst>
              <a:ext uri="{FF2B5EF4-FFF2-40B4-BE49-F238E27FC236}">
                <a16:creationId xmlns:a16="http://schemas.microsoft.com/office/drawing/2014/main" id="{A0F8C8BE-B8BA-349B-C9A5-D0AD57228CFE}"/>
              </a:ext>
            </a:extLst>
          </p:cNvPr>
          <p:cNvSpPr txBox="1">
            <a:spLocks noChangeAspect="1"/>
          </p:cNvSpPr>
          <p:nvPr/>
        </p:nvSpPr>
        <p:spPr>
          <a:xfrm>
            <a:off x="755576" y="1515603"/>
            <a:ext cx="7952884" cy="5112000"/>
          </a:xfrm>
          <a:prstGeom prst="rect">
            <a:avLst/>
          </a:prstGeom>
          <a:solidFill>
            <a:schemeClr val="bg1">
              <a:lumMod val="85000"/>
            </a:schemeClr>
          </a:solidFill>
        </p:spPr>
        <p:txBody>
          <a:bodyPr wrap="square" numCol="2" spcCol="360000" rtlCol="0">
            <a:noAutofit/>
          </a:bodyPr>
          <a:lstStyle/>
          <a:p>
            <a:pPr algn="just">
              <a:lnSpc>
                <a:spcPct val="114000"/>
              </a:lnSpc>
            </a:pPr>
            <a:r>
              <a:rPr lang="fr-FR" sz="1100" dirty="0"/>
              <a:t>Le secteur de l’entreposage et services auxiliaires aux transports compte 37 513 salarié.es en région ARA en 2020. Il est à dominante masculine (68% des salarié.es) et comporte une part plus élevée de salarié.es de 30 à 49 ans que dans l’ensemble des secteurs (55% contre 50%). Il se caractérise par son poids de 8% dans l’emploi en intérim en région en équivalent temps plein alors qu’il représente 1% de l’ensemble des emplois. </a:t>
            </a:r>
          </a:p>
          <a:p>
            <a:pPr algn="just">
              <a:lnSpc>
                <a:spcPct val="114000"/>
              </a:lnSpc>
            </a:pPr>
            <a:endParaRPr lang="fr-FR" sz="1100" dirty="0">
              <a:solidFill>
                <a:srgbClr val="FF0000"/>
              </a:solidFill>
            </a:endParaRPr>
          </a:p>
          <a:p>
            <a:pPr algn="just">
              <a:lnSpc>
                <a:spcPct val="114000"/>
              </a:lnSpc>
            </a:pPr>
            <a:r>
              <a:rPr lang="fr-FR" sz="1200" b="1" dirty="0"/>
              <a:t>Un cumul des contraintes de temps et des contraintes physiques caractérise le secteur de l’entreposage </a:t>
            </a:r>
          </a:p>
          <a:p>
            <a:pPr algn="just">
              <a:lnSpc>
                <a:spcPct val="114000"/>
              </a:lnSpc>
            </a:pPr>
            <a:endParaRPr lang="fr-FR" sz="1100" dirty="0"/>
          </a:p>
          <a:p>
            <a:pPr algn="just">
              <a:lnSpc>
                <a:spcPct val="114000"/>
              </a:lnSpc>
            </a:pPr>
            <a:r>
              <a:rPr lang="fr-FR" sz="1100" dirty="0"/>
              <a:t>Dans un ensemble formé avec le secteur des transports terrestres et par conduites, près de 9 salarié.es sur 10 sont exposé.es aux contraintes physiques (contraintes posturales et articulaires…), de rythme de travail (rythme imposé, obligation de se dépêcher…) et aux contraintes de temps de travail (dépassement de l’horaire officiel…). </a:t>
            </a:r>
          </a:p>
          <a:p>
            <a:pPr algn="just">
              <a:lnSpc>
                <a:spcPct val="114000"/>
              </a:lnSpc>
            </a:pPr>
            <a:r>
              <a:rPr lang="fr-FR" sz="1100" dirty="0"/>
              <a:t>Les deux secteurs regroupés se caractérisent toutefois par la part de salarié.es cumulant au moins 3 contraintes de temps de travail (64% contre 45% pour l’ensemble des salarié.es) et 3 contraintes physiques (55% contre 37%). Comme dans de nombreux secteurs, le dépassement plus ou moins fréquent de l’horaire officiel hebdomadaire est la 1</a:t>
            </a:r>
            <a:r>
              <a:rPr lang="fr-FR" sz="1100" baseline="30000" dirty="0"/>
              <a:t>ère</a:t>
            </a:r>
            <a:r>
              <a:rPr lang="fr-FR" sz="1100" dirty="0"/>
              <a:t> de ces contraintes de temps (83%). S’y ajoutent de façon plus caractéristique des horaires atypiques (75% contre 56%) et variables (52% contre 42%) et l’absence de repos hebdomadaire de 48 heures consécutives (32% contre 17%). De la même façon, si les contraintes posturales et articulaires sont les plus fréquentes (72%), la manutention manuelle de charges (46% contre 35%) et les nuisances thermiques (29% contre 20%) sont des contraintes physiques auxquelles les salarié.es sont plus souvent exposé.es qu’en moyenne régionale.</a:t>
            </a:r>
          </a:p>
          <a:p>
            <a:pPr algn="just">
              <a:lnSpc>
                <a:spcPct val="114000"/>
              </a:lnSpc>
            </a:pPr>
            <a:r>
              <a:rPr lang="fr-FR" sz="1100" dirty="0"/>
              <a:t>D’après les données nationales, les ouvrier.es dits non qualifié.es (ONQ) et qualifié.es (OQ) de la manutention font partie des principaux métiers, principalement occupés par des hommes, de l’ensemble des transports et entreposage. Ils sont particulièrement exposés aux contraintes posturales et articulaires (93% et 87%) dans un contexte où l’obligation plus ou moins fréquente de se dépêcher pour faire son travail concerne 8 salariés sur 10. De plus, les OQ de la manutention sont 72% à conduire des engins de levage (contre 35% tous secteurs confondus qui conduisent dans leur métier). </a:t>
            </a:r>
          </a:p>
          <a:p>
            <a:pPr algn="just">
              <a:lnSpc>
                <a:spcPct val="114000"/>
              </a:lnSpc>
            </a:pPr>
            <a:endParaRPr lang="fr-FR" sz="1100" dirty="0"/>
          </a:p>
          <a:p>
            <a:pPr algn="just">
              <a:lnSpc>
                <a:spcPct val="114000"/>
              </a:lnSpc>
            </a:pPr>
            <a:r>
              <a:rPr lang="fr-FR" sz="1200" b="1" dirty="0"/>
              <a:t>Un manque d’autonomie fortement ressenti</a:t>
            </a:r>
          </a:p>
          <a:p>
            <a:pPr algn="just">
              <a:lnSpc>
                <a:spcPct val="114000"/>
              </a:lnSpc>
            </a:pPr>
            <a:endParaRPr lang="fr-FR" sz="1100" dirty="0"/>
          </a:p>
          <a:p>
            <a:pPr algn="just">
              <a:lnSpc>
                <a:spcPct val="114000"/>
              </a:lnSpc>
            </a:pPr>
            <a:r>
              <a:rPr lang="fr-FR" sz="1100" dirty="0"/>
              <a:t>Des facteurs notables d’exposition aux risques psycho-sociaux existent dans l’ensemble transports et entreposage. Il est le 1</a:t>
            </a:r>
            <a:r>
              <a:rPr lang="fr-FR" sz="1100" baseline="30000" dirty="0"/>
              <a:t>er</a:t>
            </a:r>
            <a:r>
              <a:rPr lang="fr-FR" sz="1100" dirty="0"/>
              <a:t> où le manque d’autonomie pour faire son travail est cité par les  salariés (64% des salariés contre 55% en moyenne). Il est aussi un des ensembles où le manque de soutien social (de la hiérarchie, des collègues) est le plus ressenti (51% contre 48%). </a:t>
            </a:r>
          </a:p>
          <a:p>
            <a:pPr algn="just">
              <a:lnSpc>
                <a:spcPct val="114000"/>
              </a:lnSpc>
            </a:pPr>
            <a:endParaRPr lang="fr-FR" sz="1100" dirty="0"/>
          </a:p>
        </p:txBody>
      </p:sp>
    </p:spTree>
    <p:extLst>
      <p:ext uri="{BB962C8B-B14F-4D97-AF65-F5344CB8AC3E}">
        <p14:creationId xmlns:p14="http://schemas.microsoft.com/office/powerpoint/2010/main" val="282406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(2/3)</a:t>
            </a:r>
          </a:p>
        </p:txBody>
      </p:sp>
      <p:sp>
        <p:nvSpPr>
          <p:cNvPr id="3" name="ZoneTexte 2">
            <a:extLst>
              <a:ext uri="{FF2B5EF4-FFF2-40B4-BE49-F238E27FC236}">
                <a16:creationId xmlns:a16="http://schemas.microsoft.com/office/drawing/2014/main" id="{7CF78F8C-3636-5D11-0C45-19AF9CAC7F4A}"/>
              </a:ext>
            </a:extLst>
          </p:cNvPr>
          <p:cNvSpPr txBox="1">
            <a:spLocks/>
          </p:cNvSpPr>
          <p:nvPr/>
        </p:nvSpPr>
        <p:spPr>
          <a:xfrm>
            <a:off x="755576" y="1559062"/>
            <a:ext cx="8064000" cy="5309915"/>
          </a:xfrm>
          <a:prstGeom prst="rect">
            <a:avLst/>
          </a:prstGeom>
          <a:solidFill>
            <a:schemeClr val="bg1">
              <a:lumMod val="85000"/>
            </a:schemeClr>
          </a:solidFill>
        </p:spPr>
        <p:txBody>
          <a:bodyPr wrap="square" numCol="2" spcCol="360000" rtlCol="0">
            <a:spAutoFit/>
          </a:bodyPr>
          <a:lstStyle/>
          <a:p>
            <a:pPr algn="just">
              <a:lnSpc>
                <a:spcPct val="114000"/>
              </a:lnSpc>
            </a:pPr>
            <a:r>
              <a:rPr lang="fr-FR" sz="1200" b="1" dirty="0"/>
              <a:t>Un des secteurs les plus accidentogène pour les intérimaires</a:t>
            </a:r>
          </a:p>
          <a:p>
            <a:pPr algn="just">
              <a:lnSpc>
                <a:spcPct val="114000"/>
              </a:lnSpc>
            </a:pPr>
            <a:endParaRPr lang="fr-FR" sz="1100" dirty="0">
              <a:solidFill>
                <a:srgbClr val="FF0000"/>
              </a:solidFill>
            </a:endParaRPr>
          </a:p>
          <a:p>
            <a:pPr algn="just">
              <a:lnSpc>
                <a:spcPct val="114000"/>
              </a:lnSpc>
            </a:pPr>
            <a:r>
              <a:rPr lang="fr-FR" sz="1100" dirty="0"/>
              <a:t>En 2019, 2 121 accidents du travail (AT) imputables au secteur de</a:t>
            </a:r>
          </a:p>
          <a:p>
            <a:pPr algn="just">
              <a:lnSpc>
                <a:spcPct val="114000"/>
              </a:lnSpc>
            </a:pPr>
            <a:r>
              <a:rPr lang="fr-FR" sz="1100" dirty="0"/>
              <a:t>l’entreposage et services auxiliaires aux transports ont fait l’objet d’une première indemnisation. Cela place le secteur dans les 10 secteurs de plus de 10 000 salarié.es où la part des accidents ramenés aux heures de travail est la plus élevée en région (taux de fréquence (TF) =29,3 contre 23 en moyenne régionale). Ce taux est plus élevé parmi les salarié.es de moins de 29 ans (TF= 41,1).</a:t>
            </a:r>
            <a:r>
              <a:rPr lang="fr-FR" sz="1100" dirty="0">
                <a:solidFill>
                  <a:srgbClr val="FF0000"/>
                </a:solidFill>
              </a:rPr>
              <a:t> </a:t>
            </a:r>
          </a:p>
          <a:p>
            <a:pPr algn="just">
              <a:lnSpc>
                <a:spcPct val="114000"/>
              </a:lnSpc>
            </a:pPr>
            <a:r>
              <a:rPr lang="fr-FR" sz="1100" dirty="0"/>
              <a:t>La fréquence des AT des intérimaires évoluant dans le secteur est nettement supérieur à celui des autres salariés. La part des AT rapportée au nombre de salariés est de 72 pour les intérimaires en 2021 contre 55,5 pour les autres salariés,  portant le secteur en 4</a:t>
            </a:r>
            <a:r>
              <a:rPr lang="fr-FR" sz="1100" baseline="30000" dirty="0"/>
              <a:t>ème</a:t>
            </a:r>
            <a:r>
              <a:rPr lang="fr-FR" sz="1100" dirty="0"/>
              <a:t> position.</a:t>
            </a:r>
          </a:p>
          <a:p>
            <a:pPr algn="just">
              <a:lnSpc>
                <a:spcPct val="114000"/>
              </a:lnSpc>
            </a:pPr>
            <a:endParaRPr lang="fr-FR" sz="1100" dirty="0">
              <a:solidFill>
                <a:srgbClr val="FF0000"/>
              </a:solidFill>
            </a:endParaRPr>
          </a:p>
          <a:p>
            <a:pPr algn="just">
              <a:lnSpc>
                <a:spcPct val="114000"/>
              </a:lnSpc>
            </a:pPr>
            <a:r>
              <a:rPr lang="fr-FR" sz="1100" dirty="0"/>
              <a:t>La part des jours d’arrêt générés par les AT est plus élevées qu’au niveau régional (taux de gravité (TG) = 2,3 contre 1,7). Cela ne se retrouve pas pour les séquelles physiques permanentes dont la part est désormais inférieur au niveau régional. </a:t>
            </a:r>
          </a:p>
          <a:p>
            <a:pPr algn="just">
              <a:lnSpc>
                <a:spcPct val="114000"/>
              </a:lnSpc>
            </a:pPr>
            <a:endParaRPr lang="fr-FR" sz="1100" dirty="0">
              <a:solidFill>
                <a:srgbClr val="FF0000"/>
              </a:solidFill>
            </a:endParaRPr>
          </a:p>
          <a:p>
            <a:pPr algn="just">
              <a:lnSpc>
                <a:spcPct val="114000"/>
              </a:lnSpc>
            </a:pPr>
            <a:r>
              <a:rPr lang="fr-FR" sz="1100" dirty="0"/>
              <a:t>On note une amélioration pour le secteur depuis 2012. Plus récemment, le taux de fréquence des AT a reculé de 7,8 points entre 2016 et 2019 et l’indice de gravité a parallèlement baissé de 6,7 points. Les salarié.es de moins de 40 ans sont ceux pour lesquels le recul de la fréquence est le plus important. </a:t>
            </a:r>
          </a:p>
          <a:p>
            <a:pPr algn="just">
              <a:lnSpc>
                <a:spcPct val="114000"/>
              </a:lnSpc>
            </a:pPr>
            <a:r>
              <a:rPr lang="fr-FR" sz="1100" dirty="0"/>
              <a:t>Les maladies professionnelles indemnisées (MP) imputables au secteur sont au nombre de 110 en 2019, presque toutes liées aux troubles musculosquelettiques avec 28 683 jours d’arrêt occasionnés. Cela correspond à une hausse de 16% du nombre de MP et de 35% des jours d’arrêt par rapport à 2016 (+21% pour le total des MP). </a:t>
            </a: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r>
              <a:rPr lang="fr-FR" sz="1200" b="1" dirty="0"/>
              <a:t>6</a:t>
            </a:r>
            <a:r>
              <a:rPr lang="fr-FR" sz="1200" b="1" baseline="30000" dirty="0"/>
              <a:t>ème</a:t>
            </a:r>
            <a:r>
              <a:rPr lang="fr-FR" sz="1200" b="1" dirty="0"/>
              <a:t> taux d’inaptitude en provenance du secteur</a:t>
            </a:r>
          </a:p>
          <a:p>
            <a:pPr algn="just">
              <a:lnSpc>
                <a:spcPct val="114000"/>
              </a:lnSpc>
            </a:pPr>
            <a:endParaRPr lang="fr-FR" sz="1100" dirty="0">
              <a:solidFill>
                <a:srgbClr val="FF0000"/>
              </a:solidFill>
            </a:endParaRPr>
          </a:p>
          <a:p>
            <a:pPr algn="just">
              <a:lnSpc>
                <a:spcPct val="114000"/>
              </a:lnSpc>
            </a:pPr>
            <a:r>
              <a:rPr lang="fr-FR" sz="1100" dirty="0"/>
              <a:t>Même s’il est difficile de savoir la part qui est d’origine professionnelle et qu’il faut donc en relativiser la portée, les inaptitudes au poste prononcées par les médecins du travail peuvent donner un indice de l’état des conditions de travail dans un secteur d’activité par leur volume et leur tendance sur longue période. Elles sont abordées ici au travers des inscriptions à France Travail suite à licenciement pour ce motif générées par un secteur d’activité. En 2021, elles étaient au nombre de 289 en provenance du secteur de l’entreposage et services auxiliaires aux transports soit une augmentation de 42% contre 1% tous secteurs confondus. </a:t>
            </a:r>
          </a:p>
          <a:p>
            <a:pPr algn="just">
              <a:lnSpc>
                <a:spcPct val="114000"/>
              </a:lnSpc>
            </a:pPr>
            <a:r>
              <a:rPr lang="fr-FR" sz="1100" dirty="0"/>
              <a:t>Le fait de rapporter les personnes inscrites à France Travail suite à licenciement pour inaptitude dans l'année au nombre d'actifs en emploi au 1er janvier est une façon d'estimer les secteurs où le</a:t>
            </a:r>
          </a:p>
        </p:txBody>
      </p:sp>
    </p:spTree>
    <p:extLst>
      <p:ext uri="{BB962C8B-B14F-4D97-AF65-F5344CB8AC3E}">
        <p14:creationId xmlns:p14="http://schemas.microsoft.com/office/powerpoint/2010/main" val="4284793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(3/3)</a:t>
            </a:r>
          </a:p>
        </p:txBody>
      </p:sp>
      <p:sp>
        <p:nvSpPr>
          <p:cNvPr id="3" name="ZoneTexte 2">
            <a:extLst>
              <a:ext uri="{FF2B5EF4-FFF2-40B4-BE49-F238E27FC236}">
                <a16:creationId xmlns:a16="http://schemas.microsoft.com/office/drawing/2014/main" id="{B8D55427-B8EF-CD2E-F5AD-4D06E5393096}"/>
              </a:ext>
            </a:extLst>
          </p:cNvPr>
          <p:cNvSpPr txBox="1">
            <a:spLocks/>
          </p:cNvSpPr>
          <p:nvPr/>
        </p:nvSpPr>
        <p:spPr>
          <a:xfrm>
            <a:off x="755576" y="1628800"/>
            <a:ext cx="8064000" cy="4724370"/>
          </a:xfrm>
          <a:prstGeom prst="rect">
            <a:avLst/>
          </a:prstGeom>
          <a:solidFill>
            <a:schemeClr val="bg1">
              <a:lumMod val="85000"/>
            </a:schemeClr>
          </a:solidFill>
        </p:spPr>
        <p:txBody>
          <a:bodyPr wrap="square" numCol="2" spcCol="360000" rtlCol="0">
            <a:spAutoFit/>
          </a:bodyPr>
          <a:lstStyle/>
          <a:p>
            <a:pPr algn="just">
              <a:lnSpc>
                <a:spcPct val="114000"/>
              </a:lnSpc>
            </a:pPr>
            <a:r>
              <a:rPr lang="fr-FR" sz="1100" dirty="0"/>
              <a:t>risque d'inaptitude est le plus fréquent. En 2019, le taux d’inaptitude ainsi mesuré est de 7,9 pour mille contre 4,4 tous secteurs confondus. Le secteur a le 6</a:t>
            </a:r>
            <a:r>
              <a:rPr lang="fr-FR" sz="1100" baseline="30000" dirty="0"/>
              <a:t>ème</a:t>
            </a:r>
            <a:r>
              <a:rPr lang="fr-FR" sz="1100" dirty="0"/>
              <a:t> taux d’inaptitude en région. Cette proportion est supérieure pour les femmes comme pour les hommes. Elle est également supérieure dans toutes tranches d’âge, mais particulièrement pour les salarié.es de 30-39 ans (9,4) et de 60 ans et plus (13,9). On note par ailleurs un accroissement du taux d’inaptitude de 1,9 points par rapport à 2016, qui concerne surtout les personnes de 30 à 39 ans (+4,2 points).</a:t>
            </a:r>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p:txBody>
      </p:sp>
    </p:spTree>
    <p:extLst>
      <p:ext uri="{BB962C8B-B14F-4D97-AF65-F5344CB8AC3E}">
        <p14:creationId xmlns:p14="http://schemas.microsoft.com/office/powerpoint/2010/main" val="421626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p:txBody>
          <a:bodyPr/>
          <a:lstStyle/>
          <a:p>
            <a:pPr>
              <a:defRPr/>
            </a:pPr>
            <a:endParaRPr lang="fr-FR"/>
          </a:p>
        </p:txBody>
      </p:sp>
      <p:sp>
        <p:nvSpPr>
          <p:cNvPr id="4" name="Titre 1">
            <a:extLst>
              <a:ext uri="{FF2B5EF4-FFF2-40B4-BE49-F238E27FC236}">
                <a16:creationId xmlns:a16="http://schemas.microsoft.com/office/drawing/2014/main" id="{2789A2E8-5D6B-F23B-2269-486F9576CDA9}"/>
              </a:ext>
            </a:extLst>
          </p:cNvPr>
          <p:cNvSpPr txBox="1">
            <a:spLocks/>
          </p:cNvSpPr>
          <p:nvPr/>
        </p:nvSpPr>
        <p:spPr bwMode="auto">
          <a:xfrm>
            <a:off x="1585005" y="773038"/>
            <a:ext cx="7544187" cy="774625"/>
          </a:xfrm>
          <a:prstGeom prst="rect">
            <a:avLst/>
          </a:prstGeom>
        </p:spPr>
        <p:txBody>
          <a:bodyPr vert="horz" lIns="91440" tIns="45720" rIns="91440" bIns="45720" rtlCol="0" anchor="t">
            <a:normAutofit/>
          </a:bodyPr>
          <a:lstStyle>
            <a:lvl1pPr algn="ctr" defTabSz="914400">
              <a:spcBef>
                <a:spcPts val="0"/>
              </a:spcBef>
              <a:buNone/>
              <a:defRPr sz="4000" b="1" cap="all">
                <a:solidFill>
                  <a:srgbClr val="006F6E"/>
                </a:solidFill>
                <a:latin typeface="+mj-lt"/>
                <a:ea typeface="+mj-ea"/>
                <a:cs typeface="+mj-cs"/>
              </a:defRPr>
            </a:lvl1pPr>
          </a:lstStyle>
          <a:p>
            <a:pPr algn="l"/>
            <a:r>
              <a:rPr lang="fr-FR" sz="2800"/>
              <a:t>SOMMAIRE</a:t>
            </a:r>
            <a:endParaRPr lang="fr-FR" sz="2800" dirty="0"/>
          </a:p>
        </p:txBody>
      </p:sp>
      <p:graphicFrame>
        <p:nvGraphicFramePr>
          <p:cNvPr id="5" name="Espace réservé du contenu 5">
            <a:extLst>
              <a:ext uri="{FF2B5EF4-FFF2-40B4-BE49-F238E27FC236}">
                <a16:creationId xmlns:a16="http://schemas.microsoft.com/office/drawing/2014/main" id="{D9C91429-403C-4DFB-D2B7-3FBBBFD9AA6E}"/>
              </a:ext>
            </a:extLst>
          </p:cNvPr>
          <p:cNvGraphicFramePr>
            <a:graphicFrameLocks/>
          </p:cNvGraphicFramePr>
          <p:nvPr>
            <p:extLst>
              <p:ext uri="{D42A27DB-BD31-4B8C-83A1-F6EECF244321}">
                <p14:modId xmlns:p14="http://schemas.microsoft.com/office/powerpoint/2010/main" val="1395545793"/>
              </p:ext>
            </p:extLst>
          </p:nvPr>
        </p:nvGraphicFramePr>
        <p:xfrm>
          <a:off x="817656" y="162880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F65389C2-13E0-0E45-725C-F9E8AC38D696}"/>
              </a:ext>
            </a:extLst>
          </p:cNvPr>
          <p:cNvSpPr txBox="1"/>
          <p:nvPr/>
        </p:nvSpPr>
        <p:spPr>
          <a:xfrm>
            <a:off x="827584" y="6209500"/>
            <a:ext cx="7689306" cy="461665"/>
          </a:xfrm>
          <a:prstGeom prst="rect">
            <a:avLst/>
          </a:prstGeom>
          <a:solidFill>
            <a:schemeClr val="accent3">
              <a:lumMod val="20000"/>
              <a:lumOff val="80000"/>
            </a:schemeClr>
          </a:solidFill>
        </p:spPr>
        <p:txBody>
          <a:bodyPr wrap="square" rtlCol="0">
            <a:spAutoFit/>
          </a:bodyPr>
          <a:lstStyle/>
          <a:p>
            <a:pPr algn="just"/>
            <a:r>
              <a:rPr lang="fr-FR" sz="1200" dirty="0"/>
              <a:t>ATTENTION. Les données sur l'exposition aux risques professionnels portent sur un secteur agrégé à un niveau supérieur comprenant également les transports et comptant au total </a:t>
            </a:r>
            <a:r>
              <a:rPr lang="fr-FR" sz="1200" b="1" dirty="0"/>
              <a:t>150 386</a:t>
            </a:r>
            <a:r>
              <a:rPr lang="fr-FR" sz="1200" dirty="0"/>
              <a:t> salarié.es.</a:t>
            </a:r>
          </a:p>
        </p:txBody>
      </p:sp>
      <p:sp>
        <p:nvSpPr>
          <p:cNvPr id="11" name="ZoneTexte 10">
            <a:extLst>
              <a:ext uri="{FF2B5EF4-FFF2-40B4-BE49-F238E27FC236}">
                <a16:creationId xmlns:a16="http://schemas.microsoft.com/office/drawing/2014/main" id="{07FAFA63-4E72-35D5-8E08-26DDB3ADB8BF}"/>
              </a:ext>
            </a:extLst>
          </p:cNvPr>
          <p:cNvSpPr txBox="1"/>
          <p:nvPr/>
        </p:nvSpPr>
        <p:spPr>
          <a:xfrm>
            <a:off x="2061648" y="-65495"/>
            <a:ext cx="7067544" cy="954107"/>
          </a:xfrm>
          <a:prstGeom prst="rect">
            <a:avLst/>
          </a:prstGeom>
          <a:noFill/>
        </p:spPr>
        <p:txBody>
          <a:bodyPr wrap="square">
            <a:spAutoFit/>
          </a:bodyPr>
          <a:lstStyle/>
          <a:p>
            <a:pPr algn="ctr"/>
            <a:r>
              <a:rPr lang="fr-FR" sz="2800" b="1" dirty="0">
                <a:solidFill>
                  <a:schemeClr val="bg1"/>
                </a:solidFill>
              </a:rPr>
              <a:t>ENTREPOSAGE ET SERVICES AUXILIAIRES AUX TRANSPORTS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6" name="Objet 5">
            <a:extLst>
              <a:ext uri="{FF2B5EF4-FFF2-40B4-BE49-F238E27FC236}">
                <a16:creationId xmlns:a16="http://schemas.microsoft.com/office/drawing/2014/main" id="{E7E9BF56-253F-2846-C438-DA1166A6CC65}"/>
              </a:ext>
            </a:extLst>
          </p:cNvPr>
          <p:cNvGraphicFramePr>
            <a:graphicFrameLocks noChangeAspect="1"/>
          </p:cNvGraphicFramePr>
          <p:nvPr>
            <p:extLst>
              <p:ext uri="{D42A27DB-BD31-4B8C-83A1-F6EECF244321}">
                <p14:modId xmlns:p14="http://schemas.microsoft.com/office/powerpoint/2010/main" val="4003451736"/>
              </p:ext>
            </p:extLst>
          </p:nvPr>
        </p:nvGraphicFramePr>
        <p:xfrm>
          <a:off x="1845221" y="3158846"/>
          <a:ext cx="5343525" cy="209550"/>
        </p:xfrm>
        <a:graphic>
          <a:graphicData uri="http://schemas.openxmlformats.org/presentationml/2006/ole">
            <mc:AlternateContent xmlns:mc="http://schemas.openxmlformats.org/markup-compatibility/2006">
              <mc:Choice xmlns:v="urn:schemas-microsoft-com:vml" Requires="v">
                <p:oleObj name="Worksheet" r:id="rId2" imgW="5343393" imgH="209578" progId="Excel.Sheet.12">
                  <p:embed/>
                </p:oleObj>
              </mc:Choice>
              <mc:Fallback>
                <p:oleObj name="Worksheet" r:id="rId2" imgW="5343393" imgH="209578" progId="Excel.Sheet.12">
                  <p:embed/>
                  <p:pic>
                    <p:nvPicPr>
                      <p:cNvPr id="0" name=""/>
                      <p:cNvPicPr/>
                      <p:nvPr/>
                    </p:nvPicPr>
                    <p:blipFill>
                      <a:blip r:embed="rId3"/>
                      <a:stretch>
                        <a:fillRect/>
                      </a:stretch>
                    </p:blipFill>
                    <p:spPr>
                      <a:xfrm>
                        <a:off x="1845221" y="3158846"/>
                        <a:ext cx="5343525" cy="209550"/>
                      </a:xfrm>
                      <a:prstGeom prst="rect">
                        <a:avLst/>
                      </a:prstGeom>
                    </p:spPr>
                  </p:pic>
                </p:oleObj>
              </mc:Fallback>
            </mc:AlternateContent>
          </a:graphicData>
        </a:graphic>
      </p:graphicFrame>
      <p:sp>
        <p:nvSpPr>
          <p:cNvPr id="9" name="ZoneTexte 8">
            <a:extLst>
              <a:ext uri="{FF2B5EF4-FFF2-40B4-BE49-F238E27FC236}">
                <a16:creationId xmlns:a16="http://schemas.microsoft.com/office/drawing/2014/main" id="{2869AB1D-8FD3-722C-95D0-64167A101DA9}"/>
              </a:ext>
            </a:extLst>
          </p:cNvPr>
          <p:cNvSpPr txBox="1"/>
          <p:nvPr/>
        </p:nvSpPr>
        <p:spPr bwMode="auto">
          <a:xfrm>
            <a:off x="827584" y="6315357"/>
            <a:ext cx="7689306" cy="276999"/>
          </a:xfrm>
          <a:prstGeom prst="rect">
            <a:avLst/>
          </a:prstGeom>
          <a:solidFill>
            <a:schemeClr val="accent3">
              <a:lumMod val="20000"/>
              <a:lumOff val="80000"/>
            </a:schemeClr>
          </a:solidFill>
        </p:spPr>
        <p:txBody>
          <a:bodyPr wrap="square" rtlCol="0">
            <a:spAutoFit/>
          </a:bodyPr>
          <a:lstStyle/>
          <a:p>
            <a:pPr algn="just"/>
            <a:r>
              <a:rPr lang="fr-FR" sz="1200" dirty="0"/>
              <a:t>Sources : INSEE RP 2020, DARES DSN SISMMO 2021, POLE EMPLOI 2021</a:t>
            </a:r>
          </a:p>
        </p:txBody>
      </p:sp>
      <p:sp>
        <p:nvSpPr>
          <p:cNvPr id="10" name="ZoneTexte 9">
            <a:extLst>
              <a:ext uri="{FF2B5EF4-FFF2-40B4-BE49-F238E27FC236}">
                <a16:creationId xmlns:a16="http://schemas.microsoft.com/office/drawing/2014/main" id="{B825252B-DBFE-EAC6-B07A-0DA469774603}"/>
              </a:ext>
            </a:extLst>
          </p:cNvPr>
          <p:cNvSpPr txBox="1"/>
          <p:nvPr/>
        </p:nvSpPr>
        <p:spPr>
          <a:xfrm>
            <a:off x="1290862" y="6021495"/>
            <a:ext cx="2921098" cy="230832"/>
          </a:xfrm>
          <a:prstGeom prst="rect">
            <a:avLst/>
          </a:prstGeom>
          <a:noFill/>
        </p:spPr>
        <p:txBody>
          <a:bodyPr wrap="square" rtlCol="0">
            <a:spAutoFit/>
          </a:bodyPr>
          <a:lstStyle/>
          <a:p>
            <a:r>
              <a:rPr lang="fr-FR" sz="900" i="1" dirty="0"/>
              <a:t>* En équivalent temps plein</a:t>
            </a:r>
          </a:p>
        </p:txBody>
      </p:sp>
      <p:sp>
        <p:nvSpPr>
          <p:cNvPr id="2" name="ZoneTexte 1">
            <a:extLst>
              <a:ext uri="{FF2B5EF4-FFF2-40B4-BE49-F238E27FC236}">
                <a16:creationId xmlns:a16="http://schemas.microsoft.com/office/drawing/2014/main" id="{889A880A-C718-A33D-E08D-6CAFB03AC0C0}"/>
              </a:ext>
            </a:extLst>
          </p:cNvPr>
          <p:cNvSpPr txBox="1"/>
          <p:nvPr/>
        </p:nvSpPr>
        <p:spPr bwMode="auto">
          <a:xfrm>
            <a:off x="2061648" y="-65495"/>
            <a:ext cx="7067544" cy="954107"/>
          </a:xfrm>
          <a:prstGeom prst="rect">
            <a:avLst/>
          </a:prstGeom>
          <a:noFill/>
        </p:spPr>
        <p:txBody>
          <a:bodyPr wrap="square">
            <a:spAutoFit/>
          </a:bodyPr>
          <a:lstStyle/>
          <a:p>
            <a:pPr algn="ctr"/>
            <a:r>
              <a:rPr lang="fr-FR" sz="2800" b="1" dirty="0">
                <a:solidFill>
                  <a:schemeClr val="bg1"/>
                </a:solidFill>
              </a:rPr>
              <a:t>ENTREPOSAGE ET SERVICES AUXILIAIRES AUX TRANSPORTS</a:t>
            </a:r>
          </a:p>
        </p:txBody>
      </p:sp>
      <p:pic>
        <p:nvPicPr>
          <p:cNvPr id="3" name="Image 2">
            <a:extLst>
              <a:ext uri="{FF2B5EF4-FFF2-40B4-BE49-F238E27FC236}">
                <a16:creationId xmlns:a16="http://schemas.microsoft.com/office/drawing/2014/main" id="{FC8A9490-4D31-EC48-A83D-FD02C0F8E00B}"/>
              </a:ext>
            </a:extLst>
          </p:cNvPr>
          <p:cNvPicPr>
            <a:picLocks noChangeAspect="1"/>
          </p:cNvPicPr>
          <p:nvPr/>
        </p:nvPicPr>
        <p:blipFill>
          <a:blip r:embed="rId4"/>
          <a:stretch>
            <a:fillRect/>
          </a:stretch>
        </p:blipFill>
        <p:spPr>
          <a:xfrm>
            <a:off x="1835696" y="1434111"/>
            <a:ext cx="5353050" cy="1562100"/>
          </a:xfrm>
          <a:prstGeom prst="rect">
            <a:avLst/>
          </a:prstGeom>
        </p:spPr>
      </p:pic>
      <p:pic>
        <p:nvPicPr>
          <p:cNvPr id="4" name="Image 3">
            <a:extLst>
              <a:ext uri="{FF2B5EF4-FFF2-40B4-BE49-F238E27FC236}">
                <a16:creationId xmlns:a16="http://schemas.microsoft.com/office/drawing/2014/main" id="{38AABE68-6A6D-D159-9D4E-2BACF5278779}"/>
              </a:ext>
            </a:extLst>
          </p:cNvPr>
          <p:cNvPicPr>
            <a:picLocks noChangeAspect="1"/>
          </p:cNvPicPr>
          <p:nvPr/>
        </p:nvPicPr>
        <p:blipFill>
          <a:blip r:embed="rId5"/>
          <a:stretch>
            <a:fillRect/>
          </a:stretch>
        </p:blipFill>
        <p:spPr>
          <a:xfrm>
            <a:off x="899592" y="3541710"/>
            <a:ext cx="8020050" cy="23050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ZoneTexte 1">
            <a:extLst>
              <a:ext uri="{FF2B5EF4-FFF2-40B4-BE49-F238E27FC236}">
                <a16:creationId xmlns:a16="http://schemas.microsoft.com/office/drawing/2014/main" id="{0CAAC84A-FFC3-B089-EB4F-1C92C72D95E4}"/>
              </a:ext>
            </a:extLst>
          </p:cNvPr>
          <p:cNvSpPr txBox="1"/>
          <p:nvPr/>
        </p:nvSpPr>
        <p:spPr>
          <a:xfrm>
            <a:off x="2699792" y="230621"/>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3" name="Picture 6">
            <a:extLst>
              <a:ext uri="{FF2B5EF4-FFF2-40B4-BE49-F238E27FC236}">
                <a16:creationId xmlns:a16="http://schemas.microsoft.com/office/drawing/2014/main" id="{1EF0D6FC-004D-C923-7228-21E4E439C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08875"/>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76183EE8-9A29-9E20-F2A3-E97A3555FE17}"/>
              </a:ext>
            </a:extLst>
          </p:cNvPr>
          <p:cNvSpPr txBox="1"/>
          <p:nvPr/>
        </p:nvSpPr>
        <p:spPr>
          <a:xfrm>
            <a:off x="1763688" y="1916832"/>
            <a:ext cx="4104456"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familles de risques</a:t>
            </a:r>
          </a:p>
        </p:txBody>
      </p:sp>
      <p:pic>
        <p:nvPicPr>
          <p:cNvPr id="4" name="Image 3">
            <a:extLst>
              <a:ext uri="{FF2B5EF4-FFF2-40B4-BE49-F238E27FC236}">
                <a16:creationId xmlns:a16="http://schemas.microsoft.com/office/drawing/2014/main" id="{5C6606DD-C477-A01E-18B6-68B81EC0B5AA}"/>
              </a:ext>
            </a:extLst>
          </p:cNvPr>
          <p:cNvPicPr>
            <a:picLocks noChangeAspect="1"/>
          </p:cNvPicPr>
          <p:nvPr/>
        </p:nvPicPr>
        <p:blipFill>
          <a:blip r:embed="rId3"/>
          <a:stretch>
            <a:fillRect/>
          </a:stretch>
        </p:blipFill>
        <p:spPr>
          <a:xfrm>
            <a:off x="1899666" y="2636912"/>
            <a:ext cx="5344668" cy="28483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F572225-124E-395A-E455-947483556258}"/>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384E3FFE-D2B5-3074-9944-ACC8CCFC7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a:extLst>
              <a:ext uri="{FF2B5EF4-FFF2-40B4-BE49-F238E27FC236}">
                <a16:creationId xmlns:a16="http://schemas.microsoft.com/office/drawing/2014/main" id="{91A158A5-20C5-3F80-1B18-5778B7C8C93B}"/>
              </a:ext>
            </a:extLst>
          </p:cNvPr>
          <p:cNvSpPr txBox="1"/>
          <p:nvPr/>
        </p:nvSpPr>
        <p:spPr>
          <a:xfrm>
            <a:off x="730908" y="1473342"/>
            <a:ext cx="79208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principaux risques du secteur</a:t>
            </a:r>
          </a:p>
        </p:txBody>
      </p:sp>
      <p:pic>
        <p:nvPicPr>
          <p:cNvPr id="9" name="Picture 7">
            <a:extLst>
              <a:ext uri="{FF2B5EF4-FFF2-40B4-BE49-F238E27FC236}">
                <a16:creationId xmlns:a16="http://schemas.microsoft.com/office/drawing/2014/main" id="{A6CC029C-5BE1-EA7A-AFC1-791E76443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53" y="6650575"/>
            <a:ext cx="34385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a:extLst>
              <a:ext uri="{FF2B5EF4-FFF2-40B4-BE49-F238E27FC236}">
                <a16:creationId xmlns:a16="http://schemas.microsoft.com/office/drawing/2014/main" id="{E8B2339E-012F-F686-A898-0DA54637A33E}"/>
              </a:ext>
            </a:extLst>
          </p:cNvPr>
          <p:cNvPicPr>
            <a:picLocks noChangeAspect="1"/>
          </p:cNvPicPr>
          <p:nvPr/>
        </p:nvPicPr>
        <p:blipFill>
          <a:blip r:embed="rId5"/>
          <a:stretch>
            <a:fillRect/>
          </a:stretch>
        </p:blipFill>
        <p:spPr>
          <a:xfrm>
            <a:off x="899592" y="1803968"/>
            <a:ext cx="8013192" cy="4792980"/>
          </a:xfrm>
          <a:prstGeom prst="rect">
            <a:avLst/>
          </a:prstGeom>
        </p:spPr>
      </p:pic>
      <p:graphicFrame>
        <p:nvGraphicFramePr>
          <p:cNvPr id="2" name="Objet 1">
            <a:extLst>
              <a:ext uri="{FF2B5EF4-FFF2-40B4-BE49-F238E27FC236}">
                <a16:creationId xmlns:a16="http://schemas.microsoft.com/office/drawing/2014/main" id="{C5078EE1-2B4A-9878-A2CA-706437D7AF41}"/>
              </a:ext>
            </a:extLst>
          </p:cNvPr>
          <p:cNvGraphicFramePr>
            <a:graphicFrameLocks noChangeAspect="1"/>
          </p:cNvGraphicFramePr>
          <p:nvPr>
            <p:extLst>
              <p:ext uri="{D42A27DB-BD31-4B8C-83A1-F6EECF244321}">
                <p14:modId xmlns:p14="http://schemas.microsoft.com/office/powerpoint/2010/main" val="4192594992"/>
              </p:ext>
            </p:extLst>
          </p:nvPr>
        </p:nvGraphicFramePr>
        <p:xfrm>
          <a:off x="5940152" y="6669360"/>
          <a:ext cx="2517775" cy="173038"/>
        </p:xfrm>
        <a:graphic>
          <a:graphicData uri="http://schemas.openxmlformats.org/presentationml/2006/ole">
            <mc:AlternateContent xmlns:mc="http://schemas.openxmlformats.org/markup-compatibility/2006">
              <mc:Choice xmlns:v="urn:schemas-microsoft-com:vml" Requires="v">
                <p:oleObj name="Feuille de calcul" r:id="rId6" imgW="3057403" imgH="209654" progId="Excel.Sheet.12">
                  <p:embed/>
                </p:oleObj>
              </mc:Choice>
              <mc:Fallback>
                <p:oleObj name="Feuille de calcul" r:id="rId6" imgW="3057403" imgH="209654" progId="Excel.Sheet.12">
                  <p:embed/>
                  <p:pic>
                    <p:nvPicPr>
                      <p:cNvPr id="4" name="Objet 3">
                        <a:extLst>
                          <a:ext uri="{FF2B5EF4-FFF2-40B4-BE49-F238E27FC236}">
                            <a16:creationId xmlns:a16="http://schemas.microsoft.com/office/drawing/2014/main" id="{01BDED83-B87F-4348-52EB-5A23F8B0FF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6669360"/>
                        <a:ext cx="25177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142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E935C57-4BD1-E459-81C4-9CDCCC221CF4}"/>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5E3E7B05-5C6C-466A-2C5C-8962B6383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4C0A2D64-117D-2866-E9C0-85B4439BAB63}"/>
              </a:ext>
            </a:extLst>
          </p:cNvPr>
          <p:cNvSpPr txBox="1"/>
          <p:nvPr/>
        </p:nvSpPr>
        <p:spPr>
          <a:xfrm>
            <a:off x="1475656" y="1916831"/>
            <a:ext cx="61206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Les écarts significatifs d’exposition aux risques</a:t>
            </a:r>
          </a:p>
        </p:txBody>
      </p:sp>
      <p:pic>
        <p:nvPicPr>
          <p:cNvPr id="3" name="Image 2">
            <a:extLst>
              <a:ext uri="{FF2B5EF4-FFF2-40B4-BE49-F238E27FC236}">
                <a16:creationId xmlns:a16="http://schemas.microsoft.com/office/drawing/2014/main" id="{168D715F-F37A-E44C-B2FA-810CD71EF8BB}"/>
              </a:ext>
            </a:extLst>
          </p:cNvPr>
          <p:cNvPicPr>
            <a:picLocks noChangeAspect="1"/>
          </p:cNvPicPr>
          <p:nvPr/>
        </p:nvPicPr>
        <p:blipFill>
          <a:blip r:embed="rId3"/>
          <a:stretch>
            <a:fillRect/>
          </a:stretch>
        </p:blipFill>
        <p:spPr>
          <a:xfrm>
            <a:off x="1690116" y="2656948"/>
            <a:ext cx="5763768" cy="2002536"/>
          </a:xfrm>
          <a:prstGeom prst="rect">
            <a:avLst/>
          </a:prstGeom>
        </p:spPr>
      </p:pic>
    </p:spTree>
    <p:extLst>
      <p:ext uri="{BB962C8B-B14F-4D97-AF65-F5344CB8AC3E}">
        <p14:creationId xmlns:p14="http://schemas.microsoft.com/office/powerpoint/2010/main" val="6346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573F20FB-E834-C5EA-5B75-5457F1C63F47}"/>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15" name="ZoneTexte 14">
            <a:extLst>
              <a:ext uri="{FF2B5EF4-FFF2-40B4-BE49-F238E27FC236}">
                <a16:creationId xmlns:a16="http://schemas.microsoft.com/office/drawing/2014/main" id="{63B0E02F-A7FF-C6A0-C083-1119A41C158E}"/>
              </a:ext>
            </a:extLst>
          </p:cNvPr>
          <p:cNvSpPr txBox="1"/>
          <p:nvPr/>
        </p:nvSpPr>
        <p:spPr>
          <a:xfrm>
            <a:off x="748257" y="1639833"/>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Les données générales</a:t>
            </a:r>
          </a:p>
        </p:txBody>
      </p:sp>
      <p:sp>
        <p:nvSpPr>
          <p:cNvPr id="16" name="ZoneTexte 15">
            <a:extLst>
              <a:ext uri="{FF2B5EF4-FFF2-40B4-BE49-F238E27FC236}">
                <a16:creationId xmlns:a16="http://schemas.microsoft.com/office/drawing/2014/main" id="{C66C78DA-5719-2BDA-F91A-47E12347EE7B}"/>
              </a:ext>
            </a:extLst>
          </p:cNvPr>
          <p:cNvSpPr txBox="1"/>
          <p:nvPr/>
        </p:nvSpPr>
        <p:spPr>
          <a:xfrm>
            <a:off x="748257" y="4649431"/>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Evolution entre 2016 et 2019</a:t>
            </a:r>
          </a:p>
        </p:txBody>
      </p:sp>
      <p:sp>
        <p:nvSpPr>
          <p:cNvPr id="19" name="ZoneTexte 18">
            <a:extLst>
              <a:ext uri="{FF2B5EF4-FFF2-40B4-BE49-F238E27FC236}">
                <a16:creationId xmlns:a16="http://schemas.microsoft.com/office/drawing/2014/main" id="{7081BAB4-91C9-3004-3FEF-4DCBD1416717}"/>
              </a:ext>
            </a:extLst>
          </p:cNvPr>
          <p:cNvSpPr txBox="1"/>
          <p:nvPr/>
        </p:nvSpPr>
        <p:spPr>
          <a:xfrm>
            <a:off x="6732240" y="4653424"/>
            <a:ext cx="2411760" cy="2015936"/>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20" name="Objet 19">
            <a:extLst>
              <a:ext uri="{FF2B5EF4-FFF2-40B4-BE49-F238E27FC236}">
                <a16:creationId xmlns:a16="http://schemas.microsoft.com/office/drawing/2014/main" id="{3FDC132C-DBF6-524B-08D9-0ED167B14BC1}"/>
              </a:ext>
            </a:extLst>
          </p:cNvPr>
          <p:cNvGraphicFramePr>
            <a:graphicFrameLocks noChangeAspect="1"/>
          </p:cNvGraphicFramePr>
          <p:nvPr>
            <p:extLst>
              <p:ext uri="{D42A27DB-BD31-4B8C-83A1-F6EECF244321}">
                <p14:modId xmlns:p14="http://schemas.microsoft.com/office/powerpoint/2010/main" val="4190523000"/>
              </p:ext>
            </p:extLst>
          </p:nvPr>
        </p:nvGraphicFramePr>
        <p:xfrm>
          <a:off x="4183062" y="6582841"/>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6" name="Objet 5"/>
                      <p:cNvPicPr>
                        <a:picLocks noChangeAspect="1" noChangeArrowheads="1"/>
                      </p:cNvPicPr>
                      <p:nvPr/>
                    </p:nvPicPr>
                    <p:blipFill>
                      <a:blip r:embed="rId4"/>
                      <a:srcRect/>
                      <a:stretch>
                        <a:fillRect/>
                      </a:stretch>
                    </p:blipFill>
                    <p:spPr bwMode="auto">
                      <a:xfrm>
                        <a:off x="4183062" y="6582841"/>
                        <a:ext cx="2517775" cy="173038"/>
                      </a:xfrm>
                      <a:prstGeom prst="rect">
                        <a:avLst/>
                      </a:prstGeom>
                      <a:noFill/>
                      <a:ln>
                        <a:solidFill>
                          <a:schemeClr val="accent1"/>
                        </a:solidFill>
                      </a:ln>
                    </p:spPr>
                  </p:pic>
                </p:oleObj>
              </mc:Fallback>
            </mc:AlternateContent>
          </a:graphicData>
        </a:graphic>
      </p:graphicFrame>
      <p:pic>
        <p:nvPicPr>
          <p:cNvPr id="2" name="Image 1">
            <a:extLst>
              <a:ext uri="{FF2B5EF4-FFF2-40B4-BE49-F238E27FC236}">
                <a16:creationId xmlns:a16="http://schemas.microsoft.com/office/drawing/2014/main" id="{4A26104A-13C8-FDF8-C34E-4143CE301A8A}"/>
              </a:ext>
            </a:extLst>
          </p:cNvPr>
          <p:cNvPicPr>
            <a:picLocks noChangeAspect="1"/>
          </p:cNvPicPr>
          <p:nvPr/>
        </p:nvPicPr>
        <p:blipFill>
          <a:blip r:embed="rId5"/>
          <a:stretch>
            <a:fillRect/>
          </a:stretch>
        </p:blipFill>
        <p:spPr>
          <a:xfrm>
            <a:off x="827584" y="1988840"/>
            <a:ext cx="8020050" cy="2352675"/>
          </a:xfrm>
          <a:prstGeom prst="rect">
            <a:avLst/>
          </a:prstGeom>
        </p:spPr>
      </p:pic>
      <p:graphicFrame>
        <p:nvGraphicFramePr>
          <p:cNvPr id="4" name="Objet 3">
            <a:extLst>
              <a:ext uri="{FF2B5EF4-FFF2-40B4-BE49-F238E27FC236}">
                <a16:creationId xmlns:a16="http://schemas.microsoft.com/office/drawing/2014/main" id="{B3967997-3886-AD07-D7B6-99C6A2FCBB95}"/>
              </a:ext>
            </a:extLst>
          </p:cNvPr>
          <p:cNvGraphicFramePr>
            <a:graphicFrameLocks noChangeAspect="1"/>
          </p:cNvGraphicFramePr>
          <p:nvPr>
            <p:extLst>
              <p:ext uri="{D42A27DB-BD31-4B8C-83A1-F6EECF244321}">
                <p14:modId xmlns:p14="http://schemas.microsoft.com/office/powerpoint/2010/main" val="803354723"/>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6" imgW="5924622" imgH="399965" progId="Excel.Sheet.12">
                  <p:embed/>
                </p:oleObj>
              </mc:Choice>
              <mc:Fallback>
                <p:oleObj name="Worksheet" r:id="rId6"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7"/>
                      <a:stretch>
                        <a:fillRect/>
                      </a:stretch>
                    </p:blipFill>
                    <p:spPr>
                      <a:xfrm>
                        <a:off x="2662084" y="836712"/>
                        <a:ext cx="5924550" cy="400050"/>
                      </a:xfrm>
                      <a:prstGeom prst="rect">
                        <a:avLst/>
                      </a:prstGeom>
                    </p:spPr>
                  </p:pic>
                </p:oleObj>
              </mc:Fallback>
            </mc:AlternateContent>
          </a:graphicData>
        </a:graphic>
      </p:graphicFrame>
      <p:pic>
        <p:nvPicPr>
          <p:cNvPr id="5" name="Image 4">
            <a:extLst>
              <a:ext uri="{FF2B5EF4-FFF2-40B4-BE49-F238E27FC236}">
                <a16:creationId xmlns:a16="http://schemas.microsoft.com/office/drawing/2014/main" id="{CC378E3D-D26B-87E1-26EE-AAA8C5A93D2D}"/>
              </a:ext>
            </a:extLst>
          </p:cNvPr>
          <p:cNvPicPr>
            <a:picLocks noChangeAspect="1"/>
          </p:cNvPicPr>
          <p:nvPr/>
        </p:nvPicPr>
        <p:blipFill>
          <a:blip r:embed="rId8"/>
          <a:stretch>
            <a:fillRect/>
          </a:stretch>
        </p:blipFill>
        <p:spPr>
          <a:xfrm>
            <a:off x="827584" y="5059310"/>
            <a:ext cx="5334000" cy="1390650"/>
          </a:xfrm>
          <a:prstGeom prst="rect">
            <a:avLst/>
          </a:prstGeom>
        </p:spPr>
      </p:pic>
    </p:spTree>
    <p:extLst>
      <p:ext uri="{BB962C8B-B14F-4D97-AF65-F5344CB8AC3E}">
        <p14:creationId xmlns:p14="http://schemas.microsoft.com/office/powerpoint/2010/main" val="119982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8161255-C8B2-BEC3-5DDE-B45FCEE271F6}"/>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8" name="ZoneTexte 7">
            <a:extLst>
              <a:ext uri="{FF2B5EF4-FFF2-40B4-BE49-F238E27FC236}">
                <a16:creationId xmlns:a16="http://schemas.microsoft.com/office/drawing/2014/main" id="{0980E96E-3BDA-C9EA-CA98-8C227AD758D9}"/>
              </a:ext>
            </a:extLst>
          </p:cNvPr>
          <p:cNvSpPr txBox="1"/>
          <p:nvPr/>
        </p:nvSpPr>
        <p:spPr>
          <a:xfrm>
            <a:off x="748257" y="1768474"/>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Accidents du travail par tranche d’âge </a:t>
            </a:r>
          </a:p>
        </p:txBody>
      </p:sp>
      <p:sp>
        <p:nvSpPr>
          <p:cNvPr id="9" name="ZoneTexte 8">
            <a:extLst>
              <a:ext uri="{FF2B5EF4-FFF2-40B4-BE49-F238E27FC236}">
                <a16:creationId xmlns:a16="http://schemas.microsoft.com/office/drawing/2014/main" id="{15281F2C-1E66-D5A6-4A0E-7C260DA19702}"/>
              </a:ext>
            </a:extLst>
          </p:cNvPr>
          <p:cNvSpPr txBox="1"/>
          <p:nvPr/>
        </p:nvSpPr>
        <p:spPr>
          <a:xfrm>
            <a:off x="6543675" y="432551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0" name="Objet 9">
            <a:extLst>
              <a:ext uri="{FF2B5EF4-FFF2-40B4-BE49-F238E27FC236}">
                <a16:creationId xmlns:a16="http://schemas.microsoft.com/office/drawing/2014/main" id="{497B795E-8BE0-7505-12F7-5E49BD8D6310}"/>
              </a:ext>
            </a:extLst>
          </p:cNvPr>
          <p:cNvGraphicFramePr>
            <a:graphicFrameLocks noChangeAspect="1"/>
          </p:cNvGraphicFramePr>
          <p:nvPr>
            <p:extLst>
              <p:ext uri="{D42A27DB-BD31-4B8C-83A1-F6EECF244321}">
                <p14:modId xmlns:p14="http://schemas.microsoft.com/office/powerpoint/2010/main" val="4073931422"/>
              </p:ext>
            </p:extLst>
          </p:nvPr>
        </p:nvGraphicFramePr>
        <p:xfrm>
          <a:off x="3635896" y="6381328"/>
          <a:ext cx="2517775" cy="173038"/>
        </p:xfrm>
        <a:graphic>
          <a:graphicData uri="http://schemas.openxmlformats.org/presentationml/2006/ole">
            <mc:AlternateContent xmlns:mc="http://schemas.openxmlformats.org/markup-compatibility/2006">
              <mc:Choice xmlns:v="urn:schemas-microsoft-com:vml" Requires="v">
                <p:oleObj name="Feuille de calcul" r:id="rId2" imgW="3057403" imgH="209654" progId="Excel.Sheet.12">
                  <p:embed/>
                </p:oleObj>
              </mc:Choice>
              <mc:Fallback>
                <p:oleObj name="Feuille de calcul" r:id="rId2" imgW="3057403" imgH="209654" progId="Excel.Sheet.12">
                  <p:embed/>
                  <p:pic>
                    <p:nvPicPr>
                      <p:cNvPr id="7" name="Objet 6"/>
                      <p:cNvPicPr>
                        <a:picLocks noChangeAspect="1" noChangeArrowheads="1"/>
                      </p:cNvPicPr>
                      <p:nvPr/>
                    </p:nvPicPr>
                    <p:blipFill>
                      <a:blip r:embed="rId3"/>
                      <a:srcRect/>
                      <a:stretch>
                        <a:fillRect/>
                      </a:stretch>
                    </p:blipFill>
                    <p:spPr bwMode="auto">
                      <a:xfrm>
                        <a:off x="3635896" y="6381328"/>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Image 2">
            <a:extLst>
              <a:ext uri="{FF2B5EF4-FFF2-40B4-BE49-F238E27FC236}">
                <a16:creationId xmlns:a16="http://schemas.microsoft.com/office/drawing/2014/main" id="{2D3B198F-204A-48CD-7AEF-F8BA4F0589DB}"/>
              </a:ext>
            </a:extLst>
          </p:cNvPr>
          <p:cNvPicPr>
            <a:picLocks noChangeAspect="1"/>
          </p:cNvPicPr>
          <p:nvPr/>
        </p:nvPicPr>
        <p:blipFill>
          <a:blip r:embed="rId4"/>
          <a:stretch>
            <a:fillRect/>
          </a:stretch>
        </p:blipFill>
        <p:spPr>
          <a:xfrm>
            <a:off x="899592" y="4264297"/>
            <a:ext cx="5048250" cy="1924050"/>
          </a:xfrm>
          <a:prstGeom prst="rect">
            <a:avLst/>
          </a:prstGeom>
        </p:spPr>
      </p:pic>
      <p:graphicFrame>
        <p:nvGraphicFramePr>
          <p:cNvPr id="4" name="Objet 3">
            <a:extLst>
              <a:ext uri="{FF2B5EF4-FFF2-40B4-BE49-F238E27FC236}">
                <a16:creationId xmlns:a16="http://schemas.microsoft.com/office/drawing/2014/main" id="{3B2D9A13-877C-15CD-155D-E1545B17AA65}"/>
              </a:ext>
            </a:extLst>
          </p:cNvPr>
          <p:cNvGraphicFramePr>
            <a:graphicFrameLocks noChangeAspect="1"/>
          </p:cNvGraphicFramePr>
          <p:nvPr>
            <p:extLst>
              <p:ext uri="{D42A27DB-BD31-4B8C-83A1-F6EECF244321}">
                <p14:modId xmlns:p14="http://schemas.microsoft.com/office/powerpoint/2010/main" val="803354723"/>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5" imgW="5924622" imgH="399965" progId="Excel.Sheet.12">
                  <p:embed/>
                </p:oleObj>
              </mc:Choice>
              <mc:Fallback>
                <p:oleObj name="Worksheet" r:id="rId5"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6"/>
                      <a:stretch>
                        <a:fillRect/>
                      </a:stretch>
                    </p:blipFill>
                    <p:spPr>
                      <a:xfrm>
                        <a:off x="2662084" y="836712"/>
                        <a:ext cx="5924550" cy="400050"/>
                      </a:xfrm>
                      <a:prstGeom prst="rect">
                        <a:avLst/>
                      </a:prstGeom>
                    </p:spPr>
                  </p:pic>
                </p:oleObj>
              </mc:Fallback>
            </mc:AlternateContent>
          </a:graphicData>
        </a:graphic>
      </p:graphicFrame>
      <p:pic>
        <p:nvPicPr>
          <p:cNvPr id="2" name="Image 1">
            <a:extLst>
              <a:ext uri="{FF2B5EF4-FFF2-40B4-BE49-F238E27FC236}">
                <a16:creationId xmlns:a16="http://schemas.microsoft.com/office/drawing/2014/main" id="{19143BEF-29E4-1830-3970-9073FD6BBCC4}"/>
              </a:ext>
            </a:extLst>
          </p:cNvPr>
          <p:cNvPicPr>
            <a:picLocks noChangeAspect="1"/>
          </p:cNvPicPr>
          <p:nvPr/>
        </p:nvPicPr>
        <p:blipFill>
          <a:blip r:embed="rId7"/>
          <a:stretch>
            <a:fillRect/>
          </a:stretch>
        </p:blipFill>
        <p:spPr>
          <a:xfrm>
            <a:off x="899592" y="2116381"/>
            <a:ext cx="7219950" cy="2038350"/>
          </a:xfrm>
          <a:prstGeom prst="rect">
            <a:avLst/>
          </a:prstGeom>
        </p:spPr>
      </p:pic>
    </p:spTree>
    <p:extLst>
      <p:ext uri="{BB962C8B-B14F-4D97-AF65-F5344CB8AC3E}">
        <p14:creationId xmlns:p14="http://schemas.microsoft.com/office/powerpoint/2010/main" val="191082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CD66D49-2E04-534E-1BA6-CC9395262B13}"/>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7" name="ZoneTexte 6">
            <a:extLst>
              <a:ext uri="{FF2B5EF4-FFF2-40B4-BE49-F238E27FC236}">
                <a16:creationId xmlns:a16="http://schemas.microsoft.com/office/drawing/2014/main" id="{EBBA07CB-6F75-48DE-F745-4C3E331F2326}"/>
              </a:ext>
            </a:extLst>
          </p:cNvPr>
          <p:cNvSpPr txBox="1"/>
          <p:nvPr/>
        </p:nvSpPr>
        <p:spPr>
          <a:xfrm>
            <a:off x="1403648" y="1556792"/>
            <a:ext cx="4572000" cy="369332"/>
          </a:xfrm>
          <a:prstGeom prst="rect">
            <a:avLst/>
          </a:prstGeom>
          <a:noFill/>
        </p:spPr>
        <p:txBody>
          <a:bodyPr wrap="square">
            <a:spAutoFit/>
          </a:bodyPr>
          <a:lstStyle/>
          <a:p>
            <a:r>
              <a:rPr lang="fr-FR" sz="1100" b="1" i="0" u="none" strike="noStrike" dirty="0">
                <a:solidFill>
                  <a:srgbClr val="000000"/>
                </a:solidFill>
                <a:effectLst/>
                <a:latin typeface="Arial" panose="020B0604020202020204" pitchFamily="34" charset="0"/>
              </a:rPr>
              <a:t>Evolution des accidents du travail par âge entre 2016 et 2019</a:t>
            </a:r>
            <a:r>
              <a:rPr lang="fr-FR" dirty="0"/>
              <a:t> </a:t>
            </a:r>
          </a:p>
        </p:txBody>
      </p:sp>
      <p:pic>
        <p:nvPicPr>
          <p:cNvPr id="10" name="Picture 6">
            <a:extLst>
              <a:ext uri="{FF2B5EF4-FFF2-40B4-BE49-F238E27FC236}">
                <a16:creationId xmlns:a16="http://schemas.microsoft.com/office/drawing/2014/main" id="{8260B97D-9E13-FF64-C504-AB93BEB64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26666"/>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a:extLst>
              <a:ext uri="{FF2B5EF4-FFF2-40B4-BE49-F238E27FC236}">
                <a16:creationId xmlns:a16="http://schemas.microsoft.com/office/drawing/2014/main" id="{BD1D9DDC-C39C-A214-9B3A-D49FA48DAB7E}"/>
              </a:ext>
            </a:extLst>
          </p:cNvPr>
          <p:cNvSpPr txBox="1"/>
          <p:nvPr/>
        </p:nvSpPr>
        <p:spPr>
          <a:xfrm>
            <a:off x="6300192" y="464943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2" name="Objet 11">
            <a:extLst>
              <a:ext uri="{FF2B5EF4-FFF2-40B4-BE49-F238E27FC236}">
                <a16:creationId xmlns:a16="http://schemas.microsoft.com/office/drawing/2014/main" id="{3B98C614-BD81-DA65-22B3-02AC14178F8E}"/>
              </a:ext>
            </a:extLst>
          </p:cNvPr>
          <p:cNvGraphicFramePr>
            <a:graphicFrameLocks noChangeAspect="1"/>
          </p:cNvGraphicFramePr>
          <p:nvPr>
            <p:extLst>
              <p:ext uri="{D42A27DB-BD31-4B8C-83A1-F6EECF244321}">
                <p14:modId xmlns:p14="http://schemas.microsoft.com/office/powerpoint/2010/main" val="4268488049"/>
              </p:ext>
            </p:extLst>
          </p:nvPr>
        </p:nvGraphicFramePr>
        <p:xfrm>
          <a:off x="6469062" y="4173272"/>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4" name="Objet 3"/>
                      <p:cNvPicPr>
                        <a:picLocks noChangeAspect="1" noChangeArrowheads="1"/>
                      </p:cNvPicPr>
                      <p:nvPr/>
                    </p:nvPicPr>
                    <p:blipFill>
                      <a:blip r:embed="rId4"/>
                      <a:srcRect/>
                      <a:stretch>
                        <a:fillRect/>
                      </a:stretch>
                    </p:blipFill>
                    <p:spPr bwMode="auto">
                      <a:xfrm>
                        <a:off x="6469062" y="4173272"/>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Image 1">
            <a:extLst>
              <a:ext uri="{FF2B5EF4-FFF2-40B4-BE49-F238E27FC236}">
                <a16:creationId xmlns:a16="http://schemas.microsoft.com/office/drawing/2014/main" id="{515D0AAF-C257-A34A-7007-CCF0A2324788}"/>
              </a:ext>
            </a:extLst>
          </p:cNvPr>
          <p:cNvPicPr>
            <a:picLocks noChangeAspect="1"/>
          </p:cNvPicPr>
          <p:nvPr/>
        </p:nvPicPr>
        <p:blipFill>
          <a:blip r:embed="rId5"/>
          <a:stretch>
            <a:fillRect/>
          </a:stretch>
        </p:blipFill>
        <p:spPr>
          <a:xfrm>
            <a:off x="971600" y="2171029"/>
            <a:ext cx="6991350" cy="1619250"/>
          </a:xfrm>
          <a:prstGeom prst="rect">
            <a:avLst/>
          </a:prstGeom>
        </p:spPr>
      </p:pic>
      <p:graphicFrame>
        <p:nvGraphicFramePr>
          <p:cNvPr id="3" name="Objet 2">
            <a:extLst>
              <a:ext uri="{FF2B5EF4-FFF2-40B4-BE49-F238E27FC236}">
                <a16:creationId xmlns:a16="http://schemas.microsoft.com/office/drawing/2014/main" id="{ED7FA6FC-9030-73FE-CE5F-A18D9779CCAA}"/>
              </a:ext>
            </a:extLst>
          </p:cNvPr>
          <p:cNvGraphicFramePr>
            <a:graphicFrameLocks noChangeAspect="1"/>
          </p:cNvGraphicFramePr>
          <p:nvPr>
            <p:extLst>
              <p:ext uri="{D42A27DB-BD31-4B8C-83A1-F6EECF244321}">
                <p14:modId xmlns:p14="http://schemas.microsoft.com/office/powerpoint/2010/main" val="803354723"/>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6" imgW="5924622" imgH="399965" progId="Excel.Sheet.12">
                  <p:embed/>
                </p:oleObj>
              </mc:Choice>
              <mc:Fallback>
                <p:oleObj name="Worksheet" r:id="rId6"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7"/>
                      <a:stretch>
                        <a:fillRect/>
                      </a:stretch>
                    </p:blipFill>
                    <p:spPr>
                      <a:xfrm>
                        <a:off x="2662084" y="836712"/>
                        <a:ext cx="5924550" cy="400050"/>
                      </a:xfrm>
                      <a:prstGeom prst="rect">
                        <a:avLst/>
                      </a:prstGeom>
                    </p:spPr>
                  </p:pic>
                </p:oleObj>
              </mc:Fallback>
            </mc:AlternateContent>
          </a:graphicData>
        </a:graphic>
      </p:graphicFrame>
    </p:spTree>
    <p:extLst>
      <p:ext uri="{BB962C8B-B14F-4D97-AF65-F5344CB8AC3E}">
        <p14:creationId xmlns:p14="http://schemas.microsoft.com/office/powerpoint/2010/main" val="9346095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961</TotalTime>
  <Words>1673</Words>
  <Application>Microsoft Office PowerPoint</Application>
  <DocSecurity>0</DocSecurity>
  <PresentationFormat>Affichage à l'écran (4:3)</PresentationFormat>
  <Paragraphs>124</Paragraphs>
  <Slides>17</Slides>
  <Notes>3</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2</vt:i4>
      </vt:variant>
      <vt:variant>
        <vt:lpstr>Titres des diapositives</vt:lpstr>
      </vt:variant>
      <vt:variant>
        <vt:i4>17</vt:i4>
      </vt:variant>
    </vt:vector>
  </HeadingPairs>
  <TitlesOfParts>
    <vt:vector size="22" baseType="lpstr">
      <vt:lpstr>Arial</vt:lpstr>
      <vt:lpstr>Calibri</vt:lpstr>
      <vt:lpstr>Thème Office</vt:lpstr>
      <vt:lpstr>Worksheet</vt:lpstr>
      <vt:lpstr>Feuille de calcul</vt:lpstr>
      <vt:lpstr>ENTREPOSAGE ET SERVICES AUXILIAIRES AUX TRANSPORTS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Ministères Chargés des Affaires Sociales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CROS Vanessa (DR-AUVER)</dc:creator>
  <cp:keywords/>
  <dc:description/>
  <cp:lastModifiedBy>GRAFF, Didier (DREETS-ARA)</cp:lastModifiedBy>
  <cp:revision>125</cp:revision>
  <dcterms:created xsi:type="dcterms:W3CDTF">2018-03-22T15:01:37Z</dcterms:created>
  <dcterms:modified xsi:type="dcterms:W3CDTF">2024-02-05T14:57:37Z</dcterms:modified>
  <cp:category/>
  <dc:identifier/>
  <cp:contentStatus/>
  <dc:language/>
  <cp:version/>
</cp:coreProperties>
</file>