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77" r:id="rId11"/>
    <p:sldId id="267" r:id="rId12"/>
    <p:sldId id="268" r:id="rId13"/>
    <p:sldId id="270" r:id="rId14"/>
    <p:sldId id="276" r:id="rId15"/>
    <p:sldId id="274" r:id="rId16"/>
    <p:sldId id="273" r:id="rId17"/>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50C8D588-A583-46DF-A1B5-8762DD393F3F}">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âge</a:t>
          </a:r>
        </a:p>
      </dgm:t>
    </dgm:pt>
    <dgm:pt modelId="{D7B56DC0-C5A2-4F6D-9703-09ACE7C4D0E9}" type="parTrans" cxnId="{17342669-17D0-4526-B51F-057BD68FEB93}">
      <dgm:prSet/>
      <dgm:spPr/>
      <dgm:t>
        <a:bodyPr/>
        <a:lstStyle/>
        <a:p>
          <a:endParaRPr lang="fr-FR"/>
        </a:p>
      </dgm:t>
    </dgm:pt>
    <dgm:pt modelId="{7FB9FB0D-ED18-40E7-B71A-E9AB46804C69}" type="sibTrans" cxnId="{17342669-17D0-4526-B51F-057BD68FEB93}">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3DC3992B-A544-475D-8110-A2A085FFA751}" type="sibTrans" cxnId="{C9C6B29C-6085-4C54-AAC6-40D090251F8D}">
      <dgm:prSet/>
      <dgm:spPr/>
      <dgm:t>
        <a:bodyPr/>
        <a:lstStyle/>
        <a:p>
          <a:endParaRPr lang="fr-FR"/>
        </a:p>
      </dgm:t>
    </dgm:pt>
    <dgm:pt modelId="{4645AABE-2435-451A-A902-0900E1BB011E}" type="parTrans" cxnId="{C9C6B29C-6085-4C54-AAC6-40D090251F8D}">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6E9EF8EC-DF42-4281-9423-1060AB20AD0B}" type="sibTrans" cxnId="{4945BE03-6DAF-445D-A840-A18312EF97C5}">
      <dgm:prSet/>
      <dgm:spPr/>
      <dgm:t>
        <a:bodyPr/>
        <a:lstStyle/>
        <a:p>
          <a:endParaRPr lang="fr-FR"/>
        </a:p>
      </dgm:t>
    </dgm:pt>
    <dgm:pt modelId="{B2446B2B-060D-401C-A32A-AC593A22F801}" type="parTrans" cxnId="{4945BE03-6DAF-445D-A840-A18312EF97C5}">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8A7EE908-F4ED-4212-B68C-5E55FBB4C062}" type="sibTrans" cxnId="{45A651BD-5534-44A7-8EFE-3DA610BAB8C3}">
      <dgm:prSet/>
      <dgm:spPr/>
      <dgm:t>
        <a:bodyPr/>
        <a:lstStyle/>
        <a:p>
          <a:endParaRPr lang="fr-FR"/>
        </a:p>
      </dgm:t>
    </dgm:pt>
    <dgm:pt modelId="{EFC3FA97-8A96-49E8-9186-7626E2896939}" type="par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BB5D2A6-D28E-4FE9-948B-9A95D2D37F73}" type="sibTrans" cxnId="{A0E395AB-EC9F-4D85-BC25-7181C322371A}">
      <dgm:prSet/>
      <dgm:spPr/>
      <dgm:t>
        <a:bodyPr/>
        <a:lstStyle/>
        <a:p>
          <a:endParaRPr lang="fr-FR"/>
        </a:p>
      </dgm:t>
    </dgm:pt>
    <dgm:pt modelId="{8A66AEA2-0167-4217-B2A7-E1EECB0B3D48}" type="par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E91A039-EBAE-495D-A8E7-24D965D02EED}" type="sibTrans" cxnId="{BF53C002-7BCE-4E85-824D-417260CD6CBB}">
      <dgm:prSet/>
      <dgm:spPr/>
      <dgm:t>
        <a:bodyPr/>
        <a:lstStyle/>
        <a:p>
          <a:endParaRPr lang="fr-FR"/>
        </a:p>
      </dgm:t>
    </dgm:pt>
    <dgm:pt modelId="{CD1B254D-0B15-404B-A567-0CCA36ECAB6C}" type="parTrans" cxnId="{BF53C002-7BCE-4E85-824D-417260CD6CBB}">
      <dgm:prSet/>
      <dgm:spPr/>
      <dgm:t>
        <a:bodyPr/>
        <a:lstStyle/>
        <a:p>
          <a:endParaRPr lang="fr-FR"/>
        </a:p>
      </dgm:t>
    </dgm:pt>
    <dgm:pt modelId="{164B94A2-951C-4720-8A22-88B1741A9DDD}">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des intérimaires</a:t>
          </a:r>
        </a:p>
      </dgm:t>
    </dgm:pt>
    <dgm:pt modelId="{D944181A-5D08-4805-94A0-D773D47DBB0F}" type="parTrans" cxnId="{45868EA9-3EED-4863-A504-A48B5ABC6EB3}">
      <dgm:prSet/>
      <dgm:spPr/>
      <dgm:t>
        <a:bodyPr/>
        <a:lstStyle/>
        <a:p>
          <a:endParaRPr lang="fr-FR"/>
        </a:p>
      </dgm:t>
    </dgm:pt>
    <dgm:pt modelId="{288EDEC4-B4BF-4EBF-8D43-51D486917EBD}" type="sibTrans" cxnId="{45868EA9-3EED-4863-A504-A48B5ABC6EB3}">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C4760A16-6822-4891-86BA-9EBECCC85FEE}" type="presOf" srcId="{164B94A2-951C-4720-8A22-88B1741A9DDD}" destId="{2DB9350A-43D7-45BB-98EA-C4F5DDC20861}" srcOrd="0" destOrd="2" presId="urn:microsoft.com/office/officeart/2005/8/layout/vList5"/>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17342669-17D0-4526-B51F-057BD68FEB93}" srcId="{FDC37FC9-C7D2-42C4-BF70-637CB95D5705}" destId="{50C8D588-A583-46DF-A1B5-8762DD393F3F}" srcOrd="2" destOrd="0" parTransId="{D7B56DC0-C5A2-4F6D-9703-09ACE7C4D0E9}" sibTransId="{7FB9FB0D-ED18-40E7-B71A-E9AB46804C69}"/>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6000498A-2D71-4437-996B-878FEB01C8C4}" type="presOf" srcId="{50C8D588-A583-46DF-A1B5-8762DD393F3F}" destId="{6AA7E57C-D48E-443B-92A6-3496A8DC1945}" srcOrd="0" destOrd="2"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45868EA9-3EED-4863-A504-A48B5ABC6EB3}" srcId="{DFD0E847-F3E3-4776-B54B-00DB06EFB5B4}" destId="{164B94A2-951C-4720-8A22-88B1741A9DDD}" srcOrd="2" destOrd="0" parTransId="{D944181A-5D08-4805-94A0-D773D47DBB0F}" sibTransId="{288EDEC4-B4BF-4EBF-8D43-51D486917EBD}"/>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a:p>
          <a:pPr marL="57150" lvl="1" indent="-57150" algn="l" defTabSz="488950" rtl="0">
            <a:lnSpc>
              <a:spcPct val="90000"/>
            </a:lnSpc>
            <a:spcBef>
              <a:spcPct val="0"/>
            </a:spcBef>
            <a:spcAft>
              <a:spcPct val="15000"/>
            </a:spcAft>
            <a:buChar char="•"/>
          </a:pPr>
          <a:r>
            <a:rPr lang="fr-FR" sz="1100" kern="1200" dirty="0"/>
            <a:t>Les accidents du travail des intérimaires</a:t>
          </a:r>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âge</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2.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package" Target="../embeddings/Microsoft_Excel_Worksheet7.xlsx"/><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package" Target="../embeddings/Microsoft_Excel_Worksheet1.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2.xlsx"/><Relationship Id="rId7" Type="http://schemas.openxmlformats.org/officeDocument/2006/relationships/package" Target="../embeddings/Microsoft_Excel_Worksheet3.xlsx"/><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7.emf"/><Relationship Id="rId4" Type="http://schemas.openxmlformats.org/officeDocument/2006/relationships/package" Target="../embeddings/Microsoft_Excel_Worksheet3.xlsx"/></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7" Type="http://schemas.openxmlformats.org/officeDocument/2006/relationships/image" Target="../media/image23.em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package" Target="../embeddings/Microsoft_Excel_Worksheet3.xlsx"/><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852936"/>
            <a:ext cx="6984776" cy="2088229"/>
          </a:xfrm>
        </p:spPr>
        <p:txBody>
          <a:bodyPr vertOverflow="overflow" horzOverflow="overflow" vert="horz" wrap="square" lIns="91440" tIns="45720" rIns="91440" bIns="45720" numCol="1" spcCol="0" rtlCol="0" fromWordArt="0" anchor="ctr" anchorCtr="0" forceAA="0" compatLnSpc="0">
            <a:normAutofit fontScale="90000"/>
          </a:bodyPr>
          <a:lstStyle/>
          <a:p>
            <a:pPr marL="0" indent="0"/>
            <a:r>
              <a:rPr lang="fr-FR" sz="4400" dirty="0"/>
              <a:t>COLLECTE, TRAITEMENT ET ÉLIMINATION DES DÉCHETS ;</a:t>
            </a:r>
            <a:br>
              <a:rPr lang="fr-FR" sz="4400" dirty="0"/>
            </a:br>
            <a:r>
              <a:rPr lang="fr-FR" sz="4400" dirty="0"/>
              <a:t>RÉCUPÉRATION</a:t>
            </a:r>
            <a:br>
              <a:rPr lang="fr-FR" sz="4400" dirty="0"/>
            </a:br>
            <a:endParaRPr lang="fr-FR" sz="4400" dirty="0"/>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261610"/>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Les accidents du travail des intérimaires (2021)</a:t>
            </a:r>
            <a:endParaRPr lang="fr-FR" dirty="0"/>
          </a:p>
        </p:txBody>
      </p:sp>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492443"/>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p:txBody>
      </p:sp>
      <p:pic>
        <p:nvPicPr>
          <p:cNvPr id="4" name="Image 3">
            <a:extLst>
              <a:ext uri="{FF2B5EF4-FFF2-40B4-BE49-F238E27FC236}">
                <a16:creationId xmlns:a16="http://schemas.microsoft.com/office/drawing/2014/main" id="{3764EABE-E866-5A4A-754A-19E8E98CD2C2}"/>
              </a:ext>
            </a:extLst>
          </p:cNvPr>
          <p:cNvPicPr>
            <a:picLocks noChangeAspect="1"/>
          </p:cNvPicPr>
          <p:nvPr/>
        </p:nvPicPr>
        <p:blipFill>
          <a:blip r:embed="rId2"/>
          <a:stretch>
            <a:fillRect/>
          </a:stretch>
        </p:blipFill>
        <p:spPr>
          <a:xfrm>
            <a:off x="962025" y="2305050"/>
            <a:ext cx="7219950" cy="1123950"/>
          </a:xfrm>
          <a:prstGeom prst="rect">
            <a:avLst/>
          </a:prstGeom>
        </p:spPr>
      </p:pic>
      <p:graphicFrame>
        <p:nvGraphicFramePr>
          <p:cNvPr id="6" name="Tableau 5">
            <a:extLst>
              <a:ext uri="{FF2B5EF4-FFF2-40B4-BE49-F238E27FC236}">
                <a16:creationId xmlns:a16="http://schemas.microsoft.com/office/drawing/2014/main" id="{E426879D-F3EC-B673-FE0B-1F5EDF25701A}"/>
              </a:ext>
            </a:extLst>
          </p:cNvPr>
          <p:cNvGraphicFramePr>
            <a:graphicFrameLocks noGrp="1"/>
          </p:cNvGraphicFramePr>
          <p:nvPr>
            <p:extLst>
              <p:ext uri="{D42A27DB-BD31-4B8C-83A1-F6EECF244321}">
                <p14:modId xmlns:p14="http://schemas.microsoft.com/office/powerpoint/2010/main" val="1309316201"/>
              </p:ext>
            </p:extLst>
          </p:nvPr>
        </p:nvGraphicFramePr>
        <p:xfrm>
          <a:off x="956097" y="3471783"/>
          <a:ext cx="6362698" cy="443865"/>
        </p:xfrm>
        <a:graphic>
          <a:graphicData uri="http://schemas.openxmlformats.org/drawingml/2006/table">
            <a:tbl>
              <a:tblPr/>
              <a:tblGrid>
                <a:gridCol w="6362698">
                  <a:extLst>
                    <a:ext uri="{9D8B030D-6E8A-4147-A177-3AD203B41FA5}">
                      <a16:colId xmlns:a16="http://schemas.microsoft.com/office/drawing/2014/main" val="1626179180"/>
                    </a:ext>
                  </a:extLst>
                </a:gridCol>
              </a:tblGrid>
              <a:tr h="0">
                <a:tc>
                  <a:txBody>
                    <a:bodyPr/>
                    <a:lstStyle/>
                    <a:p>
                      <a:pPr algn="l" fontAlgn="t"/>
                      <a:r>
                        <a:rPr lang="fr-FR" sz="800" b="1" i="0" u="none" strike="noStrike" dirty="0">
                          <a:solidFill>
                            <a:srgbClr val="FF0000"/>
                          </a:solidFill>
                          <a:effectLst/>
                          <a:latin typeface="Arial" panose="020B0604020202020204" pitchFamily="34" charset="0"/>
                        </a:rPr>
                        <a:t>(1) Attention, l'indice de fréquence des intérimaires est nécessairement sous-évalué car 24% des AT ne sont pas attribués à un secteur d'activité</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3673941787"/>
                  </a:ext>
                </a:extLst>
              </a:tr>
              <a:tr h="190500">
                <a:tc>
                  <a:txBody>
                    <a:bodyPr/>
                    <a:lstStyle/>
                    <a:p>
                      <a:pPr algn="l" fontAlgn="t"/>
                      <a:r>
                        <a:rPr lang="fr-FR" sz="800" b="1" i="0" u="none" strike="noStrike" dirty="0">
                          <a:solidFill>
                            <a:srgbClr val="FF0000"/>
                          </a:solidFill>
                          <a:effectLst/>
                          <a:latin typeface="Arial" panose="020B0604020202020204" pitchFamily="34" charset="0"/>
                        </a:rPr>
                        <a:t>(2) Seuls les secteurs d'activité ayant au moins 100 accidents du travail d'intérimaires sont retenus.</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2091553380"/>
                  </a:ext>
                </a:extLst>
              </a:tr>
            </a:tbl>
          </a:graphicData>
        </a:graphic>
      </p:graphicFrame>
      <p:sp>
        <p:nvSpPr>
          <p:cNvPr id="8" name="ZoneTexte 7">
            <a:extLst>
              <a:ext uri="{FF2B5EF4-FFF2-40B4-BE49-F238E27FC236}">
                <a16:creationId xmlns:a16="http://schemas.microsoft.com/office/drawing/2014/main" id="{82A8CDC5-6A9C-E97E-6921-76E4F6C16577}"/>
              </a:ext>
            </a:extLst>
          </p:cNvPr>
          <p:cNvSpPr txBox="1"/>
          <p:nvPr/>
        </p:nvSpPr>
        <p:spPr>
          <a:xfrm>
            <a:off x="2554343" y="824733"/>
            <a:ext cx="5328592" cy="707886"/>
          </a:xfrm>
          <a:prstGeom prst="rect">
            <a:avLst/>
          </a:prstGeom>
          <a:noFill/>
        </p:spPr>
        <p:txBody>
          <a:bodyPr wrap="square" rtlCol="0">
            <a:spAutoFit/>
          </a:bodyPr>
          <a:lstStyle/>
          <a:p>
            <a:r>
              <a:rPr lang="fr-FR" sz="1000" i="1" dirty="0"/>
              <a:t>Source : Carsat Rhône-Alpes – Carsat Auvergne - SNTRP  (AT) et DARES-Pôle Emploi (intérim) 2021</a:t>
            </a:r>
          </a:p>
          <a:p>
            <a:r>
              <a:rPr lang="fr-FR" sz="1000" i="1" dirty="0"/>
              <a:t>Champ : établissements et salariés du régime général et effectifs intérimaires sur 5 jours retenus en fin d'année , Auvergne-Rhône-Alpes								</a:t>
            </a:r>
          </a:p>
        </p:txBody>
      </p:sp>
    </p:spTree>
    <p:extLst>
      <p:ext uri="{BB962C8B-B14F-4D97-AF65-F5344CB8AC3E}">
        <p14:creationId xmlns:p14="http://schemas.microsoft.com/office/powerpoint/2010/main" val="74933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616448"/>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3" name="Image 12">
            <a:extLst>
              <a:ext uri="{FF2B5EF4-FFF2-40B4-BE49-F238E27FC236}">
                <a16:creationId xmlns:a16="http://schemas.microsoft.com/office/drawing/2014/main" id="{DFC38AA8-A342-D671-C06D-E1C1420A8ECC}"/>
              </a:ext>
            </a:extLst>
          </p:cNvPr>
          <p:cNvPicPr>
            <a:picLocks noChangeAspect="1"/>
          </p:cNvPicPr>
          <p:nvPr/>
        </p:nvPicPr>
        <p:blipFill>
          <a:blip r:embed="rId5"/>
          <a:stretch>
            <a:fillRect/>
          </a:stretch>
        </p:blipFill>
        <p:spPr>
          <a:xfrm>
            <a:off x="4559407" y="3211063"/>
            <a:ext cx="3438442" cy="195089"/>
          </a:xfrm>
          <a:prstGeom prst="rect">
            <a:avLst/>
          </a:prstGeom>
        </p:spPr>
      </p:pic>
      <p:pic>
        <p:nvPicPr>
          <p:cNvPr id="9" name="Image 8">
            <a:extLst>
              <a:ext uri="{FF2B5EF4-FFF2-40B4-BE49-F238E27FC236}">
                <a16:creationId xmlns:a16="http://schemas.microsoft.com/office/drawing/2014/main" id="{5E84E584-55ED-00F0-61E8-439CAF12A06C}"/>
              </a:ext>
            </a:extLst>
          </p:cNvPr>
          <p:cNvPicPr>
            <a:picLocks noChangeAspect="1"/>
          </p:cNvPicPr>
          <p:nvPr/>
        </p:nvPicPr>
        <p:blipFill>
          <a:blip r:embed="rId6"/>
          <a:stretch>
            <a:fillRect/>
          </a:stretch>
        </p:blipFill>
        <p:spPr>
          <a:xfrm>
            <a:off x="1200150" y="1713392"/>
            <a:ext cx="6743700" cy="1524000"/>
          </a:xfrm>
          <a:prstGeom prst="rect">
            <a:avLst/>
          </a:prstGeom>
        </p:spPr>
      </p:pic>
      <p:pic>
        <p:nvPicPr>
          <p:cNvPr id="11" name="Image 10">
            <a:extLst>
              <a:ext uri="{FF2B5EF4-FFF2-40B4-BE49-F238E27FC236}">
                <a16:creationId xmlns:a16="http://schemas.microsoft.com/office/drawing/2014/main" id="{5FCC04DC-FEE7-1DB7-1F94-3304CBF73953}"/>
              </a:ext>
            </a:extLst>
          </p:cNvPr>
          <p:cNvPicPr>
            <a:picLocks noChangeAspect="1"/>
          </p:cNvPicPr>
          <p:nvPr/>
        </p:nvPicPr>
        <p:blipFill>
          <a:blip r:embed="rId7"/>
          <a:stretch>
            <a:fillRect/>
          </a:stretch>
        </p:blipFill>
        <p:spPr>
          <a:xfrm>
            <a:off x="1199384" y="3406152"/>
            <a:ext cx="5048250" cy="1714500"/>
          </a:xfrm>
          <a:prstGeom prst="rect">
            <a:avLst/>
          </a:prstGeom>
        </p:spPr>
      </p:pic>
      <p:pic>
        <p:nvPicPr>
          <p:cNvPr id="15" name="Image 14">
            <a:extLst>
              <a:ext uri="{FF2B5EF4-FFF2-40B4-BE49-F238E27FC236}">
                <a16:creationId xmlns:a16="http://schemas.microsoft.com/office/drawing/2014/main" id="{78AE1CC5-B7C0-704A-139C-0B3E82AE79DA}"/>
              </a:ext>
            </a:extLst>
          </p:cNvPr>
          <p:cNvPicPr>
            <a:picLocks noChangeAspect="1"/>
          </p:cNvPicPr>
          <p:nvPr/>
        </p:nvPicPr>
        <p:blipFill>
          <a:blip r:embed="rId8"/>
          <a:stretch>
            <a:fillRect/>
          </a:stretch>
        </p:blipFill>
        <p:spPr>
          <a:xfrm>
            <a:off x="447675" y="5221656"/>
            <a:ext cx="8248650" cy="1371600"/>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83" y="3983900"/>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BD605CD2-C8EC-0D28-6752-0C0DCDDB42CA}"/>
              </a:ext>
            </a:extLst>
          </p:cNvPr>
          <p:cNvPicPr>
            <a:picLocks noChangeAspect="1"/>
          </p:cNvPicPr>
          <p:nvPr/>
        </p:nvPicPr>
        <p:blipFill>
          <a:blip r:embed="rId7"/>
          <a:stretch>
            <a:fillRect/>
          </a:stretch>
        </p:blipFill>
        <p:spPr>
          <a:xfrm>
            <a:off x="447675" y="2011535"/>
            <a:ext cx="8248650" cy="1781175"/>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41374" y="1956664"/>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pic>
        <p:nvPicPr>
          <p:cNvPr id="2" name="Image 1">
            <a:extLst>
              <a:ext uri="{FF2B5EF4-FFF2-40B4-BE49-F238E27FC236}">
                <a16:creationId xmlns:a16="http://schemas.microsoft.com/office/drawing/2014/main" id="{2AFBA6E5-A4F3-BFEA-357E-B78D6046AF83}"/>
              </a:ext>
            </a:extLst>
          </p:cNvPr>
          <p:cNvPicPr>
            <a:picLocks noChangeAspect="1"/>
          </p:cNvPicPr>
          <p:nvPr/>
        </p:nvPicPr>
        <p:blipFill>
          <a:blip r:embed="rId6"/>
          <a:stretch>
            <a:fillRect/>
          </a:stretch>
        </p:blipFill>
        <p:spPr>
          <a:xfrm>
            <a:off x="381000" y="2420888"/>
            <a:ext cx="8382000" cy="1190625"/>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sp>
        <p:nvSpPr>
          <p:cNvPr id="3" name="ZoneTexte 2">
            <a:extLst>
              <a:ext uri="{FF2B5EF4-FFF2-40B4-BE49-F238E27FC236}">
                <a16:creationId xmlns:a16="http://schemas.microsoft.com/office/drawing/2014/main" id="{EF8B3558-356D-9CEC-7068-A2591775E5D5}"/>
              </a:ext>
            </a:extLst>
          </p:cNvPr>
          <p:cNvSpPr txBox="1"/>
          <p:nvPr/>
        </p:nvSpPr>
        <p:spPr>
          <a:xfrm>
            <a:off x="899592" y="1628800"/>
            <a:ext cx="1872208"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Taux d’inaptitude</a:t>
            </a:r>
          </a:p>
        </p:txBody>
      </p:sp>
      <p:pic>
        <p:nvPicPr>
          <p:cNvPr id="12" name="Image 11">
            <a:extLst>
              <a:ext uri="{FF2B5EF4-FFF2-40B4-BE49-F238E27FC236}">
                <a16:creationId xmlns:a16="http://schemas.microsoft.com/office/drawing/2014/main" id="{13CC4E90-E372-849A-A3A1-8CC807727A64}"/>
              </a:ext>
            </a:extLst>
          </p:cNvPr>
          <p:cNvPicPr>
            <a:picLocks noChangeAspect="1"/>
          </p:cNvPicPr>
          <p:nvPr/>
        </p:nvPicPr>
        <p:blipFill>
          <a:blip r:embed="rId6"/>
          <a:stretch>
            <a:fillRect/>
          </a:stretch>
        </p:blipFill>
        <p:spPr>
          <a:xfrm>
            <a:off x="899585" y="3518935"/>
            <a:ext cx="7648575" cy="2124075"/>
          </a:xfrm>
          <a:prstGeom prst="rect">
            <a:avLst/>
          </a:prstGeom>
        </p:spPr>
      </p:pic>
      <p:graphicFrame>
        <p:nvGraphicFramePr>
          <p:cNvPr id="2" name="Objet 1">
            <a:extLst>
              <a:ext uri="{FF2B5EF4-FFF2-40B4-BE49-F238E27FC236}">
                <a16:creationId xmlns:a16="http://schemas.microsoft.com/office/drawing/2014/main" id="{0D2E776A-0D4F-0344-50F3-9F78318A9C64}"/>
              </a:ext>
            </a:extLst>
          </p:cNvPr>
          <p:cNvGraphicFramePr>
            <a:graphicFrameLocks noChangeAspect="1"/>
          </p:cNvGraphicFramePr>
          <p:nvPr>
            <p:extLst>
              <p:ext uri="{D42A27DB-BD31-4B8C-83A1-F6EECF244321}">
                <p14:modId xmlns:p14="http://schemas.microsoft.com/office/powerpoint/2010/main" val="2200454849"/>
              </p:ext>
            </p:extLst>
          </p:nvPr>
        </p:nvGraphicFramePr>
        <p:xfrm>
          <a:off x="899585" y="2053631"/>
          <a:ext cx="6781800" cy="1162050"/>
        </p:xfrm>
        <a:graphic>
          <a:graphicData uri="http://schemas.openxmlformats.org/presentationml/2006/ole">
            <mc:AlternateContent xmlns:mc="http://schemas.openxmlformats.org/markup-compatibility/2006">
              <mc:Choice xmlns:v="urn:schemas-microsoft-com:vml" Requires="v">
                <p:oleObj name="Worksheet" r:id="rId7" imgW="6781896" imgH="1161894" progId="Excel.Sheet.12">
                  <p:embed/>
                </p:oleObj>
              </mc:Choice>
              <mc:Fallback>
                <p:oleObj name="Worksheet" r:id="rId7" imgW="6781896" imgH="1161894" progId="Excel.Sheet.12">
                  <p:embed/>
                  <p:pic>
                    <p:nvPicPr>
                      <p:cNvPr id="0" name=""/>
                      <p:cNvPicPr/>
                      <p:nvPr/>
                    </p:nvPicPr>
                    <p:blipFill>
                      <a:blip r:embed="rId8"/>
                      <a:stretch>
                        <a:fillRect/>
                      </a:stretch>
                    </p:blipFill>
                    <p:spPr>
                      <a:xfrm>
                        <a:off x="899585" y="2053631"/>
                        <a:ext cx="6781800" cy="1162050"/>
                      </a:xfrm>
                      <a:prstGeom prst="rect">
                        <a:avLst/>
                      </a:prstGeom>
                    </p:spPr>
                  </p:pic>
                </p:oleObj>
              </mc:Fallback>
            </mc:AlternateContent>
          </a:graphicData>
        </a:graphic>
      </p:graphicFrame>
    </p:spTree>
    <p:extLst>
      <p:ext uri="{BB962C8B-B14F-4D97-AF65-F5344CB8AC3E}">
        <p14:creationId xmlns:p14="http://schemas.microsoft.com/office/powerpoint/2010/main" val="318193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3" name="ZoneTexte 2">
            <a:extLst>
              <a:ext uri="{FF2B5EF4-FFF2-40B4-BE49-F238E27FC236}">
                <a16:creationId xmlns:a16="http://schemas.microsoft.com/office/drawing/2014/main" id="{AE9D9F0A-BA06-ED16-E504-34422C208374}"/>
              </a:ext>
            </a:extLst>
          </p:cNvPr>
          <p:cNvSpPr txBox="1"/>
          <p:nvPr/>
        </p:nvSpPr>
        <p:spPr>
          <a:xfrm>
            <a:off x="755576" y="1628800"/>
            <a:ext cx="7920880" cy="5220000"/>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Le secteur de la collecte, traitement, élimination des déchets; récupération compte 12 183 salarié.es dans la région ARA en 2019, soit 0,4% de l’emploi total. Il est fortement masculinisé (78% d’hommes) et la part des salarié.es de 40 ans et plus est légèrement plus élevée qu’en moyenne régionale (59% </a:t>
            </a:r>
            <a:r>
              <a:rPr lang="fr-FR" sz="1100"/>
              <a:t>contre 50%). </a:t>
            </a:r>
            <a:r>
              <a:rPr lang="fr-FR" sz="1100" dirty="0"/>
              <a:t>Il recourt peu aux contrats à durée limitée (8%) et au temps partiel (12% des emplois). Le taux d’emploi des personnes handicapées est par ailleurs le 5</a:t>
            </a:r>
            <a:r>
              <a:rPr lang="fr-FR" sz="1100" baseline="30000" dirty="0"/>
              <a:t>ème</a:t>
            </a:r>
            <a:r>
              <a:rPr lang="fr-FR" sz="1100" dirty="0"/>
              <a:t> de la région (6,9% des emplois en 2020).</a:t>
            </a:r>
          </a:p>
          <a:p>
            <a:pPr algn="just">
              <a:lnSpc>
                <a:spcPct val="114000"/>
              </a:lnSpc>
            </a:pPr>
            <a:endParaRPr lang="fr-FR" sz="1100" dirty="0">
              <a:solidFill>
                <a:srgbClr val="FF0000"/>
              </a:solidFill>
            </a:endParaRPr>
          </a:p>
          <a:p>
            <a:pPr algn="just">
              <a:lnSpc>
                <a:spcPct val="114000"/>
              </a:lnSpc>
            </a:pPr>
            <a:r>
              <a:rPr lang="fr-FR" sz="1200" b="1" dirty="0"/>
              <a:t>Un cumul de contraintes physiques plus fréquent dans le secteur de la gestion des déchets qu’en moyenne</a:t>
            </a:r>
          </a:p>
          <a:p>
            <a:pPr algn="just">
              <a:lnSpc>
                <a:spcPct val="114000"/>
              </a:lnSpc>
            </a:pPr>
            <a:endParaRPr lang="fr-FR" sz="1100" dirty="0"/>
          </a:p>
          <a:p>
            <a:pPr algn="just">
              <a:lnSpc>
                <a:spcPct val="114000"/>
              </a:lnSpc>
            </a:pPr>
            <a:r>
              <a:rPr lang="fr-FR" sz="1100" dirty="0"/>
              <a:t>Regroupé avec les secteurs de la dépollution et de la production et distribution d’eau, le secteur forme un ensemble où les contraintes de temps de travail, de rythme de travail et les contraintes physiques  concernent  environ 9 salariés sur 10. Le cumul de trois contraintes physiques minimales caractérise cet ensemble (58% des salariés contre 37% en moyenne régionale). Les contraintes posturales et articulaires sont fréquentes (73% des salariés) mais le secteur se caractérise surtout par une exposition bien plus forte qu’en moyenne aux nuisances thermiques (49%, +29 points) et sonores (53%, +20 points), à la conduite de véhicules ou d’engins (52%, +18 points), à la manutention manuelle de charges (50%, +15 points) ou aux machines et outils vibrants (29%, +14 points). On note aussi une</a:t>
            </a:r>
          </a:p>
          <a:p>
            <a:pPr algn="just">
              <a:lnSpc>
                <a:spcPct val="114000"/>
              </a:lnSpc>
            </a:pPr>
            <a:r>
              <a:rPr lang="fr-FR" sz="1100" dirty="0"/>
              <a:t>exposition plus forte aux agents chimiques dans le secteur (41%, </a:t>
            </a:r>
          </a:p>
          <a:p>
            <a:pPr algn="just">
              <a:lnSpc>
                <a:spcPct val="114000"/>
              </a:lnSpc>
            </a:pPr>
            <a:r>
              <a:rPr lang="fr-FR" sz="1100" dirty="0"/>
              <a:t>+8 points), y compris aux produits cancérogènes (21%, +9 points), et aux agents biologiques (43%, +22 points).</a:t>
            </a:r>
          </a:p>
          <a:p>
            <a:pPr algn="just">
              <a:lnSpc>
                <a:spcPct val="114000"/>
              </a:lnSpc>
            </a:pPr>
            <a:endParaRPr lang="fr-FR" sz="1100" dirty="0"/>
          </a:p>
          <a:p>
            <a:pPr algn="just">
              <a:lnSpc>
                <a:spcPct val="114000"/>
              </a:lnSpc>
            </a:pPr>
            <a:r>
              <a:rPr lang="fr-FR" sz="1100" dirty="0"/>
              <a:t>D’après les données nationales, outre les conducteur.rice.s de véhicules, les agent.es d’entretien (67% de femmes) et les ouvrier.es non qualifié.es (ONQ) des industries de process (60% d’hommes) occupent une majorité des emplois. Leur taux d’exposition aux contraintes posturales et articulaires est au sommet (91% et 98%) et leurs horaires souvent atypiques (64% et 63%). Les ONQ des industries de process sont 72% à être exposé.es aux nuisances sonores..</a:t>
            </a:r>
          </a:p>
          <a:p>
            <a:pPr algn="just">
              <a:lnSpc>
                <a:spcPct val="114000"/>
              </a:lnSpc>
            </a:pPr>
            <a:endParaRPr lang="fr-FR" sz="1100" dirty="0">
              <a:solidFill>
                <a:srgbClr val="FF0000"/>
              </a:solidFill>
            </a:endParaRPr>
          </a:p>
          <a:p>
            <a:pPr algn="just">
              <a:lnSpc>
                <a:spcPct val="114000"/>
              </a:lnSpc>
            </a:pPr>
            <a:r>
              <a:rPr lang="fr-FR" sz="1200" b="1" dirty="0"/>
              <a:t>Un secteur où la fréquence et la gravité des accidents du travail ont un niveau élevé </a:t>
            </a:r>
          </a:p>
          <a:p>
            <a:pPr algn="just">
              <a:lnSpc>
                <a:spcPct val="114000"/>
              </a:lnSpc>
            </a:pPr>
            <a:endParaRPr lang="fr-FR" sz="1200" b="1" dirty="0">
              <a:solidFill>
                <a:srgbClr val="FF0000"/>
              </a:solidFill>
            </a:endParaRPr>
          </a:p>
          <a:p>
            <a:pPr algn="just">
              <a:lnSpc>
                <a:spcPct val="114000"/>
              </a:lnSpc>
            </a:pPr>
            <a:r>
              <a:rPr lang="fr-FR" sz="1100" dirty="0"/>
              <a:t>En 2019, 785 accidents du travail (AT) imputables au secteur de la collecte, traitement, élimination des déchets; récupération ont fait l’objet d’une première indemnisation. Cela place le secteur dans les 10 secteurs de plus de 10 000 salariés où la part des accidents ramenés aux heures de travail est la plus élevée en région (taux de fréquence (TF) = 37,9 contre 23 en moyenne régionale). Précisément , ce sont les hommes travaillant dans le secteur qui sont concernés (TF=42,7) et davantage les personnes de moins de 40 ans. </a:t>
            </a:r>
          </a:p>
          <a:p>
            <a:pPr algn="just">
              <a:lnSpc>
                <a:spcPct val="114000"/>
              </a:lnSpc>
            </a:pPr>
            <a:r>
              <a:rPr lang="fr-FR" sz="1100" dirty="0"/>
              <a:t>La part des jours d’arrêt générés suite à un AT est également</a:t>
            </a:r>
          </a:p>
        </p:txBody>
      </p:sp>
    </p:spTree>
    <p:extLst>
      <p:ext uri="{BB962C8B-B14F-4D97-AF65-F5344CB8AC3E}">
        <p14:creationId xmlns:p14="http://schemas.microsoft.com/office/powerpoint/2010/main" val="282406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2" name="ZoneTexte 1">
            <a:extLst>
              <a:ext uri="{FF2B5EF4-FFF2-40B4-BE49-F238E27FC236}">
                <a16:creationId xmlns:a16="http://schemas.microsoft.com/office/drawing/2014/main" id="{58D08310-7C56-2E5B-C173-510D6952F6B1}"/>
              </a:ext>
            </a:extLst>
          </p:cNvPr>
          <p:cNvSpPr txBox="1"/>
          <p:nvPr/>
        </p:nvSpPr>
        <p:spPr>
          <a:xfrm>
            <a:off x="755576" y="1628800"/>
            <a:ext cx="8064896" cy="5112000"/>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supérieure à la moyenne (taux de gravité (TG) =3,2 contre 1,7), ainsi que les séquelles physiques permanentes(indice de gravité (IG) = 30,1 contre 16,3). C’est dans la tranche d’âge de 30 à 39 ans et 50 ans et plus que l’on trouve l’indice de gravité le plus élevé. </a:t>
            </a:r>
          </a:p>
          <a:p>
            <a:pPr algn="just">
              <a:lnSpc>
                <a:spcPct val="114000"/>
              </a:lnSpc>
            </a:pPr>
            <a:r>
              <a:rPr lang="fr-FR" sz="1100" dirty="0"/>
              <a:t>Entre 2016 et 2019, le nombre d’AT a augmenté de 12% et le taux de fréquence des AT, de 0,9 point, après un recul entre 2012 et 2016. Toutefois, la part des séquelles physiques permanentes connaît un recul de 10,1 points de. La tranche d’âge de 30-39 ans fait exception à ces différentes baisses. Le taux de fréquence a cru de 5,5 points et l’indice de gravité de 25,5 points.</a:t>
            </a:r>
          </a:p>
          <a:p>
            <a:pPr algn="just">
              <a:lnSpc>
                <a:spcPct val="114000"/>
              </a:lnSpc>
            </a:pPr>
            <a:endParaRPr lang="fr-FR" sz="1100" dirty="0">
              <a:solidFill>
                <a:srgbClr val="FF0000"/>
              </a:solidFill>
            </a:endParaRPr>
          </a:p>
          <a:p>
            <a:pPr algn="just">
              <a:lnSpc>
                <a:spcPct val="114000"/>
              </a:lnSpc>
            </a:pPr>
            <a:r>
              <a:rPr lang="fr-FR" sz="1100" dirty="0"/>
              <a:t>Le nombre de maladies professionnelles (MP) en 1</a:t>
            </a:r>
            <a:r>
              <a:rPr lang="fr-FR" sz="1100" baseline="30000" dirty="0"/>
              <a:t>ère</a:t>
            </a:r>
            <a:r>
              <a:rPr lang="fr-FR" sz="1100" dirty="0"/>
              <a:t> indemnisation imputable au secteur est de 48 en 2019, essentiellement pour les hommes du fait de troubles musculosquelettiques. Le nombre de jours d’arrêt engendrés par les MP augmente de 43% par rapport à 2016.</a:t>
            </a:r>
          </a:p>
          <a:p>
            <a:pPr algn="just">
              <a:lnSpc>
                <a:spcPct val="114000"/>
              </a:lnSpc>
            </a:pPr>
            <a:endParaRPr lang="fr-FR" sz="1100" dirty="0">
              <a:solidFill>
                <a:srgbClr val="FF0000"/>
              </a:solidFill>
            </a:endParaRPr>
          </a:p>
          <a:p>
            <a:pPr algn="just">
              <a:lnSpc>
                <a:spcPct val="114000"/>
              </a:lnSpc>
            </a:pPr>
            <a:r>
              <a:rPr lang="fr-FR" sz="1200" b="1" dirty="0"/>
              <a:t>Un taux d’inaptitude plus élevé qu’en moyenne entre 40 et 59 ans</a:t>
            </a:r>
          </a:p>
          <a:p>
            <a:pPr algn="just">
              <a:lnSpc>
                <a:spcPct val="114000"/>
              </a:lnSpc>
            </a:pPr>
            <a:endParaRPr lang="fr-FR" sz="1100"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au travers des inscriptions à France Travail suite à licenciement pour ce motif générées par un secteur d’activité. En 2021, 88 personnes issues du secteur de la collecte, traitement, élimination des déchets; récupération se sont inscrites suite à un licenciement pour inaptitude. Elles étaient 20 de moins en 2019.</a:t>
            </a:r>
            <a:r>
              <a:rPr lang="fr-FR" sz="1100" dirty="0">
                <a:solidFill>
                  <a:srgbClr val="FF0000"/>
                </a:solidFill>
              </a:rPr>
              <a:t> </a:t>
            </a:r>
          </a:p>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Le taux d’inaptitude ainsi mesuré en 2019 est supérieur à celui de l’ensemble des secteurs (7,1 pour mille contre 4,4). Il augmente en fonction de l’avancée en âge jusqu’à 12,6 pour mille pour les salariés de 60 ans et plus. L’écart par rapport à la moyenne régionale se creuse à partir de 40 ans. Ce taux d’inaptitude a cru de 0,5 point par rapport à 2019.</a:t>
            </a:r>
          </a:p>
        </p:txBody>
      </p:sp>
    </p:spTree>
    <p:extLst>
      <p:ext uri="{BB962C8B-B14F-4D97-AF65-F5344CB8AC3E}">
        <p14:creationId xmlns:p14="http://schemas.microsoft.com/office/powerpoint/2010/main" val="428479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2346606666"/>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646331"/>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la production et distribution d’eau, l’</a:t>
            </a:r>
            <a:r>
              <a:rPr lang="fr-FR" sz="1200" dirty="0" err="1"/>
              <a:t>assainisssement</a:t>
            </a:r>
            <a:r>
              <a:rPr lang="fr-FR" sz="1200" dirty="0"/>
              <a:t> et la dépollution et comptant au total </a:t>
            </a:r>
            <a:r>
              <a:rPr lang="fr-FR" sz="1200" b="1" dirty="0"/>
              <a:t>20 094 </a:t>
            </a:r>
            <a:r>
              <a:rPr lang="fr-FR" sz="1200" dirty="0"/>
              <a:t>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2061648" y="-65495"/>
            <a:ext cx="7067544" cy="954107"/>
          </a:xfrm>
          <a:prstGeom prst="rect">
            <a:avLst/>
          </a:prstGeom>
          <a:noFill/>
        </p:spPr>
        <p:txBody>
          <a:bodyPr wrap="square">
            <a:spAutoFit/>
          </a:bodyPr>
          <a:lstStyle/>
          <a:p>
            <a:pPr algn="ctr"/>
            <a:r>
              <a:rPr lang="fr-FR" sz="2800" b="1" dirty="0">
                <a:solidFill>
                  <a:schemeClr val="bg1"/>
                </a:solidFill>
              </a:rPr>
              <a:t>COLLECTE, TRAITEMENT, ÉLIMINATION DES DÉCHETS ; RÉCUPÉRATION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4003451736"/>
              </p:ext>
            </p:extLst>
          </p:nvPr>
        </p:nvGraphicFramePr>
        <p:xfrm>
          <a:off x="1845221" y="3158846"/>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845221" y="3158846"/>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315357"/>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DARES DSN SISMMO 2021, POLE EMPLOI 2021</a:t>
            </a:r>
          </a:p>
        </p:txBody>
      </p:sp>
      <p:sp>
        <p:nvSpPr>
          <p:cNvPr id="10" name="ZoneTexte 9">
            <a:extLst>
              <a:ext uri="{FF2B5EF4-FFF2-40B4-BE49-F238E27FC236}">
                <a16:creationId xmlns:a16="http://schemas.microsoft.com/office/drawing/2014/main" id="{B825252B-DBFE-EAC6-B07A-0DA469774603}"/>
              </a:ext>
            </a:extLst>
          </p:cNvPr>
          <p:cNvSpPr txBox="1"/>
          <p:nvPr/>
        </p:nvSpPr>
        <p:spPr>
          <a:xfrm>
            <a:off x="1290862" y="6021495"/>
            <a:ext cx="2921098" cy="230832"/>
          </a:xfrm>
          <a:prstGeom prst="rect">
            <a:avLst/>
          </a:prstGeom>
          <a:noFill/>
        </p:spPr>
        <p:txBody>
          <a:bodyPr wrap="square" rtlCol="0">
            <a:spAutoFit/>
          </a:bodyPr>
          <a:lstStyle/>
          <a:p>
            <a:r>
              <a:rPr lang="fr-FR" sz="900" i="1" dirty="0"/>
              <a:t>* En équivalent temps plein</a:t>
            </a:r>
          </a:p>
        </p:txBody>
      </p:sp>
      <p:sp>
        <p:nvSpPr>
          <p:cNvPr id="5" name="ZoneTexte 4">
            <a:extLst>
              <a:ext uri="{FF2B5EF4-FFF2-40B4-BE49-F238E27FC236}">
                <a16:creationId xmlns:a16="http://schemas.microsoft.com/office/drawing/2014/main" id="{8643886A-8552-4C22-FB76-784EF79AF14F}"/>
              </a:ext>
            </a:extLst>
          </p:cNvPr>
          <p:cNvSpPr txBox="1"/>
          <p:nvPr/>
        </p:nvSpPr>
        <p:spPr bwMode="auto">
          <a:xfrm>
            <a:off x="2061648" y="-65495"/>
            <a:ext cx="7067544" cy="954107"/>
          </a:xfrm>
          <a:prstGeom prst="rect">
            <a:avLst/>
          </a:prstGeom>
          <a:noFill/>
        </p:spPr>
        <p:txBody>
          <a:bodyPr wrap="square">
            <a:spAutoFit/>
          </a:bodyPr>
          <a:lstStyle/>
          <a:p>
            <a:pPr algn="ctr"/>
            <a:r>
              <a:rPr lang="fr-FR" sz="2800" b="1" dirty="0">
                <a:solidFill>
                  <a:schemeClr val="bg1"/>
                </a:solidFill>
              </a:rPr>
              <a:t>COLLECTE, TRAITEMENT, ÉLIMINATION DES DÉCHETS ; RÉCUPÉRATION</a:t>
            </a:r>
          </a:p>
        </p:txBody>
      </p:sp>
      <p:pic>
        <p:nvPicPr>
          <p:cNvPr id="7" name="Image 6">
            <a:extLst>
              <a:ext uri="{FF2B5EF4-FFF2-40B4-BE49-F238E27FC236}">
                <a16:creationId xmlns:a16="http://schemas.microsoft.com/office/drawing/2014/main" id="{CDC92179-292D-D64E-EC64-24CEFC0B42DF}"/>
              </a:ext>
            </a:extLst>
          </p:cNvPr>
          <p:cNvPicPr>
            <a:picLocks noChangeAspect="1"/>
          </p:cNvPicPr>
          <p:nvPr/>
        </p:nvPicPr>
        <p:blipFill>
          <a:blip r:embed="rId4"/>
          <a:stretch>
            <a:fillRect/>
          </a:stretch>
        </p:blipFill>
        <p:spPr>
          <a:xfrm>
            <a:off x="1845221" y="1558872"/>
            <a:ext cx="5353050" cy="1362075"/>
          </a:xfrm>
          <a:prstGeom prst="rect">
            <a:avLst/>
          </a:prstGeom>
        </p:spPr>
      </p:pic>
      <p:pic>
        <p:nvPicPr>
          <p:cNvPr id="2" name="Image 1">
            <a:extLst>
              <a:ext uri="{FF2B5EF4-FFF2-40B4-BE49-F238E27FC236}">
                <a16:creationId xmlns:a16="http://schemas.microsoft.com/office/drawing/2014/main" id="{18E8E708-67F5-6496-1825-F715BC61832C}"/>
              </a:ext>
            </a:extLst>
          </p:cNvPr>
          <p:cNvPicPr>
            <a:picLocks noChangeAspect="1"/>
          </p:cNvPicPr>
          <p:nvPr/>
        </p:nvPicPr>
        <p:blipFill>
          <a:blip r:embed="rId5"/>
          <a:stretch>
            <a:fillRect/>
          </a:stretch>
        </p:blipFill>
        <p:spPr>
          <a:xfrm>
            <a:off x="971600" y="3572096"/>
            <a:ext cx="7934325" cy="2305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6" name="Image 5">
            <a:extLst>
              <a:ext uri="{FF2B5EF4-FFF2-40B4-BE49-F238E27FC236}">
                <a16:creationId xmlns:a16="http://schemas.microsoft.com/office/drawing/2014/main" id="{DFDBCFAD-F3B4-A815-4292-30FBC0384877}"/>
              </a:ext>
            </a:extLst>
          </p:cNvPr>
          <p:cNvPicPr>
            <a:picLocks noChangeAspect="1"/>
          </p:cNvPicPr>
          <p:nvPr/>
        </p:nvPicPr>
        <p:blipFill>
          <a:blip r:embed="rId3"/>
          <a:stretch>
            <a:fillRect/>
          </a:stretch>
        </p:blipFill>
        <p:spPr>
          <a:xfrm>
            <a:off x="1898904" y="2516279"/>
            <a:ext cx="5346192" cy="29550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a:extLst>
              <a:ext uri="{FF2B5EF4-FFF2-40B4-BE49-F238E27FC236}">
                <a16:creationId xmlns:a16="http://schemas.microsoft.com/office/drawing/2014/main" id="{51B6F608-9F53-4B82-D826-82C0B39AABD3}"/>
              </a:ext>
            </a:extLst>
          </p:cNvPr>
          <p:cNvPicPr>
            <a:picLocks noChangeAspect="1"/>
          </p:cNvPicPr>
          <p:nvPr/>
        </p:nvPicPr>
        <p:blipFill>
          <a:blip r:embed="rId5"/>
          <a:stretch>
            <a:fillRect/>
          </a:stretch>
        </p:blipFill>
        <p:spPr>
          <a:xfrm>
            <a:off x="899592" y="1823018"/>
            <a:ext cx="8011668" cy="4754880"/>
          </a:xfrm>
          <a:prstGeom prst="rect">
            <a:avLst/>
          </a:prstGeom>
        </p:spPr>
      </p:pic>
      <p:graphicFrame>
        <p:nvGraphicFramePr>
          <p:cNvPr id="2" name="Objet 1">
            <a:extLst>
              <a:ext uri="{FF2B5EF4-FFF2-40B4-BE49-F238E27FC236}">
                <a16:creationId xmlns:a16="http://schemas.microsoft.com/office/drawing/2014/main" id="{2B9E7259-1CE4-A228-B96E-3C1095A8D42A}"/>
              </a:ext>
            </a:extLst>
          </p:cNvPr>
          <p:cNvGraphicFramePr>
            <a:graphicFrameLocks noChangeAspect="1"/>
          </p:cNvGraphicFramePr>
          <p:nvPr>
            <p:extLst>
              <p:ext uri="{D42A27DB-BD31-4B8C-83A1-F6EECF244321}">
                <p14:modId xmlns:p14="http://schemas.microsoft.com/office/powerpoint/2010/main" val="1020578178"/>
              </p:ext>
            </p:extLst>
          </p:nvPr>
        </p:nvGraphicFramePr>
        <p:xfrm>
          <a:off x="5940152" y="6669360"/>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4" name="Objet 3">
                        <a:extLst>
                          <a:ext uri="{FF2B5EF4-FFF2-40B4-BE49-F238E27FC236}">
                            <a16:creationId xmlns:a16="http://schemas.microsoft.com/office/drawing/2014/main" id="{01BDED83-B87F-4348-52EB-5A23F8B0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6669360"/>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4" name="Image 3">
            <a:extLst>
              <a:ext uri="{FF2B5EF4-FFF2-40B4-BE49-F238E27FC236}">
                <a16:creationId xmlns:a16="http://schemas.microsoft.com/office/drawing/2014/main" id="{8655A5C3-9B9B-FB8D-1496-A2C5E035E666}"/>
              </a:ext>
            </a:extLst>
          </p:cNvPr>
          <p:cNvPicPr>
            <a:picLocks noChangeAspect="1"/>
          </p:cNvPicPr>
          <p:nvPr/>
        </p:nvPicPr>
        <p:blipFill>
          <a:blip r:embed="rId3"/>
          <a:stretch>
            <a:fillRect/>
          </a:stretch>
        </p:blipFill>
        <p:spPr>
          <a:xfrm>
            <a:off x="1652016" y="2636912"/>
            <a:ext cx="5839968" cy="2354580"/>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30001" y="1386527"/>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34926" y="4575902"/>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3887055044"/>
              </p:ext>
            </p:extLst>
          </p:nvPr>
        </p:nvGraphicFramePr>
        <p:xfrm>
          <a:off x="4214465" y="6655226"/>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214465" y="6655226"/>
                        <a:ext cx="2517775" cy="173038"/>
                      </a:xfrm>
                      <a:prstGeom prst="rect">
                        <a:avLst/>
                      </a:prstGeom>
                      <a:noFill/>
                      <a:ln>
                        <a:solidFill>
                          <a:schemeClr val="accent1"/>
                        </a:solidFill>
                      </a:ln>
                    </p:spPr>
                  </p:pic>
                </p:oleObj>
              </mc:Fallback>
            </mc:AlternateContent>
          </a:graphicData>
        </a:graphic>
      </p:graphicFrame>
      <p:pic>
        <p:nvPicPr>
          <p:cNvPr id="4" name="Image 3">
            <a:extLst>
              <a:ext uri="{FF2B5EF4-FFF2-40B4-BE49-F238E27FC236}">
                <a16:creationId xmlns:a16="http://schemas.microsoft.com/office/drawing/2014/main" id="{AFCDA0B6-77AB-2AF8-9822-40BFD85E0CF3}"/>
              </a:ext>
            </a:extLst>
          </p:cNvPr>
          <p:cNvPicPr>
            <a:picLocks noChangeAspect="1"/>
          </p:cNvPicPr>
          <p:nvPr/>
        </p:nvPicPr>
        <p:blipFill>
          <a:blip r:embed="rId5"/>
          <a:stretch>
            <a:fillRect/>
          </a:stretch>
        </p:blipFill>
        <p:spPr>
          <a:xfrm>
            <a:off x="816729" y="1656864"/>
            <a:ext cx="8020050" cy="2924175"/>
          </a:xfrm>
          <a:prstGeom prst="rect">
            <a:avLst/>
          </a:prstGeom>
        </p:spPr>
      </p:pic>
      <p:pic>
        <p:nvPicPr>
          <p:cNvPr id="5" name="Image 4">
            <a:extLst>
              <a:ext uri="{FF2B5EF4-FFF2-40B4-BE49-F238E27FC236}">
                <a16:creationId xmlns:a16="http://schemas.microsoft.com/office/drawing/2014/main" id="{D5F649C2-A9F7-4B2F-FA5A-0905B1F2433E}"/>
              </a:ext>
            </a:extLst>
          </p:cNvPr>
          <p:cNvPicPr>
            <a:picLocks noChangeAspect="1"/>
          </p:cNvPicPr>
          <p:nvPr/>
        </p:nvPicPr>
        <p:blipFill>
          <a:blip r:embed="rId6"/>
          <a:stretch>
            <a:fillRect/>
          </a:stretch>
        </p:blipFill>
        <p:spPr>
          <a:xfrm>
            <a:off x="816729" y="4858816"/>
            <a:ext cx="5734050" cy="1724025"/>
          </a:xfrm>
          <a:prstGeom prst="rect">
            <a:avLst/>
          </a:prstGeom>
        </p:spPr>
      </p:pic>
      <p:graphicFrame>
        <p:nvGraphicFramePr>
          <p:cNvPr id="2" name="Objet 1">
            <a:extLst>
              <a:ext uri="{FF2B5EF4-FFF2-40B4-BE49-F238E27FC236}">
                <a16:creationId xmlns:a16="http://schemas.microsoft.com/office/drawing/2014/main" id="{A684A64E-06EF-8A3D-BA70-39CAD57E3312}"/>
              </a:ext>
            </a:extLst>
          </p:cNvPr>
          <p:cNvGraphicFramePr>
            <a:graphicFrameLocks noChangeAspect="1"/>
          </p:cNvGraphicFramePr>
          <p:nvPr>
            <p:extLst>
              <p:ext uri="{D42A27DB-BD31-4B8C-83A1-F6EECF244321}">
                <p14:modId xmlns:p14="http://schemas.microsoft.com/office/powerpoint/2010/main" val="167166927"/>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7" imgW="5924622" imgH="399965" progId="Excel.Sheet.12">
                  <p:embed/>
                </p:oleObj>
              </mc:Choice>
              <mc:Fallback>
                <p:oleObj name="Worksheet" r:id="rId7"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8"/>
                      <a:stretch>
                        <a:fillRect/>
                      </a:stretch>
                    </p:blipFill>
                    <p:spPr>
                      <a:xfrm>
                        <a:off x="2662084" y="836712"/>
                        <a:ext cx="5924550" cy="400050"/>
                      </a:xfrm>
                      <a:prstGeom prst="rect">
                        <a:avLst/>
                      </a:prstGeom>
                    </p:spPr>
                  </p:pic>
                </p:oleObj>
              </mc:Fallback>
            </mc:AlternateContent>
          </a:graphicData>
        </a:graphic>
      </p:graphicFrame>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48257" y="1768474"/>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543675"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4073931422"/>
              </p:ext>
            </p:extLst>
          </p:nvPr>
        </p:nvGraphicFramePr>
        <p:xfrm>
          <a:off x="3635896" y="6381328"/>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381328"/>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AFD03239-30D2-D743-7109-207E6D88FDDC}"/>
              </a:ext>
            </a:extLst>
          </p:cNvPr>
          <p:cNvGraphicFramePr>
            <a:graphicFrameLocks noChangeAspect="1"/>
          </p:cNvGraphicFramePr>
          <p:nvPr>
            <p:extLst>
              <p:ext uri="{D42A27DB-BD31-4B8C-83A1-F6EECF244321}">
                <p14:modId xmlns:p14="http://schemas.microsoft.com/office/powerpoint/2010/main" val="167166927"/>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4" imgW="5924622" imgH="399965" progId="Excel.Sheet.12">
                  <p:embed/>
                </p:oleObj>
              </mc:Choice>
              <mc:Fallback>
                <p:oleObj name="Worksheet" r:id="rId4"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5"/>
                      <a:stretch>
                        <a:fillRect/>
                      </a:stretch>
                    </p:blipFill>
                    <p:spPr>
                      <a:xfrm>
                        <a:off x="2662084" y="836712"/>
                        <a:ext cx="5924550" cy="400050"/>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B72536AA-E555-A199-D088-A1108AA750F2}"/>
              </a:ext>
            </a:extLst>
          </p:cNvPr>
          <p:cNvPicPr>
            <a:picLocks noChangeAspect="1"/>
          </p:cNvPicPr>
          <p:nvPr/>
        </p:nvPicPr>
        <p:blipFill>
          <a:blip r:embed="rId6"/>
          <a:stretch>
            <a:fillRect/>
          </a:stretch>
        </p:blipFill>
        <p:spPr>
          <a:xfrm>
            <a:off x="768871" y="4332666"/>
            <a:ext cx="5734050" cy="1609725"/>
          </a:xfrm>
          <a:prstGeom prst="rect">
            <a:avLst/>
          </a:prstGeom>
        </p:spPr>
      </p:pic>
      <p:pic>
        <p:nvPicPr>
          <p:cNvPr id="3" name="Image 2">
            <a:extLst>
              <a:ext uri="{FF2B5EF4-FFF2-40B4-BE49-F238E27FC236}">
                <a16:creationId xmlns:a16="http://schemas.microsoft.com/office/drawing/2014/main" id="{01AF110D-B66E-F68C-DCC1-719D172ECB02}"/>
              </a:ext>
            </a:extLst>
          </p:cNvPr>
          <p:cNvPicPr>
            <a:picLocks noChangeAspect="1"/>
          </p:cNvPicPr>
          <p:nvPr/>
        </p:nvPicPr>
        <p:blipFill>
          <a:blip r:embed="rId7"/>
          <a:stretch>
            <a:fillRect/>
          </a:stretch>
        </p:blipFill>
        <p:spPr>
          <a:xfrm>
            <a:off x="767409" y="2191687"/>
            <a:ext cx="7162800" cy="1952625"/>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EC8B59AE-3656-8502-9F94-1252A752A4F4}"/>
              </a:ext>
            </a:extLst>
          </p:cNvPr>
          <p:cNvGraphicFramePr>
            <a:graphicFrameLocks noChangeAspect="1"/>
          </p:cNvGraphicFramePr>
          <p:nvPr>
            <p:extLst>
              <p:ext uri="{D42A27DB-BD31-4B8C-83A1-F6EECF244321}">
                <p14:modId xmlns:p14="http://schemas.microsoft.com/office/powerpoint/2010/main" val="167166927"/>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pic>
        <p:nvPicPr>
          <p:cNvPr id="8" name="Image 7">
            <a:extLst>
              <a:ext uri="{FF2B5EF4-FFF2-40B4-BE49-F238E27FC236}">
                <a16:creationId xmlns:a16="http://schemas.microsoft.com/office/drawing/2014/main" id="{51424770-B1D7-D954-3C8F-8CC9DA20AAE6}"/>
              </a:ext>
            </a:extLst>
          </p:cNvPr>
          <p:cNvPicPr>
            <a:picLocks noChangeAspect="1"/>
          </p:cNvPicPr>
          <p:nvPr/>
        </p:nvPicPr>
        <p:blipFill>
          <a:blip r:embed="rId7"/>
          <a:stretch>
            <a:fillRect/>
          </a:stretch>
        </p:blipFill>
        <p:spPr>
          <a:xfrm>
            <a:off x="899592" y="2048901"/>
            <a:ext cx="7934325" cy="1419225"/>
          </a:xfrm>
          <a:prstGeom prst="rect">
            <a:avLst/>
          </a:prstGeom>
        </p:spPr>
      </p:pic>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1657</TotalTime>
  <Words>1550</Words>
  <Application>Microsoft Office PowerPoint</Application>
  <DocSecurity>0</DocSecurity>
  <PresentationFormat>Affichage à l'écran (4:3)</PresentationFormat>
  <Paragraphs>102</Paragraphs>
  <Slides>16</Slides>
  <Notes>3</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16</vt:i4>
      </vt:variant>
    </vt:vector>
  </HeadingPairs>
  <TitlesOfParts>
    <vt:vector size="21" baseType="lpstr">
      <vt:lpstr>Arial</vt:lpstr>
      <vt:lpstr>Calibri</vt:lpstr>
      <vt:lpstr>Thème Office</vt:lpstr>
      <vt:lpstr>Worksheet</vt:lpstr>
      <vt:lpstr>Feuille de calcul</vt:lpstr>
      <vt:lpstr>COLLECTE, TRAITEMENT ET ÉLIMINATION DES DÉCHETS ; RÉCUPÉRATION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140</cp:revision>
  <dcterms:created xsi:type="dcterms:W3CDTF">2018-03-22T15:01:37Z</dcterms:created>
  <dcterms:modified xsi:type="dcterms:W3CDTF">2024-02-05T14:55:11Z</dcterms:modified>
  <cp:category/>
  <dc:identifier/>
  <cp:contentStatus/>
  <dc:language/>
  <cp:version/>
</cp:coreProperties>
</file>