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4"/>
  </p:notesMasterIdLst>
  <p:sldIdLst>
    <p:sldId id="257" r:id="rId2"/>
    <p:sldId id="258" r:id="rId3"/>
  </p:sldIdLst>
  <p:sldSz cx="10261600" cy="7056438"/>
  <p:notesSz cx="6797675" cy="9926638"/>
  <p:defaultTextStyle>
    <a:defPPr>
      <a:defRPr lang="fr-FR"/>
    </a:defPPr>
    <a:lvl1pPr marL="0" algn="l" defTabSz="95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9374" algn="l" defTabSz="95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8748" algn="l" defTabSz="95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8123" algn="l" defTabSz="95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7497" algn="l" defTabSz="95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6871" algn="l" defTabSz="95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6245" algn="l" defTabSz="95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5619" algn="l" defTabSz="95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4994" algn="l" defTabSz="95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23">
          <p15:clr>
            <a:srgbClr val="A4A3A4"/>
          </p15:clr>
        </p15:guide>
        <p15:guide id="2" pos="32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CCFF"/>
    <a:srgbClr val="7FB3F3"/>
    <a:srgbClr val="78D8FA"/>
    <a:srgbClr val="7BF7D1"/>
    <a:srgbClr val="80CFF2"/>
    <a:srgbClr val="88D3EA"/>
    <a:srgbClr val="7FE8F3"/>
    <a:srgbClr val="37B7D5"/>
    <a:srgbClr val="7BF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9" d="100"/>
          <a:sy n="79" d="100"/>
        </p:scale>
        <p:origin x="-1218" y="498"/>
      </p:cViewPr>
      <p:guideLst>
        <p:guide orient="horz" pos="2223"/>
        <p:guide pos="32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-3246" y="-90"/>
      </p:cViewPr>
      <p:guideLst>
        <p:guide orient="horz" pos="3126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C5F34-4FBD-4CE6-BC2B-E75376EE6D1B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744538"/>
            <a:ext cx="54117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230397" y="4714875"/>
            <a:ext cx="6264869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1D5F9-0348-4080-A092-4EFEA35558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15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87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9374" algn="l" defTabSz="9587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8748" algn="l" defTabSz="9587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8123" algn="l" defTabSz="9587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7497" algn="l" defTabSz="9587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6871" algn="l" defTabSz="9587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6245" algn="l" defTabSz="9587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5619" algn="l" defTabSz="9587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4994" algn="l" defTabSz="9587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9621" y="2192072"/>
            <a:ext cx="8722361" cy="151256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39241" y="3998648"/>
            <a:ext cx="7183121" cy="18033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9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8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8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6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6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5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4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AF1-9528-4B4E-863D-EF6F886121B0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578B-402C-4D9E-8CB8-499C8C2CB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42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AF1-9528-4B4E-863D-EF6F886121B0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578B-402C-4D9E-8CB8-499C8C2CB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68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39660" y="282585"/>
            <a:ext cx="2308859" cy="602084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3080" y="282585"/>
            <a:ext cx="6755554" cy="602084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AF1-9528-4B4E-863D-EF6F886121B0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578B-402C-4D9E-8CB8-499C8C2CB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48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AF1-9528-4B4E-863D-EF6F886121B0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578B-402C-4D9E-8CB8-499C8C2CB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28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596" y="4534417"/>
            <a:ext cx="8722361" cy="140148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0596" y="2990820"/>
            <a:ext cx="8722361" cy="154359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93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874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81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74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687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62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56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49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AF1-9528-4B4E-863D-EF6F886121B0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578B-402C-4D9E-8CB8-499C8C2CB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78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3081" y="1646503"/>
            <a:ext cx="4532207" cy="465692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6313" y="1646503"/>
            <a:ext cx="4532207" cy="465692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AF1-9528-4B4E-863D-EF6F886121B0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578B-402C-4D9E-8CB8-499C8C2CB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77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3081" y="1579532"/>
            <a:ext cx="4533988" cy="65827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9374" indent="0">
              <a:buNone/>
              <a:defRPr sz="2100" b="1"/>
            </a:lvl2pPr>
            <a:lvl3pPr marL="958748" indent="0">
              <a:buNone/>
              <a:defRPr sz="1900" b="1"/>
            </a:lvl3pPr>
            <a:lvl4pPr marL="1438123" indent="0">
              <a:buNone/>
              <a:defRPr sz="1700" b="1"/>
            </a:lvl4pPr>
            <a:lvl5pPr marL="1917497" indent="0">
              <a:buNone/>
              <a:defRPr sz="1700" b="1"/>
            </a:lvl5pPr>
            <a:lvl6pPr marL="2396871" indent="0">
              <a:buNone/>
              <a:defRPr sz="1700" b="1"/>
            </a:lvl6pPr>
            <a:lvl7pPr marL="2876245" indent="0">
              <a:buNone/>
              <a:defRPr sz="1700" b="1"/>
            </a:lvl7pPr>
            <a:lvl8pPr marL="3355619" indent="0">
              <a:buNone/>
              <a:defRPr sz="1700" b="1"/>
            </a:lvl8pPr>
            <a:lvl9pPr marL="3834994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3081" y="2237805"/>
            <a:ext cx="4533988" cy="406562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12752" y="1579532"/>
            <a:ext cx="4535770" cy="65827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9374" indent="0">
              <a:buNone/>
              <a:defRPr sz="2100" b="1"/>
            </a:lvl2pPr>
            <a:lvl3pPr marL="958748" indent="0">
              <a:buNone/>
              <a:defRPr sz="1900" b="1"/>
            </a:lvl3pPr>
            <a:lvl4pPr marL="1438123" indent="0">
              <a:buNone/>
              <a:defRPr sz="1700" b="1"/>
            </a:lvl4pPr>
            <a:lvl5pPr marL="1917497" indent="0">
              <a:buNone/>
              <a:defRPr sz="1700" b="1"/>
            </a:lvl5pPr>
            <a:lvl6pPr marL="2396871" indent="0">
              <a:buNone/>
              <a:defRPr sz="1700" b="1"/>
            </a:lvl6pPr>
            <a:lvl7pPr marL="2876245" indent="0">
              <a:buNone/>
              <a:defRPr sz="1700" b="1"/>
            </a:lvl7pPr>
            <a:lvl8pPr marL="3355619" indent="0">
              <a:buNone/>
              <a:defRPr sz="1700" b="1"/>
            </a:lvl8pPr>
            <a:lvl9pPr marL="3834994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12752" y="2237805"/>
            <a:ext cx="4535770" cy="406562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AF1-9528-4B4E-863D-EF6F886121B0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578B-402C-4D9E-8CB8-499C8C2CB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91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AF1-9528-4B4E-863D-EF6F886121B0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578B-402C-4D9E-8CB8-499C8C2CB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14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AF1-9528-4B4E-863D-EF6F886121B0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578B-402C-4D9E-8CB8-499C8C2CB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15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3081" y="280951"/>
            <a:ext cx="3375997" cy="119567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12001" y="280951"/>
            <a:ext cx="5736519" cy="60224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3081" y="1476626"/>
            <a:ext cx="3375997" cy="4826800"/>
          </a:xfrm>
        </p:spPr>
        <p:txBody>
          <a:bodyPr/>
          <a:lstStyle>
            <a:lvl1pPr marL="0" indent="0">
              <a:buNone/>
              <a:defRPr sz="1500"/>
            </a:lvl1pPr>
            <a:lvl2pPr marL="479374" indent="0">
              <a:buNone/>
              <a:defRPr sz="1300"/>
            </a:lvl2pPr>
            <a:lvl3pPr marL="958748" indent="0">
              <a:buNone/>
              <a:defRPr sz="1000"/>
            </a:lvl3pPr>
            <a:lvl4pPr marL="1438123" indent="0">
              <a:buNone/>
              <a:defRPr sz="900"/>
            </a:lvl4pPr>
            <a:lvl5pPr marL="1917497" indent="0">
              <a:buNone/>
              <a:defRPr sz="900"/>
            </a:lvl5pPr>
            <a:lvl6pPr marL="2396871" indent="0">
              <a:buNone/>
              <a:defRPr sz="900"/>
            </a:lvl6pPr>
            <a:lvl7pPr marL="2876245" indent="0">
              <a:buNone/>
              <a:defRPr sz="900"/>
            </a:lvl7pPr>
            <a:lvl8pPr marL="3355619" indent="0">
              <a:buNone/>
              <a:defRPr sz="900"/>
            </a:lvl8pPr>
            <a:lvl9pPr marL="3834994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AF1-9528-4B4E-863D-EF6F886121B0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578B-402C-4D9E-8CB8-499C8C2CB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22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1346" y="4939508"/>
            <a:ext cx="6156960" cy="5831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1346" y="630508"/>
            <a:ext cx="6156960" cy="4233863"/>
          </a:xfrm>
        </p:spPr>
        <p:txBody>
          <a:bodyPr/>
          <a:lstStyle>
            <a:lvl1pPr marL="0" indent="0">
              <a:buNone/>
              <a:defRPr sz="3400"/>
            </a:lvl1pPr>
            <a:lvl2pPr marL="479374" indent="0">
              <a:buNone/>
              <a:defRPr sz="2900"/>
            </a:lvl2pPr>
            <a:lvl3pPr marL="958748" indent="0">
              <a:buNone/>
              <a:defRPr sz="2500"/>
            </a:lvl3pPr>
            <a:lvl4pPr marL="1438123" indent="0">
              <a:buNone/>
              <a:defRPr sz="2100"/>
            </a:lvl4pPr>
            <a:lvl5pPr marL="1917497" indent="0">
              <a:buNone/>
              <a:defRPr sz="2100"/>
            </a:lvl5pPr>
            <a:lvl6pPr marL="2396871" indent="0">
              <a:buNone/>
              <a:defRPr sz="2100"/>
            </a:lvl6pPr>
            <a:lvl7pPr marL="2876245" indent="0">
              <a:buNone/>
              <a:defRPr sz="2100"/>
            </a:lvl7pPr>
            <a:lvl8pPr marL="3355619" indent="0">
              <a:buNone/>
              <a:defRPr sz="2100"/>
            </a:lvl8pPr>
            <a:lvl9pPr marL="3834994" indent="0">
              <a:buNone/>
              <a:defRPr sz="2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1346" y="5522645"/>
            <a:ext cx="6156960" cy="828151"/>
          </a:xfrm>
        </p:spPr>
        <p:txBody>
          <a:bodyPr/>
          <a:lstStyle>
            <a:lvl1pPr marL="0" indent="0">
              <a:buNone/>
              <a:defRPr sz="1500"/>
            </a:lvl1pPr>
            <a:lvl2pPr marL="479374" indent="0">
              <a:buNone/>
              <a:defRPr sz="1300"/>
            </a:lvl2pPr>
            <a:lvl3pPr marL="958748" indent="0">
              <a:buNone/>
              <a:defRPr sz="1000"/>
            </a:lvl3pPr>
            <a:lvl4pPr marL="1438123" indent="0">
              <a:buNone/>
              <a:defRPr sz="900"/>
            </a:lvl4pPr>
            <a:lvl5pPr marL="1917497" indent="0">
              <a:buNone/>
              <a:defRPr sz="900"/>
            </a:lvl5pPr>
            <a:lvl6pPr marL="2396871" indent="0">
              <a:buNone/>
              <a:defRPr sz="900"/>
            </a:lvl6pPr>
            <a:lvl7pPr marL="2876245" indent="0">
              <a:buNone/>
              <a:defRPr sz="900"/>
            </a:lvl7pPr>
            <a:lvl8pPr marL="3355619" indent="0">
              <a:buNone/>
              <a:defRPr sz="900"/>
            </a:lvl8pPr>
            <a:lvl9pPr marL="3834994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AF1-9528-4B4E-863D-EF6F886121B0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578B-402C-4D9E-8CB8-499C8C2CB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70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3081" y="282587"/>
            <a:ext cx="9235441" cy="1176073"/>
          </a:xfrm>
          <a:prstGeom prst="rect">
            <a:avLst/>
          </a:prstGeom>
        </p:spPr>
        <p:txBody>
          <a:bodyPr vert="horz" lIns="95875" tIns="47937" rIns="95875" bIns="47937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3081" y="1646503"/>
            <a:ext cx="9235441" cy="4656923"/>
          </a:xfrm>
          <a:prstGeom prst="rect">
            <a:avLst/>
          </a:prstGeom>
        </p:spPr>
        <p:txBody>
          <a:bodyPr vert="horz" lIns="95875" tIns="47937" rIns="95875" bIns="47937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3079" y="6540273"/>
            <a:ext cx="2394374" cy="375690"/>
          </a:xfrm>
          <a:prstGeom prst="rect">
            <a:avLst/>
          </a:prstGeom>
        </p:spPr>
        <p:txBody>
          <a:bodyPr vert="horz" lIns="95875" tIns="47937" rIns="95875" bIns="4793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75AF1-9528-4B4E-863D-EF6F886121B0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06047" y="6540273"/>
            <a:ext cx="3249507" cy="375690"/>
          </a:xfrm>
          <a:prstGeom prst="rect">
            <a:avLst/>
          </a:prstGeom>
        </p:spPr>
        <p:txBody>
          <a:bodyPr vert="horz" lIns="95875" tIns="47937" rIns="95875" bIns="4793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54147" y="6540273"/>
            <a:ext cx="2394374" cy="375690"/>
          </a:xfrm>
          <a:prstGeom prst="rect">
            <a:avLst/>
          </a:prstGeom>
        </p:spPr>
        <p:txBody>
          <a:bodyPr vert="horz" lIns="95875" tIns="47937" rIns="95875" bIns="4793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D578B-402C-4D9E-8CB8-499C8C2CB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0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ctr" defTabSz="958748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531" indent="-359531" algn="l" defTabSz="958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983" indent="-299609" algn="l" defTabSz="958748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8436" indent="-239687" algn="l" defTabSz="958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7810" indent="-239687" algn="l" defTabSz="958748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7184" indent="-239687" algn="l" defTabSz="958748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6558" indent="-239687" algn="l" defTabSz="958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5932" indent="-239687" algn="l" defTabSz="958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5307" indent="-239687" algn="l" defTabSz="958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681" indent="-239687" algn="l" defTabSz="958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587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9374" algn="l" defTabSz="9587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8748" algn="l" defTabSz="9587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123" algn="l" defTabSz="9587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7497" algn="l" defTabSz="9587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6871" algn="l" defTabSz="9587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6245" algn="l" defTabSz="9587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5619" algn="l" defTabSz="9587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4994" algn="l" defTabSz="9587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microsoft.com/office/2007/relationships/hdphoto" Target="../media/hdphoto1.wdp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00CCFF"/>
          </a:fgClr>
          <a:bgClr>
            <a:schemeClr val="tx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6" t="11835" r="1540"/>
          <a:stretch/>
        </p:blipFill>
        <p:spPr bwMode="auto">
          <a:xfrm>
            <a:off x="1534258" y="1397588"/>
            <a:ext cx="1143440" cy="988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74642" y="108311"/>
            <a:ext cx="4606112" cy="67312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75" tIns="47937" rIns="95875" bIns="47937"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409216" y="1135382"/>
            <a:ext cx="4807564" cy="248207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  <a:effectLst>
            <a:softEdge rad="31750"/>
          </a:effectLst>
        </p:spPr>
        <p:txBody>
          <a:bodyPr wrap="square" lIns="95875" tIns="47937" rIns="95875" bIns="47937">
            <a:spAutoFit/>
          </a:bodyPr>
          <a:lstStyle/>
          <a:p>
            <a:pPr algn="ctr"/>
            <a:endParaRPr lang="fr-FR" sz="10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SALARIÉS </a:t>
            </a:r>
            <a:r>
              <a:rPr lang="fr-FR" sz="2800" b="1" dirty="0">
                <a:solidFill>
                  <a:schemeClr val="bg1"/>
                </a:solidFill>
              </a:rPr>
              <a:t>ET DIRIGEANTS 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D’ENTREPRISE </a:t>
            </a:r>
            <a:endParaRPr lang="fr-FR" sz="2800" b="1" dirty="0" smtClean="0">
              <a:solidFill>
                <a:schemeClr val="bg1"/>
              </a:solidFill>
            </a:endParaRPr>
          </a:p>
          <a:p>
            <a:pPr algn="ctr"/>
            <a:endParaRPr lang="fr-FR" sz="1000" b="1" dirty="0" smtClean="0"/>
          </a:p>
          <a:p>
            <a:pPr algn="ctr"/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L’</a:t>
            </a:r>
            <a:r>
              <a:rPr lang="fr-F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BSERVATOIRE d’ANALYSE </a:t>
            </a:r>
            <a:r>
              <a:rPr lang="fr-F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et </a:t>
            </a:r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d’APPUI</a:t>
            </a:r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fr-F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 </a:t>
            </a:r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DIALOGUE SOCIAL et </a:t>
            </a:r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fr-F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à la </a:t>
            </a:r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NEGOCIATION</a:t>
            </a:r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215" y="191727"/>
            <a:ext cx="1407157" cy="61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 19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401" y="3473922"/>
            <a:ext cx="3781194" cy="200052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12" name="ZoneTexte 11"/>
          <p:cNvSpPr txBox="1"/>
          <p:nvPr/>
        </p:nvSpPr>
        <p:spPr>
          <a:xfrm>
            <a:off x="374642" y="2160029"/>
            <a:ext cx="4606112" cy="4590348"/>
          </a:xfrm>
          <a:prstGeom prst="rect">
            <a:avLst/>
          </a:prstGeom>
          <a:noFill/>
        </p:spPr>
        <p:txBody>
          <a:bodyPr wrap="square" lIns="95875" tIns="47937" rIns="95875" bIns="47937" rtlCol="0">
            <a:spAutoFit/>
          </a:bodyPr>
          <a:lstStyle/>
          <a:p>
            <a:pPr algn="r"/>
            <a:r>
              <a:rPr lang="fr-FR" sz="1500" dirty="0"/>
              <a:t>Direction régionale des entreprises, de la concurrence, de la consommation du travail et de l’emploi Auvergne Rhône-Alpes</a:t>
            </a:r>
          </a:p>
          <a:p>
            <a:pPr algn="r"/>
            <a:endParaRPr lang="fr-FR" sz="1500" dirty="0"/>
          </a:p>
          <a:p>
            <a:pPr algn="r"/>
            <a:r>
              <a:rPr lang="fr-FR" sz="1600" b="1" dirty="0"/>
              <a:t>Unité Départementale de l’Ardèche</a:t>
            </a:r>
            <a:br>
              <a:rPr lang="fr-FR" sz="1600" b="1" dirty="0"/>
            </a:br>
            <a:r>
              <a:rPr lang="fr-FR" sz="1600" b="1" dirty="0"/>
              <a:t>Rue André Philip</a:t>
            </a:r>
            <a:br>
              <a:rPr lang="fr-FR" sz="1600" b="1" dirty="0"/>
            </a:br>
            <a:r>
              <a:rPr lang="fr-FR" sz="1600" b="1" dirty="0"/>
              <a:t>07000 </a:t>
            </a:r>
            <a:r>
              <a:rPr lang="fr-FR" sz="1600" b="1" dirty="0" smtClean="0"/>
              <a:t>PRIVAS</a:t>
            </a:r>
          </a:p>
          <a:p>
            <a:pPr algn="r"/>
            <a:endParaRPr lang="fr-FR" sz="1500" b="1" dirty="0"/>
          </a:p>
          <a:p>
            <a:pPr algn="r"/>
            <a:r>
              <a:rPr lang="fr-FR" sz="1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Contacter l’Observatoire </a:t>
            </a:r>
            <a:r>
              <a:rPr lang="fr-FR" sz="1500" b="1" dirty="0"/>
              <a:t>: </a:t>
            </a:r>
          </a:p>
          <a:p>
            <a:pPr algn="r"/>
            <a:r>
              <a:rPr lang="fr-FR" sz="1600" b="1" dirty="0"/>
              <a:t>courriel : ara-ud07.observatoire@direccte.gouv.fr </a:t>
            </a:r>
            <a:br>
              <a:rPr lang="fr-FR" sz="1600" b="1" dirty="0"/>
            </a:br>
            <a:r>
              <a:rPr lang="fr-FR" sz="1600" b="1" dirty="0"/>
              <a:t>tél : </a:t>
            </a:r>
            <a:r>
              <a:rPr lang="fr-FR" sz="1600" b="1" dirty="0" smtClean="0"/>
              <a:t>04.75.66.74.74</a:t>
            </a:r>
            <a:r>
              <a:rPr lang="fr-FR" sz="1600" b="1" dirty="0"/>
              <a:t/>
            </a:r>
            <a:br>
              <a:rPr lang="fr-FR" sz="1600" b="1" dirty="0"/>
            </a:br>
            <a:r>
              <a:rPr lang="fr-FR" sz="1600" b="1" dirty="0"/>
              <a:t>https:// </a:t>
            </a:r>
            <a:endParaRPr lang="fr-FR" sz="1600" b="1" dirty="0" smtClean="0"/>
          </a:p>
          <a:p>
            <a:endParaRPr lang="fr-FR" sz="1500" dirty="0" smtClean="0"/>
          </a:p>
          <a:p>
            <a:endParaRPr lang="fr-FR" sz="1500" dirty="0"/>
          </a:p>
          <a:p>
            <a:pPr algn="r"/>
            <a:endParaRPr lang="fr-FR" sz="1500" dirty="0" smtClean="0"/>
          </a:p>
          <a:p>
            <a:pPr algn="r"/>
            <a:endParaRPr lang="fr-FR" sz="1500" dirty="0"/>
          </a:p>
          <a:p>
            <a:pPr algn="r"/>
            <a:endParaRPr lang="fr-FR" sz="1500" dirty="0" smtClean="0"/>
          </a:p>
          <a:p>
            <a:pPr algn="r"/>
            <a:endParaRPr lang="fr-FR" sz="1500" dirty="0"/>
          </a:p>
          <a:p>
            <a:pPr algn="r"/>
            <a:endParaRPr lang="fr-FR" sz="15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910082" y="5500159"/>
            <a:ext cx="4117397" cy="1435638"/>
          </a:xfrm>
          <a:prstGeom prst="rect">
            <a:avLst/>
          </a:prstGeom>
          <a:noFill/>
        </p:spPr>
        <p:txBody>
          <a:bodyPr wrap="square" lIns="95875" tIns="47937" rIns="95875" bIns="47937" rtlCol="0">
            <a:spAutoFit/>
          </a:bodyPr>
          <a:lstStyle/>
          <a:p>
            <a:pPr algn="ctr"/>
            <a:r>
              <a:rPr lang="fr-FR" sz="1700" b="1" dirty="0">
                <a:solidFill>
                  <a:schemeClr val="bg1"/>
                </a:solidFill>
              </a:rPr>
              <a:t>a</a:t>
            </a:r>
            <a:r>
              <a:rPr lang="fr-FR" sz="1700" b="1" dirty="0" smtClean="0">
                <a:solidFill>
                  <a:schemeClr val="bg1"/>
                </a:solidFill>
              </a:rPr>
              <a:t> </a:t>
            </a:r>
            <a:r>
              <a:rPr lang="fr-FR" sz="1700" b="1" dirty="0">
                <a:solidFill>
                  <a:schemeClr val="bg1"/>
                </a:solidFill>
              </a:rPr>
              <a:t>pour but de favoriser et encourager le développement du dialogue social et la négociation collective dans les entreprises de moins de 50 salariés</a:t>
            </a:r>
            <a:endParaRPr lang="fr-FR" sz="1700" dirty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6504591" y="840018"/>
            <a:ext cx="3070828" cy="327643"/>
          </a:xfrm>
          <a:prstGeom prst="rect">
            <a:avLst/>
          </a:prstGeom>
          <a:noFill/>
        </p:spPr>
        <p:txBody>
          <a:bodyPr wrap="square" lIns="95875" tIns="47937" rIns="95875" bIns="47937" rtlCol="0">
            <a:spAutoFit/>
          </a:bodyPr>
          <a:lstStyle/>
          <a:p>
            <a:r>
              <a:rPr lang="fr-FR" sz="1500" b="1" dirty="0"/>
              <a:t>PREFECTURE DE L’ARDECHE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557" y="778341"/>
            <a:ext cx="1727845" cy="120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 descr="Résultat de recherche d'images pour &quot;cfdt&quot;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59" y="5340086"/>
            <a:ext cx="314960" cy="40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Résultat de recherche d'images pour &quot;cfe cgc logo&quot;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11" y="5324899"/>
            <a:ext cx="328295" cy="350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CFTC : voter, militer et adhérer à un syndicat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978" y="5225559"/>
            <a:ext cx="571720" cy="468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CGT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179" y="5273472"/>
            <a:ext cx="296545" cy="372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Résultat de recherche d'images pour &quot;cpme logo&quot;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00" y="5892193"/>
            <a:ext cx="461719" cy="3876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Résultat de recherche d'images pour &quot;fdsea  07 logo&quot;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923" y="5839312"/>
            <a:ext cx="380365" cy="380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 descr="Résultat de recherche d'images pour &quot;fo logo&quot;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0" y="5306175"/>
            <a:ext cx="343535" cy="343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 descr="Résultat de recherche d'images pour &quot;medef logo&quot;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887" y="5896492"/>
            <a:ext cx="380365" cy="367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 descr="Résultat de recherche d'images pour &quot;udes logo&quot;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490" y="5871727"/>
            <a:ext cx="448209" cy="408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 25" descr="Résultat de recherche d'images pour &quot;u2p&quot;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0" y="5882964"/>
            <a:ext cx="422275" cy="394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690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DnDiag">
          <a:fgClr>
            <a:srgbClr val="00CCFF"/>
          </a:fgClr>
          <a:bgClr>
            <a:schemeClr val="tx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>
          <a:xfrm>
            <a:off x="120505" y="194006"/>
            <a:ext cx="4924783" cy="6742520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fr-FR" sz="2400" dirty="0"/>
          </a:p>
          <a:p>
            <a:pPr marL="0" indent="0" algn="just">
              <a:buNone/>
            </a:pPr>
            <a:r>
              <a:rPr lang="fr-FR" sz="2600" dirty="0" smtClean="0"/>
              <a:t>Un </a:t>
            </a:r>
            <a:r>
              <a:rPr lang="fr-FR" sz="2600" dirty="0"/>
              <a:t>observatoire d’analyse et d’appui au dialogue social et à la </a:t>
            </a:r>
            <a:r>
              <a:rPr lang="fr-FR" sz="2600" dirty="0" smtClean="0"/>
              <a:t>négociation a été </a:t>
            </a:r>
            <a:r>
              <a:rPr lang="fr-FR" sz="2600" dirty="0"/>
              <a:t>mis en place </a:t>
            </a:r>
            <a:r>
              <a:rPr lang="fr-FR" sz="2600" dirty="0" smtClean="0"/>
              <a:t>en Ardèche au mois de mai 2018</a:t>
            </a:r>
            <a:r>
              <a:rPr lang="fr-FR" sz="2600" dirty="0"/>
              <a:t>, </a:t>
            </a:r>
            <a:r>
              <a:rPr lang="fr-FR" sz="2600" dirty="0" smtClean="0"/>
              <a:t>et  cela </a:t>
            </a:r>
            <a:r>
              <a:rPr lang="fr-FR" sz="2600" dirty="0"/>
              <a:t>afin de favoriser et </a:t>
            </a:r>
            <a:r>
              <a:rPr lang="fr-FR" sz="2600" dirty="0" smtClean="0"/>
              <a:t>d’encourager </a:t>
            </a:r>
            <a:r>
              <a:rPr lang="fr-FR" sz="2600" dirty="0"/>
              <a:t>le développement du dialogue social et la négociation collective dans les entreprises de moins de 50 salariés. </a:t>
            </a:r>
            <a:endParaRPr lang="fr-FR" sz="2600" dirty="0" smtClean="0"/>
          </a:p>
          <a:p>
            <a:pPr marL="0" indent="0">
              <a:buNone/>
            </a:pPr>
            <a:endParaRPr lang="fr-FR" sz="2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SES MISSIONS</a:t>
            </a:r>
            <a:endParaRPr lang="fr-FR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fr-FR" sz="2600" dirty="0"/>
              <a:t> </a:t>
            </a:r>
          </a:p>
          <a:p>
            <a:pPr algn="just">
              <a:buBlip>
                <a:blip r:embed="rId2"/>
              </a:buBlip>
            </a:pPr>
            <a:r>
              <a:rPr lang="fr-FR" sz="2600" dirty="0"/>
              <a:t>Il est saisi de toutes difficultés rencontrées dans le cadre d’une négociation, </a:t>
            </a:r>
          </a:p>
          <a:p>
            <a:pPr marL="0" indent="0" algn="just">
              <a:buNone/>
            </a:pPr>
            <a:endParaRPr lang="fr-FR" sz="2600" dirty="0"/>
          </a:p>
          <a:p>
            <a:pPr algn="just">
              <a:buBlip>
                <a:blip r:embed="rId2"/>
              </a:buBlip>
            </a:pPr>
            <a:r>
              <a:rPr lang="fr-FR" sz="2600" dirty="0"/>
              <a:t>Il apporte son concours et son expertise juridique aux entreprises de l’Ardèche dans le domaine du droit social,</a:t>
            </a:r>
          </a:p>
          <a:p>
            <a:pPr marL="0" indent="0" algn="just">
              <a:buNone/>
            </a:pPr>
            <a:endParaRPr lang="fr-FR" sz="2600" dirty="0"/>
          </a:p>
          <a:p>
            <a:pPr algn="just">
              <a:buBlip>
                <a:blip r:embed="rId2"/>
              </a:buBlip>
            </a:pPr>
            <a:r>
              <a:rPr lang="fr-FR" sz="2600" dirty="0"/>
              <a:t>Il accompagne ou initie des actions pour le développe­ment ou la promotion du dialogue </a:t>
            </a:r>
            <a:r>
              <a:rPr lang="fr-FR" sz="2600" dirty="0" smtClean="0"/>
              <a:t>social</a:t>
            </a:r>
            <a:r>
              <a:rPr lang="fr-FR" sz="2600" dirty="0"/>
              <a:t>,</a:t>
            </a:r>
          </a:p>
          <a:p>
            <a:pPr algn="just">
              <a:buBlip>
                <a:blip r:embed="rId2"/>
              </a:buBlip>
            </a:pPr>
            <a:endParaRPr lang="fr-FR" sz="2600" dirty="0"/>
          </a:p>
          <a:p>
            <a:pPr algn="just">
              <a:buBlip>
                <a:blip r:embed="rId2"/>
              </a:buBlip>
            </a:pPr>
            <a:r>
              <a:rPr lang="fr-FR" sz="2600" dirty="0"/>
              <a:t>Il établit un bilan annuel du dialogue social en Ardèche.</a:t>
            </a:r>
          </a:p>
          <a:p>
            <a:pPr marL="0" indent="0" algn="just">
              <a:buNone/>
            </a:pPr>
            <a:r>
              <a:rPr lang="fr-FR" sz="2600" dirty="0"/>
              <a:t> </a:t>
            </a:r>
          </a:p>
          <a:p>
            <a:pPr marL="0" indent="0" algn="just">
              <a:buNone/>
            </a:pPr>
            <a:r>
              <a:rPr lang="fr-FR" sz="2600" dirty="0"/>
              <a:t>*Ordonnance n°2017-1385 du 22 septembre 2017 relative au renforcement de la négociation collective (articles L.2234-4 àL.2234-7 du Code du Travail modifiés par l’ordonnance n°2017-1718 du 20 décembre 2017</a:t>
            </a:r>
          </a:p>
          <a:p>
            <a:pPr marL="0" indent="0" algn="just">
              <a:buNone/>
            </a:pPr>
            <a:r>
              <a:rPr lang="fr-FR" sz="2700" dirty="0"/>
              <a:t> </a:t>
            </a:r>
          </a:p>
          <a:p>
            <a:pPr marL="0" indent="0">
              <a:buNone/>
            </a:pPr>
            <a:endParaRPr lang="fr-FR" sz="2700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>
          <a:xfrm>
            <a:off x="5130801" y="194006"/>
            <a:ext cx="5040699" cy="6742520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endParaRPr lang="fr-FR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COMMENT </a:t>
            </a:r>
            <a:r>
              <a:rPr lang="fr-FR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EST-IL CONSTITUE ?</a:t>
            </a:r>
          </a:p>
          <a:p>
            <a:pPr marL="0" indent="0">
              <a:buNone/>
            </a:pPr>
            <a:endParaRPr lang="fr-FR" sz="2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fr-FR" sz="2600" dirty="0"/>
              <a:t>Cet observatoire  </a:t>
            </a:r>
            <a:r>
              <a:rPr lang="fr-FR" sz="2600" dirty="0" smtClean="0"/>
              <a:t>tripartite comprend :</a:t>
            </a:r>
            <a:endParaRPr lang="fr-FR" sz="2600" dirty="0"/>
          </a:p>
          <a:p>
            <a:pPr algn="just">
              <a:buFontTx/>
              <a:buChar char="-"/>
            </a:pPr>
            <a:r>
              <a:rPr lang="fr-FR" sz="2600" dirty="0" smtClean="0"/>
              <a:t>Des salariés désignés par les organisations syndicales représentatives de salariés ;</a:t>
            </a:r>
          </a:p>
          <a:p>
            <a:pPr algn="just">
              <a:buFontTx/>
              <a:buChar char="-"/>
            </a:pPr>
            <a:r>
              <a:rPr lang="fr-FR" sz="2600" dirty="0" smtClean="0"/>
              <a:t>des </a:t>
            </a:r>
            <a:r>
              <a:rPr lang="fr-FR" sz="2600" dirty="0"/>
              <a:t>em­ployeurs </a:t>
            </a:r>
            <a:r>
              <a:rPr lang="fr-FR" sz="2600" dirty="0" smtClean="0"/>
              <a:t>désignés </a:t>
            </a:r>
            <a:r>
              <a:rPr lang="fr-FR" sz="2600" dirty="0"/>
              <a:t>par les organisations professionnelles </a:t>
            </a:r>
            <a:r>
              <a:rPr lang="fr-FR" sz="2600" dirty="0" smtClean="0"/>
              <a:t> représentatives d’employeurs.</a:t>
            </a:r>
          </a:p>
          <a:p>
            <a:pPr algn="just">
              <a:buFontTx/>
              <a:buChar char="-"/>
            </a:pPr>
            <a:r>
              <a:rPr lang="fr-FR" sz="2600" dirty="0" smtClean="0"/>
              <a:t>Le </a:t>
            </a:r>
            <a:r>
              <a:rPr lang="fr-FR" sz="2600" dirty="0"/>
              <a:t>responsable de l’unité départementale, ou son </a:t>
            </a:r>
            <a:r>
              <a:rPr lang="fr-FR" sz="2600" dirty="0" smtClean="0"/>
              <a:t>suppléant comme représentant </a:t>
            </a:r>
            <a:r>
              <a:rPr lang="fr-FR" sz="2600" dirty="0"/>
              <a:t>de la </a:t>
            </a:r>
            <a:r>
              <a:rPr lang="fr-FR" sz="2600" dirty="0" err="1" smtClean="0"/>
              <a:t>Direccte</a:t>
            </a:r>
            <a:r>
              <a:rPr lang="fr-FR" sz="2600" dirty="0"/>
              <a:t>.</a:t>
            </a:r>
            <a:endParaRPr lang="fr-FR" sz="2600" dirty="0" smtClean="0"/>
          </a:p>
          <a:p>
            <a:pPr algn="just">
              <a:buFontTx/>
              <a:buChar char="-"/>
            </a:pPr>
            <a:endParaRPr lang="fr-FR" sz="2600" dirty="0" smtClean="0"/>
          </a:p>
          <a:p>
            <a:pPr marL="0" indent="0" algn="just">
              <a:buNone/>
            </a:pPr>
            <a:r>
              <a:rPr lang="fr-FR" sz="2600" dirty="0" smtClean="0"/>
              <a:t>Le secrétariat de l’instance est assuré par l’Unité départe­mentale de la </a:t>
            </a:r>
            <a:r>
              <a:rPr lang="fr-FR" sz="2600" dirty="0" err="1" smtClean="0"/>
              <a:t>Direccte</a:t>
            </a:r>
            <a:r>
              <a:rPr lang="fr-FR" sz="2600" dirty="0" smtClean="0"/>
              <a:t>.</a:t>
            </a:r>
          </a:p>
          <a:p>
            <a:pPr marL="0" indent="0" algn="just">
              <a:buNone/>
            </a:pPr>
            <a:endParaRPr lang="fr-FR" sz="1600" dirty="0"/>
          </a:p>
          <a:p>
            <a:pPr marL="0" indent="0" algn="just">
              <a:buNone/>
            </a:pPr>
            <a:r>
              <a:rPr lang="fr-FR" sz="2600" dirty="0"/>
              <a:t>En Ardèche </a:t>
            </a:r>
            <a:r>
              <a:rPr lang="fr-FR" sz="2600" dirty="0" smtClean="0"/>
              <a:t>siègent, </a:t>
            </a:r>
            <a:r>
              <a:rPr lang="fr-FR" sz="2600" dirty="0"/>
              <a:t>pour les salariés : CFDT – </a:t>
            </a:r>
            <a:r>
              <a:rPr lang="fr-FR" sz="2600" dirty="0" smtClean="0"/>
              <a:t>CFE-CGC- CFTC-  CGT </a:t>
            </a:r>
            <a:r>
              <a:rPr lang="fr-FR" sz="2600" dirty="0"/>
              <a:t>– CGT-FO</a:t>
            </a:r>
          </a:p>
          <a:p>
            <a:pPr marL="0" indent="0">
              <a:buNone/>
            </a:pPr>
            <a:r>
              <a:rPr lang="fr-FR" sz="2600" dirty="0" smtClean="0"/>
              <a:t>Pour </a:t>
            </a:r>
            <a:r>
              <a:rPr lang="fr-FR" sz="2600" dirty="0"/>
              <a:t>les </a:t>
            </a:r>
            <a:r>
              <a:rPr lang="fr-FR" sz="2600" dirty="0" smtClean="0"/>
              <a:t>employeurs </a:t>
            </a:r>
            <a:r>
              <a:rPr lang="fr-FR" sz="2600" dirty="0"/>
              <a:t>: CPME- FDSEA- MEDEF- UDES- U2P</a:t>
            </a:r>
          </a:p>
          <a:p>
            <a:pPr marL="0" indent="0" algn="just">
              <a:buNone/>
            </a:pPr>
            <a:endParaRPr lang="fr-FR" sz="1600" dirty="0"/>
          </a:p>
          <a:p>
            <a:pPr marL="0" indent="0">
              <a:buNone/>
            </a:pP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UN </a:t>
            </a:r>
            <a:r>
              <a:rPr lang="fr-FR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OBSERVATOIRE AU SERVICE DE VOTRE 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	ENTREPRISE </a:t>
            </a:r>
            <a:r>
              <a:rPr lang="fr-FR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POUR</a:t>
            </a:r>
          </a:p>
          <a:p>
            <a:pPr marL="0" indent="0">
              <a:buNone/>
            </a:pPr>
            <a:endParaRPr lang="fr-FR" sz="16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600" dirty="0"/>
              <a:t>v</a:t>
            </a:r>
            <a:r>
              <a:rPr lang="fr-FR" sz="2600" dirty="0" smtClean="0"/>
              <a:t>ous </a:t>
            </a:r>
            <a:r>
              <a:rPr lang="fr-FR" sz="2600" dirty="0"/>
              <a:t>accompagner dans le cadre vos </a:t>
            </a:r>
            <a:r>
              <a:rPr lang="fr-FR" sz="2600" dirty="0" smtClean="0"/>
              <a:t>négociations.</a:t>
            </a:r>
            <a:endParaRPr lang="fr-FR" sz="26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600" dirty="0"/>
              <a:t>v</a:t>
            </a:r>
            <a:r>
              <a:rPr lang="fr-FR" sz="2600" dirty="0" smtClean="0"/>
              <a:t>ous </a:t>
            </a:r>
            <a:r>
              <a:rPr lang="fr-FR" sz="2600" dirty="0"/>
              <a:t>informer et vous orienter.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600" dirty="0"/>
              <a:t>p</a:t>
            </a:r>
            <a:r>
              <a:rPr lang="fr-FR" sz="2600" dirty="0" smtClean="0"/>
              <a:t>artager </a:t>
            </a:r>
            <a:r>
              <a:rPr lang="fr-FR" sz="2600" dirty="0"/>
              <a:t>l’expérience des entreprises de votre </a:t>
            </a:r>
            <a:r>
              <a:rPr lang="fr-FR" sz="2600" dirty="0" smtClean="0"/>
              <a:t>sec­teur. </a:t>
            </a:r>
            <a:endParaRPr lang="fr-FR" sz="26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600" dirty="0"/>
              <a:t>v</a:t>
            </a:r>
            <a:r>
              <a:rPr lang="fr-FR" sz="2600" dirty="0" smtClean="0"/>
              <a:t>ous </a:t>
            </a:r>
            <a:r>
              <a:rPr lang="fr-FR" sz="2600" dirty="0"/>
              <a:t>aider à surmonter d’éventuelles difficultés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600" dirty="0"/>
              <a:t>d</a:t>
            </a:r>
            <a:r>
              <a:rPr lang="fr-FR" sz="2600" dirty="0" smtClean="0"/>
              <a:t>iffuser </a:t>
            </a:r>
            <a:r>
              <a:rPr lang="fr-FR" sz="2600" dirty="0"/>
              <a:t>les bonnes pratiques </a:t>
            </a:r>
          </a:p>
          <a:p>
            <a:pPr marL="0" indent="0" algn="just">
              <a:buNone/>
            </a:pPr>
            <a:endParaRPr lang="fr-FR" sz="2600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390" y="6048569"/>
            <a:ext cx="792110" cy="72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50" y="1583949"/>
            <a:ext cx="576080" cy="40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840" y="359779"/>
            <a:ext cx="576080" cy="40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720" y="4248319"/>
            <a:ext cx="576080" cy="40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120" y="6007152"/>
            <a:ext cx="792110" cy="72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0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499</TotalTime>
  <Words>115</Words>
  <Application>Microsoft Office PowerPoint</Application>
  <PresentationFormat>Personnalisé</PresentationFormat>
  <Paragraphs>55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BENARAB Tarik (UD007)</dc:creator>
  <cp:lastModifiedBy>BOUSSIT Daniel (UD007)</cp:lastModifiedBy>
  <cp:revision>35</cp:revision>
  <cp:lastPrinted>2019-03-21T14:46:16Z</cp:lastPrinted>
  <dcterms:created xsi:type="dcterms:W3CDTF">2019-03-18T10:43:37Z</dcterms:created>
  <dcterms:modified xsi:type="dcterms:W3CDTF">2019-12-10T09:48:59Z</dcterms:modified>
</cp:coreProperties>
</file>