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4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</p:sldIdLst>
  <p:sldSz cx="6858000" cy="51435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502" y="-7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 format des notes</a:t>
            </a:r>
          </a:p>
        </p:txBody>
      </p:sp>
      <p:sp>
        <p:nvSpPr>
          <p:cNvPr id="8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&lt;en-tête&gt;</a:t>
            </a:r>
          </a:p>
        </p:txBody>
      </p:sp>
      <p:sp>
        <p:nvSpPr>
          <p:cNvPr id="8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</a:p>
        </p:txBody>
      </p:sp>
      <p:sp>
        <p:nvSpPr>
          <p:cNvPr id="9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</a:p>
        </p:txBody>
      </p:sp>
      <p:sp>
        <p:nvSpPr>
          <p:cNvPr id="9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AEF46218-A647-4693-8740-BA5E2CC7D7F8}" type="slidenum"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‹N°›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4846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body"/>
          </p:nvPr>
        </p:nvSpPr>
        <p:spPr>
          <a:xfrm>
            <a:off x="679680" y="4714920"/>
            <a:ext cx="5437800" cy="44665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TextShape 2"/>
          <p:cNvSpPr txBox="1"/>
          <p:nvPr/>
        </p:nvSpPr>
        <p:spPr>
          <a:xfrm>
            <a:off x="3847680" y="9430560"/>
            <a:ext cx="2949480" cy="495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BD9C66E4-D31C-40C9-8C6F-616BC94C9C16}" type="slidenum">
              <a:rPr lang="fr-F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 Unicode MS"/>
              </a:rPr>
              <a:t>1</a:t>
            </a:fld>
            <a:endParaRPr lang="fr-FR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125360" y="258840"/>
            <a:ext cx="5544360" cy="68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88640" y="1329840"/>
            <a:ext cx="6426360" cy="2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88640" y="1555200"/>
            <a:ext cx="6426360" cy="2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125360" y="258840"/>
            <a:ext cx="5544360" cy="68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88640" y="1329840"/>
            <a:ext cx="3135960" cy="2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481920" y="1329840"/>
            <a:ext cx="3135960" cy="2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3481920" y="1555200"/>
            <a:ext cx="3135960" cy="2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188640" y="1555200"/>
            <a:ext cx="3135960" cy="2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125360" y="258840"/>
            <a:ext cx="5544360" cy="68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188640" y="1329840"/>
            <a:ext cx="2068920" cy="2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2361240" y="1329840"/>
            <a:ext cx="2068920" cy="2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534200" y="1329840"/>
            <a:ext cx="2068920" cy="2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34200" y="1555200"/>
            <a:ext cx="2068920" cy="2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2361240" y="1555200"/>
            <a:ext cx="2068920" cy="2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188640" y="1555200"/>
            <a:ext cx="2068920" cy="2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125360" y="258840"/>
            <a:ext cx="5544360" cy="68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188640" y="1319040"/>
            <a:ext cx="6426360" cy="452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125360" y="258840"/>
            <a:ext cx="5544360" cy="68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88640" y="1329840"/>
            <a:ext cx="6426360" cy="431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125360" y="258840"/>
            <a:ext cx="5544360" cy="68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88640" y="1329840"/>
            <a:ext cx="3135960" cy="431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3481920" y="1329840"/>
            <a:ext cx="3135960" cy="431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125360" y="258840"/>
            <a:ext cx="5544360" cy="68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1125360" y="258840"/>
            <a:ext cx="5544360" cy="317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125360" y="258840"/>
            <a:ext cx="5544360" cy="68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88640" y="1329840"/>
            <a:ext cx="3135960" cy="2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188640" y="1555200"/>
            <a:ext cx="3135960" cy="2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3481920" y="1329840"/>
            <a:ext cx="3135960" cy="431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125360" y="258840"/>
            <a:ext cx="5544360" cy="68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188640" y="1319040"/>
            <a:ext cx="6426360" cy="452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125360" y="258840"/>
            <a:ext cx="5544360" cy="68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188640" y="1329840"/>
            <a:ext cx="3135960" cy="431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481920" y="1329840"/>
            <a:ext cx="3135960" cy="2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481920" y="1555200"/>
            <a:ext cx="3135960" cy="2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125360" y="258840"/>
            <a:ext cx="5544360" cy="68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188640" y="1329840"/>
            <a:ext cx="3135960" cy="2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3481920" y="1329840"/>
            <a:ext cx="3135960" cy="2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188640" y="1555200"/>
            <a:ext cx="6426360" cy="2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125360" y="258840"/>
            <a:ext cx="5544360" cy="68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188640" y="1329840"/>
            <a:ext cx="6426360" cy="2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188640" y="1555200"/>
            <a:ext cx="6426360" cy="2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125360" y="258840"/>
            <a:ext cx="5544360" cy="68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88640" y="1329840"/>
            <a:ext cx="3135960" cy="2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481920" y="1329840"/>
            <a:ext cx="3135960" cy="2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3481920" y="1555200"/>
            <a:ext cx="3135960" cy="2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188640" y="1555200"/>
            <a:ext cx="3135960" cy="2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125360" y="258840"/>
            <a:ext cx="5544360" cy="68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188640" y="1329840"/>
            <a:ext cx="2068920" cy="2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2361240" y="1329840"/>
            <a:ext cx="2068920" cy="2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4534200" y="1329840"/>
            <a:ext cx="2068920" cy="2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4534200" y="1555200"/>
            <a:ext cx="2068920" cy="2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2361240" y="1555200"/>
            <a:ext cx="2068920" cy="2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188640" y="1555200"/>
            <a:ext cx="2068920" cy="2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125360" y="258840"/>
            <a:ext cx="5544360" cy="68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88640" y="1329840"/>
            <a:ext cx="6426360" cy="431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125360" y="258840"/>
            <a:ext cx="5544360" cy="68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88640" y="1329840"/>
            <a:ext cx="3135960" cy="431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3481920" y="1329840"/>
            <a:ext cx="3135960" cy="431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125360" y="258840"/>
            <a:ext cx="5544360" cy="68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1125360" y="258840"/>
            <a:ext cx="5544360" cy="317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125360" y="258840"/>
            <a:ext cx="5544360" cy="68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88640" y="1329840"/>
            <a:ext cx="3135960" cy="2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188640" y="1555200"/>
            <a:ext cx="3135960" cy="2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3481920" y="1329840"/>
            <a:ext cx="3135960" cy="431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125360" y="258840"/>
            <a:ext cx="5544360" cy="68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88640" y="1329840"/>
            <a:ext cx="3135960" cy="431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3481920" y="1329840"/>
            <a:ext cx="3135960" cy="2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3481920" y="1555200"/>
            <a:ext cx="3135960" cy="2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125360" y="258840"/>
            <a:ext cx="5544360" cy="68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88640" y="1329840"/>
            <a:ext cx="3135960" cy="2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3481920" y="1329840"/>
            <a:ext cx="3135960" cy="2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188640" y="1555200"/>
            <a:ext cx="6426360" cy="2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0" y="123480"/>
            <a:ext cx="6857640" cy="5143320"/>
          </a:xfrm>
          <a:prstGeom prst="rect">
            <a:avLst/>
          </a:prstGeom>
          <a:solidFill>
            <a:srgbClr val="35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PlaceHolder 2"/>
          <p:cNvSpPr>
            <a:spLocks noGrp="1"/>
          </p:cNvSpPr>
          <p:nvPr>
            <p:ph type="title"/>
          </p:nvPr>
        </p:nvSpPr>
        <p:spPr>
          <a:xfrm>
            <a:off x="404640" y="1957320"/>
            <a:ext cx="5829480" cy="110232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7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Titre</a:t>
            </a:r>
            <a:endParaRPr lang="fr-FR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2345400" y="4680360"/>
            <a:ext cx="2173320" cy="360000"/>
          </a:xfrm>
          <a:prstGeom prst="rect">
            <a:avLst/>
          </a:prstGeom>
        </p:spPr>
        <p:txBody>
          <a:bodyPr anchor="ctr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4843440" y="4767120"/>
            <a:ext cx="1542600" cy="27432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363AF85E-B46C-4D72-BD3D-994D72C89759}" type="slidenum">
              <a:rPr lang="fr-FR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‹N°›</a:t>
            </a:fld>
            <a:endParaRPr lang="fr-FR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4" name="Image 11"/>
          <p:cNvPicPr/>
          <p:nvPr/>
        </p:nvPicPr>
        <p:blipFill>
          <a:blip r:embed="rId14"/>
          <a:stretch/>
        </p:blipFill>
        <p:spPr>
          <a:xfrm rot="10800000">
            <a:off x="6902640" y="1602720"/>
            <a:ext cx="6902280" cy="1067040"/>
          </a:xfrm>
          <a:prstGeom prst="rect">
            <a:avLst/>
          </a:prstGeom>
          <a:ln>
            <a:noFill/>
          </a:ln>
        </p:spPr>
      </p:pic>
      <p:sp>
        <p:nvSpPr>
          <p:cNvPr id="5" name="CustomShape 5"/>
          <p:cNvSpPr/>
          <p:nvPr/>
        </p:nvSpPr>
        <p:spPr>
          <a:xfrm>
            <a:off x="0" y="-42120"/>
            <a:ext cx="6902280" cy="915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" name="Image 14"/>
          <p:cNvPicPr/>
          <p:nvPr/>
        </p:nvPicPr>
        <p:blipFill>
          <a:blip r:embed="rId15"/>
          <a:stretch/>
        </p:blipFill>
        <p:spPr>
          <a:xfrm>
            <a:off x="0" y="-32040"/>
            <a:ext cx="4872960" cy="567000"/>
          </a:xfrm>
          <a:prstGeom prst="rect">
            <a:avLst/>
          </a:prstGeom>
          <a:ln>
            <a:noFill/>
          </a:ln>
        </p:spPr>
      </p:pic>
      <p:sp>
        <p:nvSpPr>
          <p:cNvPr id="7" name="PlaceHolder 6"/>
          <p:cNvSpPr>
            <a:spLocks noGrp="1"/>
          </p:cNvSpPr>
          <p:nvPr>
            <p:ph type="body"/>
          </p:nvPr>
        </p:nvSpPr>
        <p:spPr>
          <a:xfrm>
            <a:off x="342720" y="1203480"/>
            <a:ext cx="61718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3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1043280" y="252000"/>
            <a:ext cx="5656680" cy="68364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147960" y="252000"/>
            <a:ext cx="1268280" cy="683640"/>
          </a:xfrm>
          <a:prstGeom prst="round2DiagRect">
            <a:avLst>
              <a:gd name="adj1" fmla="val 31304"/>
              <a:gd name="adj2" fmla="val 0"/>
            </a:avLst>
          </a:prstGeom>
          <a:solidFill>
            <a:srgbClr val="15568E"/>
          </a:solidFill>
          <a:ln>
            <a:solidFill>
              <a:srgbClr val="1556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PlaceHolder 3"/>
          <p:cNvSpPr>
            <a:spLocks noGrp="1"/>
          </p:cNvSpPr>
          <p:nvPr>
            <p:ph type="title"/>
          </p:nvPr>
        </p:nvSpPr>
        <p:spPr>
          <a:xfrm>
            <a:off x="1125360" y="258840"/>
            <a:ext cx="5544360" cy="68364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203760" algn="ctr">
              <a:lnSpc>
                <a:spcPct val="100000"/>
              </a:lnSpc>
            </a:pPr>
            <a:r>
              <a:rPr lang="fr-FR" sz="2000" b="1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Saisissez le titre de la diapo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sldNum"/>
          </p:nvPr>
        </p:nvSpPr>
        <p:spPr>
          <a:xfrm>
            <a:off x="4843440" y="4767120"/>
            <a:ext cx="1542600" cy="27432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D0887CD-9F04-454B-9C3F-5FF5C90E37F1}" type="slidenum">
              <a:rPr lang="fr-FR" sz="75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‹N°›</a:t>
            </a:fld>
            <a:endParaRPr lang="fr-FR" sz="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188640" y="1329840"/>
            <a:ext cx="6426360" cy="43128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fr-FR" sz="20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Saisissez votre texte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body"/>
          </p:nvPr>
        </p:nvSpPr>
        <p:spPr>
          <a:xfrm>
            <a:off x="243000" y="1851120"/>
            <a:ext cx="6426720" cy="12243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1440" indent="-271080">
              <a:lnSpc>
                <a:spcPct val="100000"/>
              </a:lnSpc>
              <a:spcBef>
                <a:spcPts val="751"/>
              </a:spcBef>
              <a:buClr>
                <a:srgbClr val="15568E"/>
              </a:buClr>
              <a:buFont typeface="Wingdings" charset="2"/>
              <a:buChar char=""/>
            </a:pPr>
            <a:r>
              <a:rPr lang="fr-FR" sz="18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41440" lvl="1" indent="-274320">
              <a:lnSpc>
                <a:spcPct val="100000"/>
              </a:lnSpc>
              <a:spcBef>
                <a:spcPts val="374"/>
              </a:spcBef>
              <a:buClr>
                <a:srgbClr val="15568E"/>
              </a:buClr>
              <a:buSzPct val="80000"/>
              <a:buFont typeface="Wingdings" charset="2"/>
              <a:buChar char=""/>
            </a:pPr>
            <a:r>
              <a:rPr lang="fr-FR" sz="18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20720" lvl="2" indent="-183960">
              <a:lnSpc>
                <a:spcPct val="100000"/>
              </a:lnSpc>
              <a:spcBef>
                <a:spcPts val="374"/>
              </a:spcBef>
              <a:buClr>
                <a:srgbClr val="15568E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50" name="Image 20"/>
          <p:cNvPicPr/>
          <p:nvPr/>
        </p:nvPicPr>
        <p:blipFill>
          <a:blip r:embed="rId14"/>
          <a:stretch/>
        </p:blipFill>
        <p:spPr>
          <a:xfrm>
            <a:off x="116640" y="4824000"/>
            <a:ext cx="841320" cy="25164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ction-publique.gouv.fr/files/files/publications/rapport_annuel/CC-egalite-2018.pdf" TargetMode="External"/><Relationship Id="rId2" Type="http://schemas.openxmlformats.org/officeDocument/2006/relationships/hyperlink" Target="https://www.fonction-publique.gouv.fr/legalite-professionnelle-entre-femmes-et-hommes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hyperlink" Target="https://www.legifrance.gouv.fr/affichTexte.do?cidTexte=JORFTEXT000028388107&amp;categorieLien=id" TargetMode="External"/><Relationship Id="rId4" Type="http://schemas.openxmlformats.org/officeDocument/2006/relationships/hyperlink" Target="https://www.legifrance.gouv.fr/affichTexte.do?cidTexte=JORFTEXT000036269335&amp;fastPos=185&amp;fastReqId=676464720&amp;categorieLien=id&amp;oldAction=rechTexte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gifrance.gouv.fr/affichTexte.do?cidTexte=JORFTEXT000029330832&amp;categorieLien=id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rformance-publique.budget.gouv.fr/sites/performance_publique/files/files/circulaires/circulaires/2019/1BLF-19-3365/1BLF-19-3365.pdf" TargetMode="External"/><Relationship Id="rId2" Type="http://schemas.openxmlformats.org/officeDocument/2006/relationships/hyperlink" Target="https://www.legifrance.gouv.fr/affichTexte.do?cidTexte=JORFTEXT000020521873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performance-publique.budget.gouv.fr/sites/performance_publique/files/1BLF-19-3365_annexe2.pd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lture.gouv.fr/Thematiques/Egalite-et-diversite/Documentation/Observatoire-de-l-egalite-femmes-hommes" TargetMode="External"/><Relationship Id="rId2" Type="http://schemas.openxmlformats.org/officeDocument/2006/relationships/hyperlink" Target="https://www.legifrance.gouv.fr/affichTexte.do?cidTexte=JORFTEXT000000399250&amp;categorieLien=id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cache.media.education.gouv.fr/file/2019/73/2/depp-2019-filles-et-garcons_1089732.pdf" TargetMode="External"/><Relationship Id="rId4" Type="http://schemas.openxmlformats.org/officeDocument/2006/relationships/hyperlink" Target="http://www.culture.gouv.fr/Thematiques/Egalite-et-diversite/Les-engagements-du-Ministere/Feuille-de-route-Egalite-2019-2022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ction-publique.gouv.fr/files/files/publications/coll_outils_de_la_GRH/guide-formation-prevention-violences-sexuelles-2018.pdf" TargetMode="External"/><Relationship Id="rId2" Type="http://schemas.openxmlformats.org/officeDocument/2006/relationships/hyperlink" Target="https://www.fonction-publique.gouv.fr/files/files/publications/coll_outils_de_la_GRH/Referentiels-formation-egalite-pro.pdf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fonction-publique.gouv.fr/files/files/publications/politiques_emploi_public/20181130-accord-egalite-pro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rformance-publique.budget.gouv.fr/sites/performance_publique/files/files/circulaires/circulaires/2019/2PERF-19-3083/2PERF-19-3083.pdf" TargetMode="Externa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equations.org/IMG/pdf/Fiche_utiliser_le_Marqueur_Genre.pdf" TargetMode="External"/><Relationship Id="rId2" Type="http://schemas.openxmlformats.org/officeDocument/2006/relationships/hyperlink" Target="http://gender.careinternationalwikis.org/_media/note_explicative_care_le_marqueur_genre.pdf" TargetMode="Externa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rformance-publique.budget.gouv.fr/sites/performance_publique/files/files/documents/dpt-2019/DPT2019_egalite_femmes_hommes.pdf" TargetMode="Externa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as.gouv.fr/IMG/pdf/2018-022R.pdf" TargetMode="External"/><Relationship Id="rId2" Type="http://schemas.openxmlformats.org/officeDocument/2006/relationships/hyperlink" Target="http://www.assemblee-nationale.fr/13/rap-info/i1801.asp" TargetMode="Externa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egalite-femmes-hommes.gouv.fr/publications/droits-des-femmes/egalite-entre-les-femmes-et-les-hommes/vers-legalite-reelle-entre-les-femmes-et-les-hommes-chiffres-cles-edition-2019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04640" y="1957320"/>
            <a:ext cx="5829480" cy="11023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Sensibilisation aux enjeux de l’égalité entre les femmes et les hommes</a:t>
            </a:r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1028880" y="3291840"/>
            <a:ext cx="4800240" cy="377280"/>
          </a:xfrm>
          <a:prstGeom prst="rect">
            <a:avLst/>
          </a:prstGeom>
          <a:noFill/>
          <a:ln>
            <a:noFill/>
          </a:ln>
        </p:spPr>
        <p:txBody>
          <a:bodyPr anchorCtr="1"/>
          <a:lstStyle/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lang="fr-FR" sz="135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 juillet 2019</a:t>
            </a:r>
            <a:endParaRPr lang="fr-FR" sz="13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Line 3"/>
          <p:cNvSpPr/>
          <p:nvPr/>
        </p:nvSpPr>
        <p:spPr>
          <a:xfrm>
            <a:off x="404640" y="1957320"/>
            <a:ext cx="5829840" cy="360"/>
          </a:xfrm>
          <a:prstGeom prst="line">
            <a:avLst/>
          </a:prstGeom>
          <a:ln w="15840">
            <a:solidFill>
              <a:srgbClr val="FAB70C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Line 4"/>
          <p:cNvSpPr/>
          <p:nvPr/>
        </p:nvSpPr>
        <p:spPr>
          <a:xfrm>
            <a:off x="1592640" y="4227840"/>
            <a:ext cx="3672360" cy="360"/>
          </a:xfrm>
          <a:prstGeom prst="line">
            <a:avLst/>
          </a:prstGeom>
          <a:ln w="15840">
            <a:solidFill>
              <a:srgbClr val="FAB70C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5"/>
          <p:cNvSpPr/>
          <p:nvPr/>
        </p:nvSpPr>
        <p:spPr>
          <a:xfrm>
            <a:off x="116640" y="1779840"/>
            <a:ext cx="71640" cy="71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CustomShape 6"/>
          <p:cNvSpPr/>
          <p:nvPr/>
        </p:nvSpPr>
        <p:spPr>
          <a:xfrm>
            <a:off x="314640" y="2283840"/>
            <a:ext cx="71640" cy="71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CustomShape 7"/>
          <p:cNvSpPr/>
          <p:nvPr/>
        </p:nvSpPr>
        <p:spPr>
          <a:xfrm>
            <a:off x="192600" y="3318840"/>
            <a:ext cx="71640" cy="71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CustomShape 8"/>
          <p:cNvSpPr/>
          <p:nvPr/>
        </p:nvSpPr>
        <p:spPr>
          <a:xfrm>
            <a:off x="476640" y="3762720"/>
            <a:ext cx="71640" cy="71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CustomShape 9"/>
          <p:cNvSpPr/>
          <p:nvPr/>
        </p:nvSpPr>
        <p:spPr>
          <a:xfrm>
            <a:off x="260640" y="4182840"/>
            <a:ext cx="71640" cy="71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1" name="CustomShape 10"/>
          <p:cNvSpPr/>
          <p:nvPr/>
        </p:nvSpPr>
        <p:spPr>
          <a:xfrm>
            <a:off x="620640" y="1653840"/>
            <a:ext cx="71640" cy="71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CustomShape 11"/>
          <p:cNvSpPr/>
          <p:nvPr/>
        </p:nvSpPr>
        <p:spPr>
          <a:xfrm>
            <a:off x="1196640" y="1692360"/>
            <a:ext cx="71640" cy="71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" name="CustomShape 12"/>
          <p:cNvSpPr/>
          <p:nvPr/>
        </p:nvSpPr>
        <p:spPr>
          <a:xfrm>
            <a:off x="1989000" y="1419480"/>
            <a:ext cx="71640" cy="71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CustomShape 13"/>
          <p:cNvSpPr/>
          <p:nvPr/>
        </p:nvSpPr>
        <p:spPr>
          <a:xfrm>
            <a:off x="2853000" y="1563480"/>
            <a:ext cx="71640" cy="71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CustomShape 14"/>
          <p:cNvSpPr/>
          <p:nvPr/>
        </p:nvSpPr>
        <p:spPr>
          <a:xfrm>
            <a:off x="2565000" y="4515840"/>
            <a:ext cx="71640" cy="71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" name="CustomShape 15"/>
          <p:cNvSpPr/>
          <p:nvPr/>
        </p:nvSpPr>
        <p:spPr>
          <a:xfrm>
            <a:off x="3357000" y="4371840"/>
            <a:ext cx="71640" cy="71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CustomShape 16"/>
          <p:cNvSpPr/>
          <p:nvPr/>
        </p:nvSpPr>
        <p:spPr>
          <a:xfrm>
            <a:off x="3861000" y="4515840"/>
            <a:ext cx="71640" cy="71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CustomShape 17"/>
          <p:cNvSpPr/>
          <p:nvPr/>
        </p:nvSpPr>
        <p:spPr>
          <a:xfrm>
            <a:off x="4509000" y="4371840"/>
            <a:ext cx="71640" cy="71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CustomShape 18"/>
          <p:cNvSpPr/>
          <p:nvPr/>
        </p:nvSpPr>
        <p:spPr>
          <a:xfrm>
            <a:off x="5301360" y="4371840"/>
            <a:ext cx="71640" cy="71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CustomShape 19"/>
          <p:cNvSpPr/>
          <p:nvPr/>
        </p:nvSpPr>
        <p:spPr>
          <a:xfrm>
            <a:off x="6093360" y="4083840"/>
            <a:ext cx="71640" cy="71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CustomShape 20"/>
          <p:cNvSpPr/>
          <p:nvPr/>
        </p:nvSpPr>
        <p:spPr>
          <a:xfrm>
            <a:off x="6669360" y="4236480"/>
            <a:ext cx="71640" cy="71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CustomShape 21"/>
          <p:cNvSpPr/>
          <p:nvPr/>
        </p:nvSpPr>
        <p:spPr>
          <a:xfrm>
            <a:off x="6669360" y="3795840"/>
            <a:ext cx="71640" cy="71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TextShape 22"/>
          <p:cNvSpPr txBox="1"/>
          <p:nvPr/>
        </p:nvSpPr>
        <p:spPr>
          <a:xfrm>
            <a:off x="4843440" y="4767120"/>
            <a:ext cx="1542600" cy="27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68C93FE6-53BC-4908-A261-4ED25DAA1CEA}" type="slidenum">
              <a:rPr lang="fr-FR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fld>
            <a:endParaRPr lang="fr-FR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4" name="CustomShape 23"/>
          <p:cNvSpPr/>
          <p:nvPr/>
        </p:nvSpPr>
        <p:spPr>
          <a:xfrm>
            <a:off x="1430640" y="3822840"/>
            <a:ext cx="3852000" cy="4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100" b="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(NB : selon le navigateur internet employé (Chrome, IE, Firefox), les liens hypertextes peuvent ou non fonctionner)</a:t>
            </a:r>
            <a:endParaRPr lang="fr-FR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1125360" y="258840"/>
            <a:ext cx="5544360" cy="683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203760"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ED7D3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Constater – 1. les inégalités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260640" y="923040"/>
            <a:ext cx="6300720" cy="287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fr-FR" sz="20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statistique </a:t>
            </a:r>
            <a:r>
              <a:rPr lang="fr-FR" sz="18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publique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76" name="Picture 2"/>
          <p:cNvPicPr/>
          <p:nvPr/>
        </p:nvPicPr>
        <p:blipFill>
          <a:blip r:embed="rId2"/>
          <a:stretch/>
        </p:blipFill>
        <p:spPr>
          <a:xfrm>
            <a:off x="613440" y="1203480"/>
            <a:ext cx="5469480" cy="2035800"/>
          </a:xfrm>
          <a:prstGeom prst="rect">
            <a:avLst/>
          </a:prstGeom>
          <a:ln>
            <a:noFill/>
          </a:ln>
        </p:spPr>
      </p:pic>
      <p:pic>
        <p:nvPicPr>
          <p:cNvPr id="177" name="Picture 3"/>
          <p:cNvPicPr/>
          <p:nvPr/>
        </p:nvPicPr>
        <p:blipFill>
          <a:blip r:embed="rId3"/>
          <a:stretch/>
        </p:blipFill>
        <p:spPr>
          <a:xfrm>
            <a:off x="613440" y="3279600"/>
            <a:ext cx="5469480" cy="1492920"/>
          </a:xfrm>
          <a:prstGeom prst="rect">
            <a:avLst/>
          </a:prstGeom>
          <a:ln>
            <a:noFill/>
          </a:ln>
        </p:spPr>
      </p:pic>
      <p:sp>
        <p:nvSpPr>
          <p:cNvPr id="178" name="TextShape 3"/>
          <p:cNvSpPr txBox="1"/>
          <p:nvPr/>
        </p:nvSpPr>
        <p:spPr>
          <a:xfrm>
            <a:off x="4843440" y="4767120"/>
            <a:ext cx="1542600" cy="27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05A8CF36-FFFD-4641-B009-59D9623FBCCC}" type="slidenum">
              <a:rPr lang="fr-FR" sz="75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</a:t>
            </a:fld>
            <a:endParaRPr lang="fr-FR" sz="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1125360" y="258840"/>
            <a:ext cx="5544360" cy="683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03760" algn="ctr">
              <a:lnSpc>
                <a:spcPct val="100000"/>
              </a:lnSpc>
            </a:pPr>
            <a:r>
              <a:rPr lang="fr-FR" sz="2000" b="1" strike="noStrike" spc="-1">
                <a:solidFill>
                  <a:srgbClr val="ED7D3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Constater – 1. les inégalités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0" name="TextShape 2"/>
          <p:cNvSpPr txBox="1"/>
          <p:nvPr/>
        </p:nvSpPr>
        <p:spPr>
          <a:xfrm>
            <a:off x="4843440" y="4767120"/>
            <a:ext cx="1542600" cy="27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EB4E460D-7E8C-44D8-ACC6-CC4B9469E67C}" type="slidenum">
              <a:rPr lang="fr-FR" sz="75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11</a:t>
            </a:fld>
            <a:endParaRPr lang="fr-FR" sz="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1" name="TextShape 3"/>
          <p:cNvSpPr txBox="1"/>
          <p:nvPr/>
        </p:nvSpPr>
        <p:spPr>
          <a:xfrm>
            <a:off x="260640" y="915480"/>
            <a:ext cx="6426360" cy="35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fr-FR" sz="15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Dans la Fonction publique de l’État</a:t>
            </a:r>
            <a:endParaRPr lang="fr-FR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2" name="TextShape 4"/>
          <p:cNvSpPr txBox="1"/>
          <p:nvPr/>
        </p:nvSpPr>
        <p:spPr>
          <a:xfrm>
            <a:off x="3429000" y="1419480"/>
            <a:ext cx="3240360" cy="3312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fr-FR" sz="14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 portail de la Fonction publique : </a:t>
            </a:r>
            <a:r>
              <a:rPr lang="fr-FR" sz="1400" b="0" u="sng" strike="noStrike" spc="-1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L'égalité </a:t>
            </a:r>
            <a:r>
              <a:rPr lang="fr-FR" sz="1400" b="0" u="sng" strike="noStrike" spc="-1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professionnelle entre les femmes et les hommes 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fr-FR" sz="13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Fiche </a:t>
            </a:r>
            <a:r>
              <a:rPr lang="fr-FR" sz="1300" b="0" u="sng" strike="noStrike" spc="-1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3"/>
              </a:rPr>
              <a:t>Chiffres-clés </a:t>
            </a:r>
            <a:r>
              <a:rPr lang="fr-FR" sz="1300" b="0" u="sng" strike="noStrike" spc="-1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3"/>
              </a:rPr>
              <a:t>de </a:t>
            </a:r>
            <a:r>
              <a:rPr lang="fr-FR" sz="1300" b="0" u="sng" strike="noStrike" spc="-1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3"/>
              </a:rPr>
              <a:t>l’égalité professionnelle </a:t>
            </a:r>
            <a:r>
              <a:rPr lang="fr-FR" sz="1300" b="0" u="sng" strike="noStrike" spc="-1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3"/>
              </a:rPr>
              <a:t>entre </a:t>
            </a:r>
            <a:r>
              <a:rPr lang="fr-FR" sz="1300" b="0" u="sng" strike="noStrike" spc="-1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3"/>
              </a:rPr>
              <a:t>les femmes </a:t>
            </a:r>
            <a:r>
              <a:rPr lang="fr-FR" sz="1300" b="0" u="sng" strike="noStrike" spc="-1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3"/>
              </a:rPr>
              <a:t>et les </a:t>
            </a:r>
            <a:r>
              <a:rPr lang="fr-FR" sz="1300" b="0" u="sng" strike="noStrike" spc="-1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3"/>
              </a:rPr>
              <a:t>hommes dans </a:t>
            </a:r>
            <a:r>
              <a:rPr lang="fr-FR" sz="1300" b="0" u="sng" strike="noStrike" spc="-1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3"/>
              </a:rPr>
              <a:t>la fonction publique</a:t>
            </a:r>
            <a:endParaRPr lang="fr-FR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751"/>
              </a:spcBef>
            </a:pPr>
            <a:endParaRPr lang="fr-FR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751"/>
              </a:spcBef>
            </a:pPr>
            <a:r>
              <a:rPr lang="fr-FR" sz="13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Depuis septembre 2014, les ministères sont tenus de réaliser, au sein de leur bilan social, un rapport de situation comparée (RSC). La liste des indicateurs est fixée par l’</a:t>
            </a:r>
            <a:r>
              <a:rPr lang="fr-FR" sz="1300" b="0" u="sng" strike="noStrike" spc="-1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4"/>
              </a:rPr>
              <a:t>arrêté du 22 décembre 2017</a:t>
            </a:r>
            <a:r>
              <a:rPr lang="fr-FR" sz="13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portant modification de l’</a:t>
            </a:r>
            <a:r>
              <a:rPr lang="fr-FR" sz="1300" b="0" u="sng" strike="noStrike" spc="-1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5"/>
              </a:rPr>
              <a:t>arrêté du 23 décembre 2013</a:t>
            </a:r>
            <a:endParaRPr lang="fr-FR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83" name="Picture 2"/>
          <p:cNvPicPr/>
          <p:nvPr/>
        </p:nvPicPr>
        <p:blipFill>
          <a:blip r:embed="rId6"/>
          <a:stretch/>
        </p:blipFill>
        <p:spPr>
          <a:xfrm>
            <a:off x="332640" y="1194120"/>
            <a:ext cx="2448000" cy="3660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1125360" y="258840"/>
            <a:ext cx="5544360" cy="683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203760"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ED7D3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Constater – 2. le cadre politique pour remédier aux inégalités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5" name="TextShape 2"/>
          <p:cNvSpPr txBox="1"/>
          <p:nvPr/>
        </p:nvSpPr>
        <p:spPr>
          <a:xfrm>
            <a:off x="1268640" y="1851120"/>
            <a:ext cx="4608000" cy="1224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fr-FR" sz="30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 niveau international</a:t>
            </a:r>
            <a:endParaRPr lang="fr-FR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fr-FR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fr-FR" sz="30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 niveau national</a:t>
            </a:r>
            <a:endParaRPr lang="fr-FR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6" name="TextShape 3"/>
          <p:cNvSpPr txBox="1"/>
          <p:nvPr/>
        </p:nvSpPr>
        <p:spPr>
          <a:xfrm>
            <a:off x="4843440" y="4767120"/>
            <a:ext cx="1542600" cy="27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DFB2AD63-C269-44AB-8BE7-CBBB7618EC7D}" type="slidenum">
              <a:rPr lang="fr-FR" sz="75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</a:t>
            </a:fld>
            <a:endParaRPr lang="fr-FR" sz="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7" name="CustomShape 4"/>
          <p:cNvSpPr/>
          <p:nvPr/>
        </p:nvSpPr>
        <p:spPr>
          <a:xfrm>
            <a:off x="326880" y="1851120"/>
            <a:ext cx="791640" cy="359640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188" name="CustomShape 5"/>
          <p:cNvSpPr/>
          <p:nvPr/>
        </p:nvSpPr>
        <p:spPr>
          <a:xfrm>
            <a:off x="333000" y="2571840"/>
            <a:ext cx="791640" cy="359640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1143000" y="281520"/>
            <a:ext cx="5544360" cy="683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203760"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ED7D3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Constater – 2. un cadre politique international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0" name="TextShape 2"/>
          <p:cNvSpPr txBox="1"/>
          <p:nvPr/>
        </p:nvSpPr>
        <p:spPr>
          <a:xfrm>
            <a:off x="260640" y="1059480"/>
            <a:ext cx="6426720" cy="396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71440" indent="-271080" algn="just">
              <a:lnSpc>
                <a:spcPct val="100000"/>
              </a:lnSpc>
              <a:spcBef>
                <a:spcPts val="751"/>
              </a:spcBef>
              <a:buClr>
                <a:srgbClr val="15568E"/>
              </a:buClr>
              <a:buFont typeface="Wingdings" charset="2"/>
              <a:buChar char=""/>
            </a:pPr>
            <a:r>
              <a:rPr lang="fr-FR" sz="13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</a:t>
            </a:r>
            <a:r>
              <a:rPr lang="fr-FR" sz="1300" b="1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Convention des Nations-Unies </a:t>
            </a:r>
            <a:r>
              <a:rPr lang="fr-FR" sz="13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 sur l’élimination de toutes les formes de discrimination à l’égard des femmes » </a:t>
            </a:r>
            <a:r>
              <a:rPr lang="fr-FR" sz="1300" b="1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(CEDAW) </a:t>
            </a:r>
            <a:r>
              <a:rPr lang="fr-FR" sz="13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 1979. </a:t>
            </a:r>
            <a:endParaRPr lang="fr-FR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71440" indent="-271080" algn="just">
              <a:lnSpc>
                <a:spcPct val="100000"/>
              </a:lnSpc>
              <a:spcBef>
                <a:spcPts val="751"/>
              </a:spcBef>
              <a:buClr>
                <a:srgbClr val="15568E"/>
              </a:buClr>
              <a:buFont typeface="Wingdings" charset="2"/>
              <a:buChar char=""/>
            </a:pPr>
            <a:r>
              <a:rPr lang="fr-FR" sz="13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</a:t>
            </a:r>
            <a:r>
              <a:rPr lang="fr-FR" sz="1300" b="1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déclaration et le programme d’actions de Pékin</a:t>
            </a:r>
            <a:r>
              <a:rPr lang="fr-FR" sz="13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(1995)</a:t>
            </a:r>
            <a:r>
              <a:rPr lang="fr-FR" sz="1300" b="0" strike="noStrike" spc="-1" baseline="30000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13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fixé douze domaines d’actions prioritaires et défini une méthode d’action, le « </a:t>
            </a:r>
            <a:r>
              <a:rPr lang="fr-FR" sz="1300" b="0" i="1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Gender mainstreaming</a:t>
            </a:r>
            <a:r>
              <a:rPr lang="fr-FR" sz="13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» (approche intégrée de l’égalité), dans le cadre de laquelle s’inscrit l’action de l’Union européenne pour l’égalité entre les femmes et les hommes. </a:t>
            </a:r>
            <a:endParaRPr lang="fr-FR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71440" indent="-271080" algn="just">
              <a:lnSpc>
                <a:spcPct val="100000"/>
              </a:lnSpc>
              <a:spcBef>
                <a:spcPts val="751"/>
              </a:spcBef>
              <a:buClr>
                <a:srgbClr val="15568E"/>
              </a:buClr>
              <a:buFont typeface="Wingdings" charset="2"/>
              <a:buChar char=""/>
            </a:pPr>
            <a:r>
              <a:rPr lang="fr-FR" sz="1300" b="1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Agenda 2030 </a:t>
            </a:r>
            <a:r>
              <a:rPr lang="fr-FR" sz="13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 Nations unies &gt; Objectif de développement durable 5 dédié à l’égalité femmes-hommes</a:t>
            </a:r>
            <a:endParaRPr lang="fr-FR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751"/>
              </a:spcBef>
            </a:pPr>
            <a:endParaRPr lang="fr-FR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71440" indent="-271080" algn="just">
              <a:lnSpc>
                <a:spcPct val="100000"/>
              </a:lnSpc>
              <a:spcBef>
                <a:spcPts val="751"/>
              </a:spcBef>
              <a:buClr>
                <a:srgbClr val="15568E"/>
              </a:buClr>
              <a:buFont typeface="Wingdings" charset="2"/>
              <a:buChar char=""/>
            </a:pPr>
            <a:r>
              <a:rPr lang="fr-FR" sz="13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 engagements découlant de l’</a:t>
            </a:r>
            <a:r>
              <a:rPr lang="fr-FR" sz="1300" b="1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Union européenne</a:t>
            </a:r>
            <a:r>
              <a:rPr lang="fr-FR" sz="13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:</a:t>
            </a:r>
            <a:endParaRPr lang="fr-FR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20720" lvl="2" indent="-183960" algn="just">
              <a:lnSpc>
                <a:spcPct val="100000"/>
              </a:lnSpc>
              <a:spcBef>
                <a:spcPts val="374"/>
              </a:spcBef>
              <a:buClr>
                <a:srgbClr val="15568E"/>
              </a:buClr>
              <a:buFont typeface="Arial"/>
              <a:buChar char="•"/>
            </a:pPr>
            <a:r>
              <a:rPr lang="fr-FR" sz="13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Pacte européen 2011-2020 pour l’égalité entre les femmes et les hommes du Conseil de l’Union européenne ; </a:t>
            </a:r>
            <a:endParaRPr lang="fr-FR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20720" lvl="2" indent="-183960" algn="just">
              <a:lnSpc>
                <a:spcPct val="100000"/>
              </a:lnSpc>
              <a:spcBef>
                <a:spcPts val="374"/>
              </a:spcBef>
              <a:buClr>
                <a:srgbClr val="15568E"/>
              </a:buClr>
              <a:buFont typeface="Arial"/>
              <a:buChar char="•"/>
            </a:pPr>
            <a:r>
              <a:rPr lang="fr-FR" sz="13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stratégie européenne pour l’emploi et la croissance, dite stratégie Europe 2020 ; </a:t>
            </a:r>
            <a:endParaRPr lang="fr-FR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20720" lvl="2" indent="-183960" algn="just">
              <a:lnSpc>
                <a:spcPct val="100000"/>
              </a:lnSpc>
              <a:spcBef>
                <a:spcPts val="374"/>
              </a:spcBef>
              <a:buClr>
                <a:srgbClr val="15568E"/>
              </a:buClr>
              <a:buFont typeface="Arial"/>
              <a:buChar char="•"/>
            </a:pPr>
            <a:r>
              <a:rPr lang="fr-FR" sz="13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Charte des droits fondamentaux de l’Union européenne, solennellement proclamée à Nice le 7 décembre 2000, qui consacre, dans son </a:t>
            </a:r>
            <a:r>
              <a:rPr lang="fr-FR" sz="1300" b="1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article 23</a:t>
            </a:r>
            <a:r>
              <a:rPr lang="fr-FR" sz="13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le principe de l’égalité entre les femmes et les hommes dans tous les domaines et prévoit la possibilité de mettre en œuvre des actions positives. </a:t>
            </a:r>
            <a:endParaRPr lang="fr-FR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1" name="TextShape 3"/>
          <p:cNvSpPr txBox="1"/>
          <p:nvPr/>
        </p:nvSpPr>
        <p:spPr>
          <a:xfrm>
            <a:off x="4843440" y="4767120"/>
            <a:ext cx="1542600" cy="27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A30306B5-D894-4ABA-AC6F-3DADC0FE24F7}" type="slidenum">
              <a:rPr lang="fr-FR" sz="75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13</a:t>
            </a:fld>
            <a:endParaRPr lang="fr-FR" sz="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1125360" y="258840"/>
            <a:ext cx="5544360" cy="683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203760"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ED7D3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Constater – 2. un cadre politique national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3" name="TextShape 2"/>
          <p:cNvSpPr txBox="1"/>
          <p:nvPr/>
        </p:nvSpPr>
        <p:spPr>
          <a:xfrm>
            <a:off x="260640" y="1203480"/>
            <a:ext cx="6426720" cy="3240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71440" indent="-271080" algn="just">
              <a:lnSpc>
                <a:spcPct val="100000"/>
              </a:lnSpc>
              <a:spcBef>
                <a:spcPts val="751"/>
              </a:spcBef>
              <a:buClr>
                <a:srgbClr val="15568E"/>
              </a:buClr>
              <a:buFont typeface="Wingdings" charset="2"/>
              <a:buChar char=""/>
            </a:pPr>
            <a:r>
              <a:rPr lang="fr-FR" sz="1800" b="1" u="sng" strike="noStrike" spc="-1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Loi de 2014 pour l’égalité réelle entre les femmes et les hommes</a:t>
            </a:r>
            <a:r>
              <a:rPr lang="fr-FR" sz="1800" b="0" u="sng" strike="noStrike" spc="-1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 </a:t>
            </a:r>
            <a:r>
              <a:rPr lang="fr-FR" sz="18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 prévoit une approche transversale de l’Égalité dans toutes les politique publiques</a:t>
            </a:r>
            <a:r>
              <a:rPr lang="fr-FR" sz="1800" b="0" strike="noStrike" spc="-1">
                <a:solidFill>
                  <a:srgbClr val="38562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18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 fixant un objectif d’égalité entre les femmes et les hommes dans leur conception et leur mise en œuvre (art. 1).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751"/>
              </a:spcBef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71440" indent="-271080" algn="just">
              <a:lnSpc>
                <a:spcPct val="100000"/>
              </a:lnSpc>
              <a:spcBef>
                <a:spcPts val="751"/>
              </a:spcBef>
              <a:buClr>
                <a:srgbClr val="15568E"/>
              </a:buClr>
              <a:buFont typeface="Wingdings" charset="2"/>
              <a:buChar char=""/>
            </a:pPr>
            <a:r>
              <a:rPr lang="fr-FR" sz="18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 circulaires :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41440" lvl="1" indent="-274320" algn="just">
              <a:lnSpc>
                <a:spcPct val="100000"/>
              </a:lnSpc>
              <a:spcBef>
                <a:spcPts val="374"/>
              </a:spcBef>
              <a:buClr>
                <a:srgbClr val="15568E"/>
              </a:buClr>
              <a:buSzPct val="80000"/>
              <a:buFont typeface="Wingdings" charset="2"/>
              <a:buChar char=""/>
            </a:pPr>
            <a:r>
              <a:rPr lang="fr-FR" sz="18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Circulaire du 23 août 2012 relative à la prise en compte dans la </a:t>
            </a:r>
            <a:r>
              <a:rPr lang="fr-FR" sz="1800" b="1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préparation des textes législatifs et réglementaires de leur impact en termes d’égalité</a:t>
            </a:r>
            <a:r>
              <a:rPr lang="fr-FR" sz="18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entre les femmes et les hommes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41440" lvl="1" indent="-274320" algn="just">
              <a:lnSpc>
                <a:spcPct val="100000"/>
              </a:lnSpc>
              <a:spcBef>
                <a:spcPts val="374"/>
              </a:spcBef>
              <a:buClr>
                <a:srgbClr val="15568E"/>
              </a:buClr>
              <a:buSzPct val="80000"/>
              <a:buFont typeface="Wingdings" charset="2"/>
              <a:buChar char=""/>
            </a:pPr>
            <a:r>
              <a:rPr lang="fr-FR" sz="18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Circulaire du 23 août 2012 relative à la </a:t>
            </a:r>
            <a:r>
              <a:rPr lang="fr-FR" sz="1800" b="1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mise en œuvre de la politique interministérielle</a:t>
            </a:r>
            <a:r>
              <a:rPr lang="fr-FR" sz="18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en faveur de l'égalité entre les femmes et les hommes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4" name="TextShape 3"/>
          <p:cNvSpPr txBox="1"/>
          <p:nvPr/>
        </p:nvSpPr>
        <p:spPr>
          <a:xfrm>
            <a:off x="4843440" y="4767120"/>
            <a:ext cx="1542600" cy="27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659F3185-4FD0-4102-94BB-C0816842ADD0}" type="slidenum">
              <a:rPr lang="fr-FR" sz="75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14</a:t>
            </a:fld>
            <a:endParaRPr lang="fr-FR" sz="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1125360" y="258840"/>
            <a:ext cx="5544360" cy="683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203760"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5B9BD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S’interroger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6" name="TextShape 2"/>
          <p:cNvSpPr txBox="1"/>
          <p:nvPr/>
        </p:nvSpPr>
        <p:spPr>
          <a:xfrm>
            <a:off x="4843440" y="4767120"/>
            <a:ext cx="1542600" cy="27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DF284392-E74F-4C40-AEA1-27F3ABA3EA74}" type="slidenum">
              <a:rPr lang="fr-FR" sz="75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15</a:t>
            </a:fld>
            <a:endParaRPr lang="fr-FR" sz="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7" name="TextShape 3"/>
          <p:cNvSpPr txBox="1"/>
          <p:nvPr/>
        </p:nvSpPr>
        <p:spPr>
          <a:xfrm>
            <a:off x="260640" y="1419480"/>
            <a:ext cx="6426720" cy="28807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751"/>
              </a:spcBef>
            </a:pPr>
            <a:endParaRPr lang="fr-F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fr-F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8" name="CustomShape 4"/>
          <p:cNvSpPr/>
          <p:nvPr/>
        </p:nvSpPr>
        <p:spPr>
          <a:xfrm>
            <a:off x="1901160" y="987480"/>
            <a:ext cx="3337920" cy="15836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S’INTERROGER</a:t>
            </a:r>
            <a:endParaRPr lang="fr-FR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CustomShape 5"/>
          <p:cNvSpPr/>
          <p:nvPr/>
        </p:nvSpPr>
        <p:spPr>
          <a:xfrm>
            <a:off x="1982520" y="2653200"/>
            <a:ext cx="359640" cy="747000"/>
          </a:xfrm>
          <a:prstGeom prst="down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0" name="CustomShape 6"/>
          <p:cNvSpPr/>
          <p:nvPr/>
        </p:nvSpPr>
        <p:spPr>
          <a:xfrm>
            <a:off x="2800800" y="2630160"/>
            <a:ext cx="359640" cy="747000"/>
          </a:xfrm>
          <a:prstGeom prst="down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1" name="CustomShape 7"/>
          <p:cNvSpPr/>
          <p:nvPr/>
        </p:nvSpPr>
        <p:spPr>
          <a:xfrm>
            <a:off x="3691080" y="2640600"/>
            <a:ext cx="359640" cy="747000"/>
          </a:xfrm>
          <a:prstGeom prst="down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CustomShape 8"/>
          <p:cNvSpPr/>
          <p:nvPr/>
        </p:nvSpPr>
        <p:spPr>
          <a:xfrm>
            <a:off x="4509360" y="2653200"/>
            <a:ext cx="359640" cy="747000"/>
          </a:xfrm>
          <a:prstGeom prst="down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CustomShape 9"/>
          <p:cNvSpPr/>
          <p:nvPr/>
        </p:nvSpPr>
        <p:spPr>
          <a:xfrm rot="1990800">
            <a:off x="1682280" y="3435120"/>
            <a:ext cx="369000" cy="86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2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 objectifs</a:t>
            </a: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CustomShape 10"/>
          <p:cNvSpPr/>
          <p:nvPr/>
        </p:nvSpPr>
        <p:spPr>
          <a:xfrm rot="1696800">
            <a:off x="2585160" y="3452040"/>
            <a:ext cx="415080" cy="77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lIns="90000" tIns="0" rIns="72000" bIns="0"/>
          <a:lstStyle/>
          <a:p>
            <a:pPr algn="ctr">
              <a:lnSpc>
                <a:spcPct val="100000"/>
              </a:lnSpc>
            </a:pPr>
            <a:r>
              <a:rPr lang="fr-FR" sz="12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Sur</a:t>
            </a:r>
            <a:r>
              <a:rPr lang="fr-FR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12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 plan </a:t>
            </a: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juridique</a:t>
            </a: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11"/>
          <p:cNvSpPr/>
          <p:nvPr/>
        </p:nvSpPr>
        <p:spPr>
          <a:xfrm rot="1696800">
            <a:off x="3483360" y="3456360"/>
            <a:ext cx="415080" cy="87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lIns="90000" tIns="0" rIns="72000" bIns="0"/>
          <a:lstStyle/>
          <a:p>
            <a:pPr algn="ctr">
              <a:lnSpc>
                <a:spcPct val="100000"/>
              </a:lnSpc>
            </a:pPr>
            <a:r>
              <a:rPr lang="fr-FR" sz="12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Sur</a:t>
            </a:r>
            <a:r>
              <a:rPr lang="fr-FR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12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 plan </a:t>
            </a: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budgétaire</a:t>
            </a: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12"/>
          <p:cNvSpPr/>
          <p:nvPr/>
        </p:nvSpPr>
        <p:spPr>
          <a:xfrm rot="1696800">
            <a:off x="4305960" y="3427920"/>
            <a:ext cx="184320" cy="121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lIns="90000" tIns="0" rIns="72000" bIns="0"/>
          <a:lstStyle/>
          <a:p>
            <a:pPr algn="ctr">
              <a:lnSpc>
                <a:spcPct val="100000"/>
              </a:lnSpc>
            </a:pPr>
            <a:r>
              <a:rPr lang="fr-FR" sz="12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Comment faire?</a:t>
            </a: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1125360" y="258840"/>
            <a:ext cx="5544360" cy="683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203760"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5B9BD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S’interroger – 1. les objectifs de la politique publique de l’Égalité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8" name="TextShape 2"/>
          <p:cNvSpPr txBox="1"/>
          <p:nvPr/>
        </p:nvSpPr>
        <p:spPr>
          <a:xfrm>
            <a:off x="4843440" y="4767120"/>
            <a:ext cx="1542600" cy="27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1D81FA1C-DFAD-4400-B1D2-B4C096792635}" type="slidenum">
              <a:rPr lang="fr-FR" sz="75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16</a:t>
            </a:fld>
            <a:endParaRPr lang="fr-FR" sz="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9" name="CustomShape 3"/>
          <p:cNvSpPr/>
          <p:nvPr/>
        </p:nvSpPr>
        <p:spPr>
          <a:xfrm>
            <a:off x="1268640" y="1131480"/>
            <a:ext cx="2449440" cy="13719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3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diffusion de la culture de l’égalité et la lutte contre les stéréotypes sexistes</a:t>
            </a:r>
            <a:endParaRPr lang="fr-FR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4"/>
          <p:cNvSpPr/>
          <p:nvPr/>
        </p:nvSpPr>
        <p:spPr>
          <a:xfrm>
            <a:off x="3717000" y="1131480"/>
            <a:ext cx="2444760" cy="1371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3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lutte contre les violences sexistes et sexuelles</a:t>
            </a:r>
            <a:endParaRPr lang="fr-FR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CustomShape 5"/>
          <p:cNvSpPr/>
          <p:nvPr/>
        </p:nvSpPr>
        <p:spPr>
          <a:xfrm>
            <a:off x="1269000" y="2377080"/>
            <a:ext cx="2447640" cy="12124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3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L’accès aux soins de santé et </a:t>
            </a:r>
            <a:endParaRPr lang="fr-FR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3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à la santé procréative</a:t>
            </a:r>
            <a:endParaRPr lang="fr-FR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6"/>
          <p:cNvSpPr/>
          <p:nvPr/>
        </p:nvSpPr>
        <p:spPr>
          <a:xfrm>
            <a:off x="3717000" y="2358000"/>
            <a:ext cx="2448000" cy="1264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3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L’égalité professionnelle et l’autonomisation économique </a:t>
            </a:r>
            <a:endParaRPr lang="fr-FR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3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 femmes</a:t>
            </a:r>
            <a:endParaRPr lang="fr-FR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CustomShape 7"/>
          <p:cNvSpPr/>
          <p:nvPr/>
        </p:nvSpPr>
        <p:spPr>
          <a:xfrm>
            <a:off x="1269000" y="3456360"/>
            <a:ext cx="2447640" cy="12772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3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parité dans la vie sociale, économique et politique</a:t>
            </a:r>
            <a:endParaRPr lang="fr-FR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CustomShape 8"/>
          <p:cNvSpPr/>
          <p:nvPr/>
        </p:nvSpPr>
        <p:spPr>
          <a:xfrm>
            <a:off x="3717000" y="3470400"/>
            <a:ext cx="2448000" cy="1263240"/>
          </a:xfrm>
          <a:prstGeom prst="rect">
            <a:avLst/>
          </a:prstGeom>
          <a:solidFill>
            <a:srgbClr val="F6B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3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 plaidoyer international et européen en faveur de l’égalité </a:t>
            </a:r>
            <a:endParaRPr lang="fr-FR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1125360" y="258840"/>
            <a:ext cx="5544360" cy="683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203760"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5B9BD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S’interroger – 2. un enjeu juridique 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6" name="TextShape 2"/>
          <p:cNvSpPr txBox="1"/>
          <p:nvPr/>
        </p:nvSpPr>
        <p:spPr>
          <a:xfrm>
            <a:off x="4843440" y="4767120"/>
            <a:ext cx="1542600" cy="27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237C396C-6A12-49F8-9809-ECBB7EF68423}" type="slidenum">
              <a:rPr lang="fr-FR" sz="75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17</a:t>
            </a:fld>
            <a:endParaRPr lang="fr-FR" sz="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7" name="TextShape 3"/>
          <p:cNvSpPr txBox="1"/>
          <p:nvPr/>
        </p:nvSpPr>
        <p:spPr>
          <a:xfrm>
            <a:off x="188640" y="1059480"/>
            <a:ext cx="6426360" cy="575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lang="fr-FR" sz="2000" b="1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 études d’impact en matière d’Égalité femmes-hommes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lang="fr-FR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(évaluation ex ante)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8" name="TextShape 4"/>
          <p:cNvSpPr txBox="1"/>
          <p:nvPr/>
        </p:nvSpPr>
        <p:spPr>
          <a:xfrm>
            <a:off x="188640" y="1707480"/>
            <a:ext cx="6426720" cy="324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lnSpc>
                <a:spcPct val="100000"/>
              </a:lnSpc>
              <a:spcBef>
                <a:spcPts val="751"/>
              </a:spcBef>
            </a:pPr>
            <a:r>
              <a:rPr lang="fr-FR" sz="18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</a:t>
            </a:r>
            <a:r>
              <a:rPr lang="fr-FR" sz="1800" b="0" u="sng" strike="noStrike" spc="-1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loi organique n° 2009-403 du 15 avril 2009 </a:t>
            </a:r>
            <a:r>
              <a:rPr lang="fr-FR" sz="18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relative à l’application des articles 34-1, 39 et 44 de la Constitution, plus précisément son chapitre II :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751"/>
              </a:spcBef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71440" indent="-271080" algn="just">
              <a:lnSpc>
                <a:spcPct val="100000"/>
              </a:lnSpc>
              <a:spcBef>
                <a:spcPts val="751"/>
              </a:spcBef>
              <a:buClr>
                <a:srgbClr val="15568E"/>
              </a:buClr>
              <a:buFont typeface="Wingdings" charset="2"/>
              <a:buChar char=""/>
            </a:pPr>
            <a:r>
              <a:rPr lang="fr-FR" sz="1800" b="1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Obligation</a:t>
            </a:r>
            <a:r>
              <a:rPr lang="fr-FR" sz="18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pour chaque projet de loi de transmettre au Conseil d’État puis au parlement, </a:t>
            </a:r>
            <a:r>
              <a:rPr lang="fr-FR" sz="1800" b="1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une étude d’impact </a:t>
            </a:r>
            <a:r>
              <a:rPr lang="fr-FR" sz="18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sur l’égalité entre les femmes et les hommes ;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71440" indent="-271080" algn="just">
              <a:lnSpc>
                <a:spcPct val="100000"/>
              </a:lnSpc>
              <a:spcBef>
                <a:spcPts val="751"/>
              </a:spcBef>
              <a:buClr>
                <a:srgbClr val="15568E"/>
              </a:buClr>
              <a:buFont typeface="Wingdings" charset="2"/>
              <a:buChar char=""/>
            </a:pPr>
            <a:r>
              <a:rPr lang="fr-FR" sz="1800" b="1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Pour le PLF</a:t>
            </a:r>
            <a:r>
              <a:rPr lang="fr-FR" sz="18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la DB diffuse chaque année une circulaire appelant les ministères à mesurer l’impact des projets d’articles budgétaires et fiscaux, et notamment en matière d’Egalité femmes-hommes (ex. pour 2019 : </a:t>
            </a:r>
            <a:r>
              <a:rPr lang="fr-FR" sz="1800" b="0" u="sng" strike="noStrike" spc="-1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3"/>
              </a:rPr>
              <a:t>circulaire</a:t>
            </a:r>
            <a:r>
              <a:rPr lang="fr-FR" sz="18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et </a:t>
            </a:r>
            <a:r>
              <a:rPr lang="fr-FR" sz="1800" b="0" u="sng" strike="noStrike" spc="-1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4"/>
              </a:rPr>
              <a:t>annexe 2 – page 14</a:t>
            </a:r>
            <a:r>
              <a:rPr lang="fr-FR" sz="18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).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1125360" y="258840"/>
            <a:ext cx="5544360" cy="683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203760"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5B9BD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S’interroger – 3. un enjeu budgétaire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0" name="TextShape 2"/>
          <p:cNvSpPr txBox="1"/>
          <p:nvPr/>
        </p:nvSpPr>
        <p:spPr>
          <a:xfrm>
            <a:off x="4843440" y="4767120"/>
            <a:ext cx="1542600" cy="27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9F7F43CB-A35D-409A-8A06-B2333BB9F9E3}" type="slidenum">
              <a:rPr lang="fr-FR" sz="75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18</a:t>
            </a:fld>
            <a:endParaRPr lang="fr-FR" sz="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1" name="TextShape 3"/>
          <p:cNvSpPr txBox="1"/>
          <p:nvPr/>
        </p:nvSpPr>
        <p:spPr>
          <a:xfrm>
            <a:off x="188640" y="987480"/>
            <a:ext cx="6426360" cy="647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lang="fr-FR" sz="2000" b="1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 Budget Intégrant l’Égalité (BIE</a:t>
            </a:r>
            <a:r>
              <a:rPr lang="fr-FR" sz="20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), 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lang="fr-FR" sz="20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une étude d’impact du budget sur l’égalité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2" name="TextShape 4"/>
          <p:cNvSpPr txBox="1"/>
          <p:nvPr/>
        </p:nvSpPr>
        <p:spPr>
          <a:xfrm>
            <a:off x="260640" y="1851840"/>
            <a:ext cx="6426720" cy="2952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71440" indent="-271080" algn="just">
              <a:lnSpc>
                <a:spcPct val="100000"/>
              </a:lnSpc>
              <a:buClr>
                <a:srgbClr val="15568E"/>
              </a:buClr>
              <a:buFont typeface="Wingdings" charset="2"/>
              <a:buChar char=""/>
            </a:pPr>
            <a:r>
              <a:rPr lang="fr-FR" sz="17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 BIE conduit à se demander si la collecte (impôts, taxes, redevance…) et la distribution des crédits publics (subvention, investissement, fonctionnement...) renforcent, ou diminuent, les inégalités entre les sexes. </a:t>
            </a:r>
            <a:endParaRPr lang="fr-FR" sz="1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lang="fr-FR" sz="17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lang="fr-FR" sz="1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71440" indent="-271080" algn="just">
              <a:lnSpc>
                <a:spcPct val="100000"/>
              </a:lnSpc>
              <a:buClr>
                <a:srgbClr val="15568E"/>
              </a:buClr>
              <a:buFont typeface="Wingdings" charset="2"/>
              <a:buChar char=""/>
            </a:pPr>
            <a:r>
              <a:rPr lang="fr-FR" sz="17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 BIE ne consiste donc pas en des budgets qui seraient séparés pour les femmes et les hommes mais consiste à se demander si les politiques budgétaires renforcent ou diminuent les inégalités entre les femmes et les hommes.</a:t>
            </a:r>
            <a:endParaRPr lang="fr-FR" sz="1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fr-FR" sz="1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71440" indent="-271080" algn="just">
              <a:lnSpc>
                <a:spcPct val="100000"/>
              </a:lnSpc>
              <a:buClr>
                <a:srgbClr val="15568E"/>
              </a:buClr>
              <a:buFont typeface="Wingdings" charset="2"/>
              <a:buChar char=""/>
            </a:pPr>
            <a:r>
              <a:rPr lang="fr-FR" sz="17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C’est une démarche qui s’apparente à celle des études d’impact Egalité dans la préparation des textes législatifs et réglementaires.</a:t>
            </a:r>
            <a:endParaRPr lang="fr-FR" sz="1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1125360" y="258840"/>
            <a:ext cx="5544360" cy="683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203760"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5B9BD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S’interroger – 4. comment faire ?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476640" y="1484640"/>
            <a:ext cx="2736000" cy="317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lang="fr-FR" sz="2600" b="1" strike="noStrike" spc="-1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EFFET DIRECT</a:t>
            </a:r>
            <a:endParaRPr lang="fr-FR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 algn="just">
              <a:lnSpc>
                <a:spcPct val="120000"/>
              </a:lnSpc>
              <a:spcBef>
                <a:spcPts val="601"/>
              </a:spcBef>
              <a:buClr>
                <a:srgbClr val="2E75B6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Certaines politiques publiques ont un impact direct sur les droits des femmes ou la réduction des inégalités de sexe au sens où c’est l’objet même de l’action / du dispositif.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51"/>
              </a:spcBef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 algn="just">
              <a:lnSpc>
                <a:spcPct val="120000"/>
              </a:lnSpc>
              <a:spcBef>
                <a:spcPts val="751"/>
              </a:spcBef>
              <a:buClr>
                <a:srgbClr val="2E75B6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C’est le cas en particulier des dispositions prises en termes de : </a:t>
            </a:r>
            <a:r>
              <a:rPr lang="fr-FR" sz="1800" b="1" strike="noStrike" spc="-1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parité</a:t>
            </a:r>
            <a:r>
              <a:rPr lang="fr-FR" sz="1800" b="0" strike="noStrike" spc="-1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d’</a:t>
            </a:r>
            <a:r>
              <a:rPr lang="fr-FR" sz="1800" b="1" strike="noStrike" spc="-1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égalité professionnelle</a:t>
            </a:r>
            <a:r>
              <a:rPr lang="fr-FR" sz="1800" b="0" strike="noStrike" spc="-1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de </a:t>
            </a:r>
            <a:r>
              <a:rPr lang="fr-FR" sz="1800" b="1" strike="noStrike" spc="-1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lutte contre les violences faites aux femmes.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CustomShape 3"/>
          <p:cNvSpPr/>
          <p:nvPr/>
        </p:nvSpPr>
        <p:spPr>
          <a:xfrm>
            <a:off x="3513960" y="1492200"/>
            <a:ext cx="3096000" cy="32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lang="fr-FR" sz="3600" b="1" strike="noStrike" spc="-1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EFFET INDIRECT</a:t>
            </a:r>
            <a:endParaRPr lang="fr-FR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 algn="just">
              <a:lnSpc>
                <a:spcPct val="120000"/>
              </a:lnSpc>
              <a:spcBef>
                <a:spcPts val="601"/>
              </a:spcBef>
              <a:buClr>
                <a:srgbClr val="2E75B6"/>
              </a:buClr>
              <a:buFont typeface="Arial"/>
              <a:buChar char="•"/>
            </a:pPr>
            <a:r>
              <a:rPr lang="fr-FR" sz="2500" b="0" strike="noStrike" spc="-1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Une pratique apparemment neutre est susceptible, dans certains cas, d’entraîner un désavantage, ou un avantage, particulier pour les femmes ou les hommes.</a:t>
            </a:r>
            <a:endParaRPr lang="fr-FR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20000"/>
              </a:lnSpc>
              <a:spcBef>
                <a:spcPts val="601"/>
              </a:spcBef>
            </a:pPr>
            <a:endParaRPr lang="fr-FR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20000"/>
              </a:lnSpc>
              <a:spcBef>
                <a:spcPts val="601"/>
              </a:spcBef>
            </a:pPr>
            <a:endParaRPr lang="fr-FR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 algn="just">
              <a:lnSpc>
                <a:spcPct val="120000"/>
              </a:lnSpc>
              <a:spcBef>
                <a:spcPts val="601"/>
              </a:spcBef>
              <a:buClr>
                <a:srgbClr val="2E75B6"/>
              </a:buClr>
              <a:buFont typeface="Arial"/>
              <a:buChar char="•"/>
            </a:pPr>
            <a:r>
              <a:rPr lang="fr-FR" sz="2500" b="0" strike="noStrike" spc="-1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Il s’agit de pratiques, de règles de fonctionnement ou de modes d’organisation ; par exemple, faciliter l’accès à l’emploi des conjoint d’expatriés ou le congé paternité.</a:t>
            </a:r>
            <a:endParaRPr lang="fr-FR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60"/>
              </a:spcBef>
            </a:pPr>
            <a:endParaRPr lang="fr-FR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TextShape 4"/>
          <p:cNvSpPr txBox="1"/>
          <p:nvPr/>
        </p:nvSpPr>
        <p:spPr>
          <a:xfrm>
            <a:off x="4843440" y="4767120"/>
            <a:ext cx="1542600" cy="27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2F7562E8-39CD-4554-9FBB-EF5227933DC2}" type="slidenum">
              <a:rPr lang="fr-FR" sz="75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</a:t>
            </a:fld>
            <a:endParaRPr lang="fr-FR" sz="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7" name="CustomShape 5"/>
          <p:cNvSpPr/>
          <p:nvPr/>
        </p:nvSpPr>
        <p:spPr>
          <a:xfrm>
            <a:off x="44640" y="1059480"/>
            <a:ext cx="6768360" cy="34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650" b="0" strike="noStrike" spc="-1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Effet direct et indirect des politiques publiques sur l’égalité femmes-hommes</a:t>
            </a:r>
            <a:endParaRPr lang="fr-FR" sz="16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1125360" y="258840"/>
            <a:ext cx="5544360" cy="683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203760"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Sommaire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4843440" y="4767120"/>
            <a:ext cx="1542600" cy="27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8243DCDD-317F-4193-A843-BBD12050807F}" type="slidenum">
              <a:rPr lang="fr-FR" sz="75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fld>
            <a:endParaRPr lang="fr-FR" sz="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117000" y="1059120"/>
            <a:ext cx="2016000" cy="9356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CONSTATER</a:t>
            </a:r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4"/>
          <p:cNvSpPr/>
          <p:nvPr/>
        </p:nvSpPr>
        <p:spPr>
          <a:xfrm>
            <a:off x="4691520" y="3831120"/>
            <a:ext cx="2016000" cy="9356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S’OUTILLER</a:t>
            </a:r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5"/>
          <p:cNvSpPr/>
          <p:nvPr/>
        </p:nvSpPr>
        <p:spPr>
          <a:xfrm>
            <a:off x="4606920" y="1058040"/>
            <a:ext cx="2016000" cy="9356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S’INTERROGER</a:t>
            </a:r>
            <a:endParaRPr lang="fr-FR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6"/>
          <p:cNvSpPr/>
          <p:nvPr/>
        </p:nvSpPr>
        <p:spPr>
          <a:xfrm>
            <a:off x="226440" y="3831120"/>
            <a:ext cx="2016000" cy="9356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IDENTIFIER, EVALUER</a:t>
            </a:r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7"/>
          <p:cNvSpPr/>
          <p:nvPr/>
        </p:nvSpPr>
        <p:spPr>
          <a:xfrm>
            <a:off x="2165760" y="1144440"/>
            <a:ext cx="582480" cy="215640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122" name="CustomShape 8"/>
          <p:cNvSpPr/>
          <p:nvPr/>
        </p:nvSpPr>
        <p:spPr>
          <a:xfrm>
            <a:off x="2163600" y="1706040"/>
            <a:ext cx="584640" cy="215640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123" name="CustomShape 9"/>
          <p:cNvSpPr/>
          <p:nvPr/>
        </p:nvSpPr>
        <p:spPr>
          <a:xfrm>
            <a:off x="2781000" y="1090800"/>
            <a:ext cx="1439640" cy="82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2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 stéréotypes et les inégalités</a:t>
            </a: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2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 cadre politique</a:t>
            </a: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10"/>
          <p:cNvSpPr/>
          <p:nvPr/>
        </p:nvSpPr>
        <p:spPr>
          <a:xfrm>
            <a:off x="4691880" y="1994040"/>
            <a:ext cx="241200" cy="503640"/>
          </a:xfrm>
          <a:prstGeom prst="down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11"/>
          <p:cNvSpPr/>
          <p:nvPr/>
        </p:nvSpPr>
        <p:spPr>
          <a:xfrm>
            <a:off x="5213520" y="1995480"/>
            <a:ext cx="241200" cy="503640"/>
          </a:xfrm>
          <a:prstGeom prst="down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12"/>
          <p:cNvSpPr/>
          <p:nvPr/>
        </p:nvSpPr>
        <p:spPr>
          <a:xfrm>
            <a:off x="5702400" y="1991520"/>
            <a:ext cx="241200" cy="503640"/>
          </a:xfrm>
          <a:prstGeom prst="down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13"/>
          <p:cNvSpPr/>
          <p:nvPr/>
        </p:nvSpPr>
        <p:spPr>
          <a:xfrm rot="1990800">
            <a:off x="4389840" y="2414520"/>
            <a:ext cx="369000" cy="86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fr-FR" sz="12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 objectifs</a:t>
            </a: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14"/>
          <p:cNvSpPr/>
          <p:nvPr/>
        </p:nvSpPr>
        <p:spPr>
          <a:xfrm>
            <a:off x="4053600" y="3966480"/>
            <a:ext cx="575640" cy="215640"/>
          </a:xfrm>
          <a:prstGeom prst="lef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129" name="CustomShape 15"/>
          <p:cNvSpPr/>
          <p:nvPr/>
        </p:nvSpPr>
        <p:spPr>
          <a:xfrm>
            <a:off x="4053600" y="4443840"/>
            <a:ext cx="575640" cy="215640"/>
          </a:xfrm>
          <a:prstGeom prst="lef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130" name="CustomShape 16"/>
          <p:cNvSpPr/>
          <p:nvPr/>
        </p:nvSpPr>
        <p:spPr>
          <a:xfrm>
            <a:off x="2696040" y="3867840"/>
            <a:ext cx="1332360" cy="82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fr-FR" sz="12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 statistiques sexuées</a:t>
            </a: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fr-FR" sz="12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Formation</a:t>
            </a: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CustomShape 17"/>
          <p:cNvSpPr/>
          <p:nvPr/>
        </p:nvSpPr>
        <p:spPr>
          <a:xfrm>
            <a:off x="386640" y="3295440"/>
            <a:ext cx="215640" cy="431640"/>
          </a:xfrm>
          <a:prstGeom prst="up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132" name="CustomShape 18"/>
          <p:cNvSpPr/>
          <p:nvPr/>
        </p:nvSpPr>
        <p:spPr>
          <a:xfrm>
            <a:off x="1234440" y="3295440"/>
            <a:ext cx="215640" cy="431640"/>
          </a:xfrm>
          <a:prstGeom prst="up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133" name="CustomShape 19"/>
          <p:cNvSpPr/>
          <p:nvPr/>
        </p:nvSpPr>
        <p:spPr>
          <a:xfrm rot="1605600">
            <a:off x="1205280" y="2037600"/>
            <a:ext cx="738360" cy="132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2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L’égalité F-H dans les projets / dispositifs financés</a:t>
            </a: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CustomShape 20"/>
          <p:cNvSpPr/>
          <p:nvPr/>
        </p:nvSpPr>
        <p:spPr>
          <a:xfrm rot="1696800">
            <a:off x="4902480" y="2407320"/>
            <a:ext cx="415080" cy="77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lIns="90000" tIns="0" rIns="72000" bIns="0"/>
          <a:lstStyle/>
          <a:p>
            <a:pPr algn="r">
              <a:lnSpc>
                <a:spcPct val="100000"/>
              </a:lnSpc>
            </a:pPr>
            <a:r>
              <a:rPr lang="fr-FR" sz="12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Sur</a:t>
            </a:r>
            <a:r>
              <a:rPr lang="fr-FR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12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 plan </a:t>
            </a: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fr-FR" sz="12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juridique</a:t>
            </a: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CustomShape 21"/>
          <p:cNvSpPr/>
          <p:nvPr/>
        </p:nvSpPr>
        <p:spPr>
          <a:xfrm rot="1696800">
            <a:off x="5407200" y="2401560"/>
            <a:ext cx="415080" cy="87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lIns="90000" tIns="0" rIns="72000" bIns="0"/>
          <a:lstStyle/>
          <a:p>
            <a:pPr algn="r">
              <a:lnSpc>
                <a:spcPct val="100000"/>
              </a:lnSpc>
            </a:pPr>
            <a:r>
              <a:rPr lang="fr-FR" sz="12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Sur</a:t>
            </a:r>
            <a:r>
              <a:rPr lang="fr-FR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12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 plan </a:t>
            </a: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fr-FR" sz="12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budgétaire</a:t>
            </a: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CustomShape 22"/>
          <p:cNvSpPr/>
          <p:nvPr/>
        </p:nvSpPr>
        <p:spPr>
          <a:xfrm>
            <a:off x="6204960" y="2011320"/>
            <a:ext cx="241200" cy="503640"/>
          </a:xfrm>
          <a:prstGeom prst="down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ustomShape 23"/>
          <p:cNvSpPr/>
          <p:nvPr/>
        </p:nvSpPr>
        <p:spPr>
          <a:xfrm rot="1696800">
            <a:off x="5942520" y="2419200"/>
            <a:ext cx="184320" cy="118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lIns="90000" tIns="0" rIns="72000" bIns="0"/>
          <a:lstStyle/>
          <a:p>
            <a:pPr algn="r">
              <a:lnSpc>
                <a:spcPct val="100000"/>
              </a:lnSpc>
            </a:pPr>
            <a:r>
              <a:rPr lang="fr-FR" sz="12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Comment faire?</a:t>
            </a: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CustomShape 24"/>
          <p:cNvSpPr/>
          <p:nvPr/>
        </p:nvSpPr>
        <p:spPr>
          <a:xfrm rot="1538400">
            <a:off x="465120" y="2005200"/>
            <a:ext cx="553680" cy="132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2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L’égalité F-H dans  le budget de l’État</a:t>
            </a: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25"/>
          <p:cNvSpPr/>
          <p:nvPr/>
        </p:nvSpPr>
        <p:spPr>
          <a:xfrm>
            <a:off x="1925280" y="3327480"/>
            <a:ext cx="215640" cy="431640"/>
          </a:xfrm>
          <a:prstGeom prst="up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140" name="CustomShape 26"/>
          <p:cNvSpPr/>
          <p:nvPr/>
        </p:nvSpPr>
        <p:spPr>
          <a:xfrm rot="1534800">
            <a:off x="1926000" y="2475000"/>
            <a:ext cx="553680" cy="90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2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 rapports d’évaluation</a:t>
            </a: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1125360" y="258840"/>
            <a:ext cx="5544360" cy="683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203760"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5B9BD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S’interroger – 4. comment faire?</a:t>
            </a:r>
            <a:r>
              <a:t/>
            </a:r>
            <a:br/>
            <a:r>
              <a:rPr lang="fr-FR" sz="2400" b="1" strike="noStrike" spc="-1">
                <a:solidFill>
                  <a:srgbClr val="5B9BD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Exemple 1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252000" y="1280160"/>
            <a:ext cx="6426360" cy="1866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751"/>
              </a:spcBef>
            </a:pPr>
            <a:r>
              <a:rPr lang="fr-FR" sz="24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Exemple d’effet direct : les lois de parité politique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751"/>
              </a:spcBef>
            </a:pP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751"/>
              </a:spcBef>
            </a:pPr>
            <a:r>
              <a:rPr lang="fr-FR" sz="18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loi de 2013 sur la réforme du scrutin des élections des conseillers départementaux prévoit une alternance stricte femmes-hommes dans la liste.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0" name="TextShape 3"/>
          <p:cNvSpPr txBox="1"/>
          <p:nvPr/>
        </p:nvSpPr>
        <p:spPr>
          <a:xfrm>
            <a:off x="260640" y="2859840"/>
            <a:ext cx="6426720" cy="16563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71440" indent="-271080">
              <a:lnSpc>
                <a:spcPct val="100000"/>
              </a:lnSpc>
              <a:spcBef>
                <a:spcPts val="751"/>
              </a:spcBef>
              <a:buClr>
                <a:srgbClr val="15568E"/>
              </a:buClr>
              <a:buFont typeface="Wingdings" charset="2"/>
              <a:buChar char=""/>
            </a:pPr>
            <a:r>
              <a:rPr lang="fr-FR" sz="18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loi conduit à une évolution de la situation des femmes  :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fr-FR" sz="18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 des femmes conseillères départementales </a:t>
            </a:r>
            <a:r>
              <a:rPr lang="fr-FR" sz="1800" b="0" u="sng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avant la loi</a:t>
            </a:r>
            <a:r>
              <a:rPr lang="fr-FR" sz="18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13,8%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fr-FR" sz="18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 des femmes conseillères départementales </a:t>
            </a:r>
            <a:r>
              <a:rPr lang="fr-FR" sz="1800" b="0" u="sng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après la loi</a:t>
            </a:r>
            <a:r>
              <a:rPr lang="fr-FR" sz="18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50%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1" name="TextShape 4"/>
          <p:cNvSpPr txBox="1"/>
          <p:nvPr/>
        </p:nvSpPr>
        <p:spPr>
          <a:xfrm>
            <a:off x="4843440" y="4767120"/>
            <a:ext cx="1542600" cy="27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8CE90618-00BA-4907-AE0E-E76CDBDA590D}" type="slidenum">
              <a:rPr lang="fr-FR" sz="75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</a:t>
            </a:fld>
            <a:endParaRPr lang="fr-FR" sz="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1125360" y="258840"/>
            <a:ext cx="5544360" cy="683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03760" algn="ctr">
              <a:lnSpc>
                <a:spcPct val="100000"/>
              </a:lnSpc>
            </a:pPr>
            <a:r>
              <a:rPr lang="fr-FR" sz="2200" b="1" strike="noStrike" spc="-1">
                <a:solidFill>
                  <a:srgbClr val="5B9BD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S’interroger – 4. comment faire?</a:t>
            </a:r>
            <a:r>
              <a:t/>
            </a:r>
            <a:br/>
            <a:r>
              <a:rPr lang="fr-FR" sz="2200" b="1" strike="noStrike" spc="-1">
                <a:solidFill>
                  <a:srgbClr val="5B9BD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Exemple 2</a:t>
            </a:r>
            <a:endParaRPr lang="fr-FR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3" name="TextShape 2"/>
          <p:cNvSpPr txBox="1"/>
          <p:nvPr/>
        </p:nvSpPr>
        <p:spPr>
          <a:xfrm>
            <a:off x="188640" y="900000"/>
            <a:ext cx="6426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lnSpc>
                <a:spcPct val="100000"/>
              </a:lnSpc>
              <a:spcBef>
                <a:spcPts val="751"/>
              </a:spcBef>
            </a:pPr>
            <a:r>
              <a:rPr lang="fr-FR" sz="16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Exemple d’une mesure neutre instituant un désavantage pour les femmes: la PrePare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751"/>
              </a:spcBef>
            </a:pPr>
            <a:r>
              <a:rPr lang="fr-FR" sz="14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réforme de 2014 instaurant la PrePare a souhaité partager le congé parental entre les deux parents (avant, majoritairement pris par les mères). D’une durée égale de 1 an, ce congé doit être partagé en deux fois 6 mois pour chaque parent.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4" name="TextShape 3"/>
          <p:cNvSpPr txBox="1"/>
          <p:nvPr/>
        </p:nvSpPr>
        <p:spPr>
          <a:xfrm>
            <a:off x="188640" y="2259360"/>
            <a:ext cx="6426720" cy="2664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71440" indent="-271080" algn="just">
              <a:lnSpc>
                <a:spcPct val="100000"/>
              </a:lnSpc>
              <a:spcBef>
                <a:spcPts val="751"/>
              </a:spcBef>
              <a:buClr>
                <a:srgbClr val="15568E"/>
              </a:buClr>
              <a:buFont typeface="Wingdings" charset="2"/>
              <a:buChar char=""/>
            </a:pPr>
            <a:r>
              <a:rPr lang="fr-FR" sz="14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Objectif : inciter à un partage égal du congé parental entre les deux parents.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71440" indent="-271080" algn="just">
              <a:lnSpc>
                <a:spcPct val="100000"/>
              </a:lnSpc>
              <a:spcBef>
                <a:spcPts val="751"/>
              </a:spcBef>
              <a:buClr>
                <a:srgbClr val="15568E"/>
              </a:buClr>
              <a:buFont typeface="Wingdings" charset="2"/>
              <a:buChar char=""/>
            </a:pPr>
            <a:r>
              <a:rPr lang="fr-FR" sz="14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Constat : étant donné les stéréotypes existants, notamment en entreprise, les pères ayant pris un congé parental ne sont que 4,4 % des bénéficiaires du PrePare,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71440" indent="-271080" algn="just">
              <a:lnSpc>
                <a:spcPct val="100000"/>
              </a:lnSpc>
              <a:spcBef>
                <a:spcPts val="751"/>
              </a:spcBef>
              <a:buClr>
                <a:srgbClr val="15568E"/>
              </a:buClr>
              <a:buFont typeface="Wingdings" charset="2"/>
              <a:buChar char=""/>
            </a:pPr>
            <a:r>
              <a:rPr lang="fr-FR" sz="14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Résultat : le congé parental des mères, qui pouvaient être antérieurement d’une durée de un an, est passé à 6 mois.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lang="fr-FR" sz="1400" b="0" u="sng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Commentaires</a:t>
            </a:r>
            <a:r>
              <a:rPr lang="fr-FR" sz="14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: le salaire des femmes étant inférieur à celui des hommes, les hommes sont incités à ne pas prendre leur congé. Bien que cette réforme ait eu vocation à inciter à un retour à l’emploi des femmes, cela ne s’est pas produit.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lang="fr-FR" sz="14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 Suède: 480 jours de congés parentaux à la condition que chacun prenne au moins trois mois et rémunéré à 80 % du salaire pour les 390 premiers jours. 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lang="fr-FR" sz="14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 France, une évaluation et une mesure correctrice sont envisagées.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5" name="TextShape 4"/>
          <p:cNvSpPr txBox="1"/>
          <p:nvPr/>
        </p:nvSpPr>
        <p:spPr>
          <a:xfrm>
            <a:off x="4843440" y="4767120"/>
            <a:ext cx="1542600" cy="27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6E4FAFE4-41E5-4B67-9BD0-C86E2129D21D}" type="slidenum">
              <a:rPr lang="fr-FR" sz="75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21</a:t>
            </a:fld>
            <a:endParaRPr lang="fr-FR" sz="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1125360" y="258840"/>
            <a:ext cx="5544360" cy="683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03760" algn="ctr">
              <a:lnSpc>
                <a:spcPct val="100000"/>
              </a:lnSpc>
            </a:pPr>
            <a:r>
              <a:rPr lang="fr-FR" sz="2200" b="1" strike="noStrike" spc="-1">
                <a:solidFill>
                  <a:srgbClr val="5B9BD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S’interroger – 4. comment faire?</a:t>
            </a:r>
            <a:r>
              <a:t/>
            </a:r>
            <a:br/>
            <a:r>
              <a:rPr lang="fr-FR" sz="2200" b="1" strike="noStrike" spc="-1">
                <a:solidFill>
                  <a:srgbClr val="5B9BD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Exemple 3</a:t>
            </a:r>
            <a:endParaRPr lang="fr-FR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7" name="TextShape 2"/>
          <p:cNvSpPr txBox="1"/>
          <p:nvPr/>
        </p:nvSpPr>
        <p:spPr>
          <a:xfrm>
            <a:off x="116640" y="987480"/>
            <a:ext cx="6624360" cy="773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fr-FR" sz="20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Exemple d’une mesure instituant un avantage pour les femmes : Loi relative à l'adaptation de la société au vieillissement 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8" name="TextShape 3"/>
          <p:cNvSpPr txBox="1"/>
          <p:nvPr/>
        </p:nvSpPr>
        <p:spPr>
          <a:xfrm>
            <a:off x="243000" y="1851120"/>
            <a:ext cx="6426720" cy="28807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71440" indent="-271080" algn="just">
              <a:lnSpc>
                <a:spcPct val="100000"/>
              </a:lnSpc>
              <a:spcBef>
                <a:spcPts val="751"/>
              </a:spcBef>
              <a:buClr>
                <a:srgbClr val="15568E"/>
              </a:buClr>
              <a:buFont typeface="Wingdings" charset="2"/>
              <a:buChar char=""/>
            </a:pPr>
            <a:r>
              <a:rPr lang="fr-FR" sz="18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L’espérance de vie des femmes est plus élevée que celle des hommes (85,3 ans contre 79,5 ans).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71440" indent="-271080" algn="just">
              <a:lnSpc>
                <a:spcPct val="100000"/>
              </a:lnSpc>
              <a:spcBef>
                <a:spcPts val="751"/>
              </a:spcBef>
              <a:buClr>
                <a:srgbClr val="15568E"/>
              </a:buClr>
              <a:buFont typeface="Wingdings" charset="2"/>
              <a:buChar char=""/>
            </a:pPr>
            <a:r>
              <a:rPr lang="fr-FR" sz="18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pyramide des âges montre que les femmes sont majoritaires parmi les personnes âgées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71440" indent="-271080" algn="just">
              <a:lnSpc>
                <a:spcPct val="100000"/>
              </a:lnSpc>
              <a:spcBef>
                <a:spcPts val="751"/>
              </a:spcBef>
              <a:buClr>
                <a:srgbClr val="15568E"/>
              </a:buClr>
              <a:buFont typeface="Wingdings" charset="2"/>
              <a:buChar char=""/>
            </a:pPr>
            <a:r>
              <a:rPr lang="fr-FR" sz="18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Une loi concernant l’amélioration et l’autonomisation des personnes âgées favorise davantage les femmes : par exemple, la revalorisation de l'Allocation personnalisée d'autonomie (APA) va toucher davantage les femmes car elles sont majoritaires parmi les personnes pauvres.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9" name="TextShape 4"/>
          <p:cNvSpPr txBox="1"/>
          <p:nvPr/>
        </p:nvSpPr>
        <p:spPr>
          <a:xfrm>
            <a:off x="4843440" y="4767120"/>
            <a:ext cx="1542600" cy="27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DA8750BB-4733-4335-93B0-741A260D4E41}" type="slidenum">
              <a:rPr lang="fr-FR" sz="7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22</a:t>
            </a:fld>
            <a:endParaRPr lang="fr-FR" sz="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1125360" y="258840"/>
            <a:ext cx="5544360" cy="683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203760"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5B9BD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S’interroger – 4. comment faire?</a:t>
            </a:r>
            <a:r>
              <a:t/>
            </a:r>
            <a:br/>
            <a:r>
              <a:rPr lang="fr-FR" sz="2400" b="1" strike="noStrike" spc="-1">
                <a:solidFill>
                  <a:srgbClr val="5B9BD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Exemple 4 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1" name="TextShape 2"/>
          <p:cNvSpPr txBox="1"/>
          <p:nvPr/>
        </p:nvSpPr>
        <p:spPr>
          <a:xfrm>
            <a:off x="4843440" y="4767120"/>
            <a:ext cx="1542600" cy="27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E32B52F2-2DBB-4EAD-9564-14CA71BC5982}" type="slidenum">
              <a:rPr lang="fr-FR" sz="75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23</a:t>
            </a:fld>
            <a:endParaRPr lang="fr-FR" sz="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2" name="TextShape 3"/>
          <p:cNvSpPr txBox="1"/>
          <p:nvPr/>
        </p:nvSpPr>
        <p:spPr>
          <a:xfrm>
            <a:off x="188640" y="978120"/>
            <a:ext cx="6426360" cy="783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751"/>
              </a:spcBef>
            </a:pPr>
            <a:r>
              <a:rPr lang="fr-FR" sz="20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Exemple d’une prestation sociale instituant un avantage pour les femmes : la Prime d’activité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3" name="TextShape 4"/>
          <p:cNvSpPr txBox="1"/>
          <p:nvPr/>
        </p:nvSpPr>
        <p:spPr>
          <a:xfrm>
            <a:off x="243000" y="1851120"/>
            <a:ext cx="6426720" cy="28807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71440" indent="-271080" algn="just">
              <a:lnSpc>
                <a:spcPct val="100000"/>
              </a:lnSpc>
              <a:spcBef>
                <a:spcPts val="751"/>
              </a:spcBef>
              <a:buClr>
                <a:srgbClr val="15568E"/>
              </a:buClr>
              <a:buFont typeface="Wingdings" charset="2"/>
              <a:buChar char=""/>
            </a:pPr>
            <a:r>
              <a:rPr lang="fr-FR" sz="18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prime d’activité est calculée sur la base d’un montant forfaitaire variable en fonction de la composition du foyer (dont le nombre d’enfants à charge), auquel s’ajoutent les revenus professionnels pris en compte à hauteur de 62 % afin de favoriser l’activité 	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71440" indent="-271080" algn="just">
              <a:lnSpc>
                <a:spcPct val="100000"/>
              </a:lnSpc>
              <a:spcBef>
                <a:spcPts val="751"/>
              </a:spcBef>
              <a:buClr>
                <a:srgbClr val="15568E"/>
              </a:buClr>
              <a:buFont typeface="Wingdings" charset="2"/>
              <a:buChar char=""/>
            </a:pPr>
            <a:r>
              <a:rPr lang="fr-FR" sz="18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 </a:t>
            </a:r>
            <a:r>
              <a:rPr lang="fr-FR" sz="1800" b="1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bonus individuel </a:t>
            </a:r>
            <a:r>
              <a:rPr lang="fr-FR" sz="18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 également ajouté pour chaque personne en activité membre du foyer dès lors que ses revenus d'activité sont supérieurs à 0,5 Smic.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71440" indent="-271080" algn="just">
              <a:lnSpc>
                <a:spcPct val="100000"/>
              </a:lnSpc>
              <a:spcBef>
                <a:spcPts val="751"/>
              </a:spcBef>
              <a:buClr>
                <a:srgbClr val="15568E"/>
              </a:buClr>
              <a:buFont typeface="Wingdings" charset="2"/>
              <a:buChar char=""/>
            </a:pPr>
            <a:r>
              <a:rPr lang="fr-FR" sz="18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Ces règles de construction du barème de la prime d’activité permettent de </a:t>
            </a:r>
            <a:r>
              <a:rPr lang="fr-FR" sz="1800" b="1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mieux cibler les travailleurs modestes qui sont majoritairement des femmes car elles sont plus souvent en CDD et en temps partiel subi.</a:t>
            </a:r>
            <a:r>
              <a:rPr lang="fr-FR" sz="18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1125360" y="258840"/>
            <a:ext cx="5544360" cy="683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203760"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5B9BD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S’interroger – 4. comment faire?</a:t>
            </a:r>
            <a:r>
              <a:t/>
            </a:r>
            <a:br/>
            <a:r>
              <a:rPr lang="fr-FR" sz="2400" b="1" strike="noStrike" spc="-1">
                <a:solidFill>
                  <a:srgbClr val="5B9BD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Exemple 5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5" name="TextShape 2"/>
          <p:cNvSpPr txBox="1"/>
          <p:nvPr/>
        </p:nvSpPr>
        <p:spPr>
          <a:xfrm>
            <a:off x="4843440" y="4767120"/>
            <a:ext cx="1542600" cy="27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42CBFF3E-B218-4D49-99D7-962F27C5DF3B}" type="slidenum">
              <a:rPr lang="fr-FR" sz="75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24</a:t>
            </a:fld>
            <a:endParaRPr lang="fr-FR" sz="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6" name="TextShape 3"/>
          <p:cNvSpPr txBox="1"/>
          <p:nvPr/>
        </p:nvSpPr>
        <p:spPr>
          <a:xfrm>
            <a:off x="188640" y="1050120"/>
            <a:ext cx="6426360" cy="711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751"/>
              </a:spcBef>
            </a:pPr>
            <a:r>
              <a:rPr lang="fr-FR" sz="20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Exemple en matière de choix d’investissement : Construire un stade ou un bâtiment pour la petite enfance?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7" name="TextShape 4"/>
          <p:cNvSpPr txBox="1"/>
          <p:nvPr/>
        </p:nvSpPr>
        <p:spPr>
          <a:xfrm>
            <a:off x="243000" y="1851120"/>
            <a:ext cx="6426720" cy="28087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71440" indent="-271080" algn="just">
              <a:lnSpc>
                <a:spcPct val="100000"/>
              </a:lnSpc>
              <a:spcBef>
                <a:spcPts val="751"/>
              </a:spcBef>
              <a:buClr>
                <a:srgbClr val="15568E"/>
              </a:buClr>
              <a:buFont typeface="Wingdings" charset="2"/>
              <a:buChar char=""/>
            </a:pPr>
            <a:r>
              <a:rPr lang="fr-FR" sz="18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 choix n’aura </a:t>
            </a:r>
            <a:r>
              <a:rPr lang="fr-FR" sz="1800" b="1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pas le même impact sur les femmes et sur les hommes</a:t>
            </a:r>
            <a:r>
              <a:rPr lang="fr-FR" sz="18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1800" b="1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du fait des rôles sociaux </a:t>
            </a:r>
            <a:r>
              <a:rPr lang="fr-FR" sz="18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et de la pratique différenciée de certains sports.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71440" indent="-271080" algn="just">
              <a:lnSpc>
                <a:spcPct val="100000"/>
              </a:lnSpc>
              <a:spcBef>
                <a:spcPts val="751"/>
              </a:spcBef>
              <a:buClr>
                <a:srgbClr val="15568E"/>
              </a:buClr>
              <a:buFont typeface="Wingdings" charset="2"/>
              <a:buChar char=""/>
            </a:pPr>
            <a:r>
              <a:rPr lang="fr-FR" sz="18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majorité des licenciés de foot sont des hommes (92,6 %), la construction d’un nouveau stade bénéficiera plus aux hommes qu’aux femmes.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71440" indent="-271080" algn="just">
              <a:lnSpc>
                <a:spcPct val="100000"/>
              </a:lnSpc>
              <a:spcBef>
                <a:spcPts val="751"/>
              </a:spcBef>
              <a:buClr>
                <a:srgbClr val="15568E"/>
              </a:buClr>
              <a:buFont typeface="Wingdings" charset="2"/>
              <a:buChar char=""/>
            </a:pPr>
            <a:r>
              <a:rPr lang="fr-FR" sz="18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 femmes prennent davantage de congés parentaux, en partie à cause du manque de modes de garde ; des places en crèche supplémentaire permettraient un retour à l’emploi des femmes voulant travailler.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1125360" y="258840"/>
            <a:ext cx="5544360" cy="683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203760"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5B9BD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S’interroger – 4. comment faire?</a:t>
            </a:r>
            <a:r>
              <a:t/>
            </a:r>
            <a:br/>
            <a:r>
              <a:rPr lang="fr-FR" sz="2400" b="1" strike="noStrike" spc="-1">
                <a:solidFill>
                  <a:srgbClr val="5B9BD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Exemple 6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9" name="TextShape 2"/>
          <p:cNvSpPr txBox="1"/>
          <p:nvPr/>
        </p:nvSpPr>
        <p:spPr>
          <a:xfrm>
            <a:off x="4843440" y="4767120"/>
            <a:ext cx="1542600" cy="27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61F33DA4-5B14-4CB6-8B2B-4689CF91D5F7}" type="slidenum">
              <a:rPr lang="fr-FR" sz="75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25</a:t>
            </a:fld>
            <a:endParaRPr lang="fr-FR" sz="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0" name="TextShape 3"/>
          <p:cNvSpPr txBox="1"/>
          <p:nvPr/>
        </p:nvSpPr>
        <p:spPr>
          <a:xfrm>
            <a:off x="188640" y="987480"/>
            <a:ext cx="6426360" cy="55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r>
              <a:rPr lang="fr-FR" sz="1400" b="1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Exemple en matière de recettes fiscales instituant un désavantage pour les femmes : Taxe ou redevance d’enlèvement des ordures ménagères (TEOM)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1" name="TextShape 4"/>
          <p:cNvSpPr txBox="1"/>
          <p:nvPr/>
        </p:nvSpPr>
        <p:spPr>
          <a:xfrm>
            <a:off x="260640" y="1563480"/>
            <a:ext cx="6426720" cy="3456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71440" indent="-271080" algn="just">
              <a:lnSpc>
                <a:spcPct val="120000"/>
              </a:lnSpc>
              <a:spcBef>
                <a:spcPts val="751"/>
              </a:spcBef>
              <a:buClr>
                <a:srgbClr val="15568E"/>
              </a:buClr>
              <a:buFont typeface="Wingdings" charset="2"/>
              <a:buChar char=""/>
            </a:pPr>
            <a:r>
              <a:rPr lang="fr-FR" sz="27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 ménages composés uniquement d’une femme seule représentent 19,7 % des ménages contre 14,4 % pour les ménages composés uniquement d’un homme seul. </a:t>
            </a:r>
            <a:endParaRPr lang="fr-FR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71440" indent="-271080" algn="just">
              <a:lnSpc>
                <a:spcPct val="120000"/>
              </a:lnSpc>
              <a:spcBef>
                <a:spcPts val="751"/>
              </a:spcBef>
              <a:buClr>
                <a:srgbClr val="15568E"/>
              </a:buClr>
              <a:buFont typeface="Wingdings" charset="2"/>
              <a:buChar char=""/>
            </a:pPr>
            <a:r>
              <a:rPr lang="fr-FR" sz="27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 2008, les femmes vivant seules dans leur logement représentaient 8,3 % de la population, contre 5,9 % pour les hommes vivant seuls. Les parents et enfants d’une famille monoparentale représentaient quant à eux 10 % de la population.</a:t>
            </a:r>
            <a:endParaRPr lang="fr-FR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71440" indent="-271080" algn="just">
              <a:lnSpc>
                <a:spcPct val="100000"/>
              </a:lnSpc>
              <a:spcBef>
                <a:spcPts val="751"/>
              </a:spcBef>
              <a:buClr>
                <a:srgbClr val="15568E"/>
              </a:buClr>
              <a:buFont typeface="Wingdings" charset="2"/>
              <a:buChar char=""/>
            </a:pPr>
            <a:r>
              <a:rPr lang="fr-FR" sz="2700" b="1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 ménage dont la taille est restreinte produit moins de déchets.</a:t>
            </a:r>
            <a:endParaRPr lang="fr-FR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71440" indent="-271080" algn="just">
              <a:lnSpc>
                <a:spcPct val="120000"/>
              </a:lnSpc>
              <a:spcBef>
                <a:spcPts val="751"/>
              </a:spcBef>
              <a:buClr>
                <a:srgbClr val="15568E"/>
              </a:buClr>
              <a:buFont typeface="Wingdings" charset="2"/>
              <a:buChar char=""/>
            </a:pPr>
            <a:r>
              <a:rPr lang="fr-FR" sz="27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Or, </a:t>
            </a:r>
            <a:r>
              <a:rPr lang="fr-FR" sz="2700" b="1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TEOM est un impôt </a:t>
            </a:r>
            <a:r>
              <a:rPr lang="fr-FR" sz="27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uniquement </a:t>
            </a:r>
            <a:r>
              <a:rPr lang="fr-FR" sz="2700" b="1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indexée sur la valeur locative cadastrale du logement</a:t>
            </a:r>
            <a:r>
              <a:rPr lang="fr-FR" sz="27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Ainsi, si un couple avec deux enfants occupe un logement de même valeur locative cadastrale que celui occupé par une femme seule, les deux ménages payeront la même chose.</a:t>
            </a:r>
            <a:endParaRPr lang="fr-FR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20000"/>
              </a:lnSpc>
            </a:pPr>
            <a:endParaRPr lang="fr-FR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70000" algn="just">
              <a:spcBef>
                <a:spcPts val="374"/>
              </a:spcBef>
            </a:pPr>
            <a:r>
              <a:rPr lang="fr-FR" sz="16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N.B. : les familles monoparentales sont composées très majoritairement (83,3%) de femmes avec enfants (Source: ERFS, 2014).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1125360" y="258840"/>
            <a:ext cx="5544360" cy="683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203760"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70AD4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S’outiller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3" name="TextShape 2"/>
          <p:cNvSpPr txBox="1"/>
          <p:nvPr/>
        </p:nvSpPr>
        <p:spPr>
          <a:xfrm>
            <a:off x="4843440" y="4767120"/>
            <a:ext cx="1542600" cy="27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DA8E9EDC-196E-4E97-92A7-47BF1128CA93}" type="slidenum">
              <a:rPr lang="fr-FR" sz="75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26</a:t>
            </a:fld>
            <a:endParaRPr lang="fr-FR" sz="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4" name="TextShape 3"/>
          <p:cNvSpPr txBox="1"/>
          <p:nvPr/>
        </p:nvSpPr>
        <p:spPr>
          <a:xfrm>
            <a:off x="3645000" y="1635480"/>
            <a:ext cx="2897640" cy="1944000"/>
          </a:xfrm>
          <a:prstGeom prst="rect">
            <a:avLst/>
          </a:prstGeom>
          <a:solidFill>
            <a:srgbClr val="70AD47"/>
          </a:solidFill>
          <a:ln w="12600">
            <a:solidFill>
              <a:srgbClr val="527F34"/>
            </a:solidFill>
            <a:miter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lang="fr-FR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S’OUTILLER</a:t>
            </a:r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5" name="CustomShape 4"/>
          <p:cNvSpPr/>
          <p:nvPr/>
        </p:nvSpPr>
        <p:spPr>
          <a:xfrm>
            <a:off x="2637000" y="1851840"/>
            <a:ext cx="935640" cy="431640"/>
          </a:xfrm>
          <a:prstGeom prst="lef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256" name="CustomShape 5"/>
          <p:cNvSpPr/>
          <p:nvPr/>
        </p:nvSpPr>
        <p:spPr>
          <a:xfrm>
            <a:off x="2637000" y="2760480"/>
            <a:ext cx="935640" cy="431640"/>
          </a:xfrm>
          <a:prstGeom prst="lef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257" name="CustomShape 6"/>
          <p:cNvSpPr/>
          <p:nvPr/>
        </p:nvSpPr>
        <p:spPr>
          <a:xfrm>
            <a:off x="332640" y="1841400"/>
            <a:ext cx="2016000" cy="13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fr-FR" sz="20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 statistiques sexuées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fr-FR" sz="20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Formation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1125360" y="258840"/>
            <a:ext cx="5544360" cy="683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203760"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70AD4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S’outiller – 1. des statistiques sexuées et un observatoire dédié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9" name="TextShape 2"/>
          <p:cNvSpPr txBox="1"/>
          <p:nvPr/>
        </p:nvSpPr>
        <p:spPr>
          <a:xfrm>
            <a:off x="188640" y="1059480"/>
            <a:ext cx="6426720" cy="3744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fr-FR" sz="17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Pourquoi des statistiques sexuées ?</a:t>
            </a:r>
            <a:endParaRPr lang="fr-FR" sz="1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71440" indent="-271080" algn="just">
              <a:lnSpc>
                <a:spcPct val="100000"/>
              </a:lnSpc>
              <a:spcBef>
                <a:spcPts val="751"/>
              </a:spcBef>
              <a:buClr>
                <a:srgbClr val="15568E"/>
              </a:buClr>
              <a:buFont typeface="Wingdings" charset="2"/>
              <a:buChar char=""/>
            </a:pPr>
            <a:r>
              <a:rPr lang="fr-FR" sz="17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Etablir un diagnostic de l’existant :</a:t>
            </a:r>
            <a:endParaRPr lang="fr-FR" sz="1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41440" lvl="1" indent="-274320" algn="just">
              <a:lnSpc>
                <a:spcPct val="100000"/>
              </a:lnSpc>
              <a:spcBef>
                <a:spcPts val="374"/>
              </a:spcBef>
              <a:buClr>
                <a:srgbClr val="15568E"/>
              </a:buClr>
              <a:buSzPct val="80000"/>
              <a:buFont typeface="Wingdings" charset="2"/>
              <a:buChar char=""/>
            </a:pPr>
            <a:r>
              <a:rPr lang="fr-FR" sz="17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Prendre en compte les besoins des femmes et des hommes.</a:t>
            </a:r>
            <a:endParaRPr lang="fr-FR" sz="1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41440" lvl="1" indent="-274320" algn="just">
              <a:lnSpc>
                <a:spcPct val="100000"/>
              </a:lnSpc>
              <a:spcBef>
                <a:spcPts val="374"/>
              </a:spcBef>
              <a:buClr>
                <a:srgbClr val="15568E"/>
              </a:buClr>
              <a:buSzPct val="80000"/>
              <a:buFont typeface="Wingdings" charset="2"/>
              <a:buChar char=""/>
            </a:pPr>
            <a:r>
              <a:rPr lang="fr-FR" sz="17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Objectiver la part de femmes et d’hommes bénéficiant de l’action</a:t>
            </a:r>
            <a:endParaRPr lang="fr-FR" sz="1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41440" lvl="1" indent="-274320" algn="just">
              <a:lnSpc>
                <a:spcPct val="100000"/>
              </a:lnSpc>
              <a:spcBef>
                <a:spcPts val="374"/>
              </a:spcBef>
              <a:buClr>
                <a:srgbClr val="15568E"/>
              </a:buClr>
              <a:buSzPct val="80000"/>
              <a:buFont typeface="Wingdings" charset="2"/>
              <a:buChar char=""/>
            </a:pPr>
            <a:r>
              <a:rPr lang="fr-FR" sz="17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Vérifier l’égale implication (femmes/hommes) dans la gouvernance des porteurs de l’action et dans la mise en œuvre  de l’action.</a:t>
            </a:r>
            <a:endParaRPr lang="fr-FR" sz="1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71440" indent="-271080" algn="just">
              <a:lnSpc>
                <a:spcPct val="100000"/>
              </a:lnSpc>
              <a:spcBef>
                <a:spcPts val="751"/>
              </a:spcBef>
              <a:buClr>
                <a:srgbClr val="15568E"/>
              </a:buClr>
              <a:buFont typeface="Wingdings" charset="2"/>
              <a:buChar char=""/>
            </a:pPr>
            <a:r>
              <a:rPr lang="fr-FR" sz="17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Répondre aux 2 questions suivantes :</a:t>
            </a:r>
            <a:endParaRPr lang="fr-FR" sz="1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41440" lvl="1" indent="-274320" algn="just">
              <a:lnSpc>
                <a:spcPct val="100000"/>
              </a:lnSpc>
              <a:spcBef>
                <a:spcPts val="374"/>
              </a:spcBef>
              <a:buClr>
                <a:srgbClr val="15568E"/>
              </a:buClr>
              <a:buSzPct val="80000"/>
              <a:buFont typeface="Wingdings" charset="2"/>
              <a:buChar char=""/>
            </a:pPr>
            <a:r>
              <a:rPr lang="fr-FR" sz="17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Est-ce que cette action (dispositif) conduit à réduire les inégalités entre les femmes et les hommes, ou à défaut, ne les renforce pas, et contribue à l’émancipation ?</a:t>
            </a:r>
            <a:endParaRPr lang="fr-FR" sz="1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41440" lvl="1" indent="-274320" algn="just">
              <a:lnSpc>
                <a:spcPct val="100000"/>
              </a:lnSpc>
              <a:spcBef>
                <a:spcPts val="374"/>
              </a:spcBef>
              <a:buClr>
                <a:srgbClr val="15568E"/>
              </a:buClr>
              <a:buSzPct val="80000"/>
              <a:buFont typeface="Wingdings" charset="2"/>
              <a:buChar char=""/>
            </a:pPr>
            <a:r>
              <a:rPr lang="fr-FR" sz="17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Est-ce que des écarts sont constatés entre l’objectif de départ et le résultat final ?</a:t>
            </a:r>
            <a:endParaRPr lang="fr-FR" sz="1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fr-FR" sz="1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0" name="CustomShape 3"/>
          <p:cNvSpPr/>
          <p:nvPr/>
        </p:nvSpPr>
        <p:spPr>
          <a:xfrm>
            <a:off x="264240" y="2971440"/>
            <a:ext cx="6426720" cy="188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TextShape 4"/>
          <p:cNvSpPr txBox="1"/>
          <p:nvPr/>
        </p:nvSpPr>
        <p:spPr>
          <a:xfrm>
            <a:off x="4843440" y="4767120"/>
            <a:ext cx="1542600" cy="27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2FE2D67-DD18-4E06-A320-78C897D9FDBF}" type="slidenum">
              <a:rPr lang="fr-FR" sz="75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27</a:t>
            </a:fld>
            <a:endParaRPr lang="fr-FR" sz="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1125360" y="258840"/>
            <a:ext cx="5544360" cy="683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203760"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70AD4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S’outiller – 1. des exemples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162720" y="1059480"/>
            <a:ext cx="6426720" cy="3744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541440" lvl="1" indent="-274320" algn="just">
              <a:lnSpc>
                <a:spcPct val="110000"/>
              </a:lnSpc>
              <a:spcBef>
                <a:spcPts val="601"/>
              </a:spcBef>
              <a:buClr>
                <a:srgbClr val="15568E"/>
              </a:buClr>
              <a:buSzPct val="80000"/>
              <a:buFont typeface="Wingdings" charset="2"/>
              <a:buChar char=""/>
            </a:pPr>
            <a:r>
              <a:rPr lang="fr-FR" sz="20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</a:t>
            </a:r>
            <a:r>
              <a:rPr lang="fr-FR" sz="2000" b="0" u="sng" strike="noStrike" spc="-1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circulaire </a:t>
            </a:r>
            <a:r>
              <a:rPr lang="fr-FR" sz="2000" b="0" u="sng" strike="noStrike" spc="-1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du PM du 8 </a:t>
            </a:r>
            <a:r>
              <a:rPr lang="fr-FR" sz="2000" b="0" u="sng" strike="noStrike" spc="-1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mars 2000</a:t>
            </a:r>
            <a:r>
              <a:rPr lang="fr-FR" sz="20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16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(NOR : PRMX0004005C)</a:t>
            </a:r>
            <a:r>
              <a:rPr lang="fr-FR" sz="20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oblige la production, l’exploitation et la diffusion de données sexuées par les administrations de l’État et de ses opérateurs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66760" algn="just"/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41440" lvl="1" indent="-274320" algn="just">
              <a:lnSpc>
                <a:spcPct val="110000"/>
              </a:lnSpc>
              <a:buClr>
                <a:srgbClr val="15568E"/>
              </a:buClr>
              <a:buSzPct val="80000"/>
              <a:buFont typeface="Wingdings" charset="2"/>
              <a:buChar char=""/>
            </a:pPr>
            <a:r>
              <a:rPr lang="fr-FR" sz="20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L’</a:t>
            </a:r>
            <a:r>
              <a:rPr lang="fr-FR" sz="2000" b="0" u="sng" strike="noStrike" spc="-1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3"/>
              </a:rPr>
              <a:t>observatoire de l’égalité femmes-hommes au ministère de la Culture </a:t>
            </a:r>
            <a:r>
              <a:rPr lang="fr-FR" sz="11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0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et sa  </a:t>
            </a:r>
            <a:r>
              <a:rPr lang="fr-FR" sz="2000" b="0" u="sng" strike="noStrike" spc="-1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4"/>
              </a:rPr>
              <a:t>feuille de  route  Égalité  </a:t>
            </a:r>
            <a:r>
              <a:rPr lang="fr-FR" sz="2000" b="0" u="sng" strike="noStrike" spc="-1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4"/>
              </a:rPr>
              <a:t>2019-2022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66760" algn="just"/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41440" lvl="1" indent="-274320" algn="just">
              <a:lnSpc>
                <a:spcPct val="110000"/>
              </a:lnSpc>
              <a:buClr>
                <a:srgbClr val="15568E"/>
              </a:buClr>
              <a:buSzPct val="80000"/>
              <a:buFont typeface="Wingdings" charset="2"/>
              <a:buChar char=""/>
            </a:pPr>
            <a:r>
              <a:rPr lang="fr-FR" sz="20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 recueil de données « </a:t>
            </a:r>
            <a:r>
              <a:rPr lang="fr-FR" sz="2000" b="0" i="1" u="sng" strike="noStrike" spc="-1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5"/>
              </a:rPr>
              <a:t>Filles et garçons ; sur le chemin de l’Egalité de l’école à l’enseignement supérieur</a:t>
            </a:r>
            <a:r>
              <a:rPr lang="fr-FR" sz="20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» des ministères de l’Education nationale et de l’Enseignement supérieur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4" name="TextShape 3"/>
          <p:cNvSpPr txBox="1"/>
          <p:nvPr/>
        </p:nvSpPr>
        <p:spPr>
          <a:xfrm>
            <a:off x="4843440" y="4767120"/>
            <a:ext cx="1542600" cy="27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EC962C93-60BE-4FF3-B7C2-1F915009FE7C}" type="slidenum">
              <a:rPr lang="fr-FR" sz="75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28</a:t>
            </a:fld>
            <a:endParaRPr lang="fr-FR" sz="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1125360" y="258840"/>
            <a:ext cx="5544360" cy="683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203760"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70AD4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S’outiller – 2. la formation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6" name="TextShape 2"/>
          <p:cNvSpPr txBox="1"/>
          <p:nvPr/>
        </p:nvSpPr>
        <p:spPr>
          <a:xfrm>
            <a:off x="188640" y="1557360"/>
            <a:ext cx="6480360" cy="3318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514440" indent="-514080" algn="just">
              <a:lnSpc>
                <a:spcPct val="100000"/>
              </a:lnSpc>
              <a:spcBef>
                <a:spcPts val="751"/>
              </a:spcBef>
              <a:buClr>
                <a:srgbClr val="15568E"/>
              </a:buClr>
              <a:buFont typeface="Wingdings" charset="2"/>
              <a:buAutoNum type="alphaUcPeriod"/>
            </a:pPr>
            <a:r>
              <a:rPr lang="fr-FR" sz="48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 référentiels de formation existent d’ores et déjà :</a:t>
            </a:r>
            <a:endParaRPr lang="fr-FR" sz="4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41440" lvl="1" indent="-274320" algn="just">
              <a:lnSpc>
                <a:spcPct val="120000"/>
              </a:lnSpc>
              <a:spcBef>
                <a:spcPts val="300"/>
              </a:spcBef>
              <a:buClr>
                <a:srgbClr val="15568E"/>
              </a:buClr>
              <a:buSzPct val="80000"/>
              <a:buFont typeface="Wingdings" charset="2"/>
              <a:buChar char=""/>
            </a:pPr>
            <a:r>
              <a:rPr lang="fr-FR" sz="4800" b="0" u="sng" strike="noStrike" spc="-1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sur l’égalité professionnelle entre les femmes et les hommes dans la fonction publique de </a:t>
            </a:r>
            <a:r>
              <a:rPr lang="fr-FR" sz="4800" b="0" u="sng" strike="noStrike" spc="-1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2014</a:t>
            </a:r>
            <a:r>
              <a:rPr lang="fr-FR" sz="48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Un nouveau référentiel est attendu pour l’automne 2019 pour les trois versants de la FP.</a:t>
            </a:r>
            <a:endParaRPr lang="fr-FR" sz="4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41440" lvl="1" indent="-274320" algn="just">
              <a:lnSpc>
                <a:spcPct val="120000"/>
              </a:lnSpc>
              <a:spcBef>
                <a:spcPts val="300"/>
              </a:spcBef>
              <a:buClr>
                <a:srgbClr val="15568E"/>
              </a:buClr>
              <a:buSzPct val="80000"/>
              <a:buFont typeface="Wingdings" charset="2"/>
              <a:buChar char=""/>
            </a:pPr>
            <a:r>
              <a:rPr lang="fr-FR" sz="4800" b="0" u="sng" strike="noStrike" spc="-1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3"/>
              </a:rPr>
              <a:t>sur </a:t>
            </a:r>
            <a:r>
              <a:rPr lang="fr-FR" sz="4800" b="0" u="sng" strike="noStrike" spc="-1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3"/>
              </a:rPr>
              <a:t>la prévention et la lutte contre les violences sexistes et sexuelles de 2018 </a:t>
            </a:r>
            <a:endParaRPr lang="fr-FR" sz="4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fr-FR" sz="4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4080" algn="just">
              <a:lnSpc>
                <a:spcPct val="120000"/>
              </a:lnSpc>
              <a:spcBef>
                <a:spcPts val="300"/>
              </a:spcBef>
              <a:buClr>
                <a:srgbClr val="15568E"/>
              </a:buClr>
              <a:buFont typeface="Calibri Light"/>
              <a:buAutoNum type="alphaUcPeriod"/>
            </a:pPr>
            <a:r>
              <a:rPr lang="fr-FR" sz="48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Dans le cadre d’un marché interministériel (MEAE, Min. sociaux, Intérieur, Agriculture, Armées et Finances), ouvert en septembre 2019, des formations à l’Egalité et à la Lutte contre les violences sexistes et sexuelles au travail sont offertes aux agents et hauts-fonctionnaires de la Fonction publique.</a:t>
            </a:r>
            <a:endParaRPr lang="fr-FR" sz="4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20000"/>
              </a:lnSpc>
            </a:pPr>
            <a:endParaRPr lang="fr-FR" sz="4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4080" algn="just">
              <a:lnSpc>
                <a:spcPct val="120000"/>
              </a:lnSpc>
              <a:spcBef>
                <a:spcPts val="300"/>
              </a:spcBef>
              <a:buClr>
                <a:srgbClr val="15568E"/>
              </a:buClr>
              <a:buFont typeface="Calibri Light"/>
              <a:buAutoNum type="alphaUcPeriod"/>
            </a:pPr>
            <a:r>
              <a:rPr lang="fr-FR" sz="48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L’</a:t>
            </a:r>
            <a:r>
              <a:rPr lang="fr-FR" sz="4800" b="0" u="sng" strike="noStrike" spc="-1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4"/>
              </a:rPr>
              <a:t>Accord </a:t>
            </a:r>
            <a:r>
              <a:rPr lang="fr-FR" sz="4800" b="0" u="sng" strike="noStrike" spc="-1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4"/>
              </a:rPr>
              <a:t>du 30 novembre 2018 relatif à l'égalité professionnelle entre les femmes et les hommes dans la fonction publique</a:t>
            </a:r>
            <a:r>
              <a:rPr lang="fr-FR" sz="48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rendra obligatoire, dans la loi Fonction publique en cours d’examen, pour tout employeur public, l’élaboration d’un plan d’action dédié à l’égalité professionnelle (Action 1.1).</a:t>
            </a:r>
            <a:endParaRPr lang="fr-FR" sz="4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20000"/>
              </a:lnSpc>
            </a:pPr>
            <a:endParaRPr lang="fr-FR" sz="4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4080" algn="just">
              <a:lnSpc>
                <a:spcPct val="120000"/>
              </a:lnSpc>
              <a:spcBef>
                <a:spcPts val="300"/>
              </a:spcBef>
              <a:buClr>
                <a:srgbClr val="15568E"/>
              </a:buClr>
              <a:buFont typeface="Wingdings" charset="2"/>
              <a:buAutoNum type="alphaUcPeriod"/>
            </a:pPr>
            <a:r>
              <a:rPr lang="fr-FR" sz="48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Une réflexion sera menée sur une ingénierie de formation Égalité qui complètera le socle de formation initiale et continue.</a:t>
            </a:r>
            <a:endParaRPr lang="fr-FR" sz="4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</a:pPr>
            <a:endParaRPr lang="fr-FR" sz="4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751"/>
              </a:spcBef>
            </a:pPr>
            <a:endParaRPr lang="fr-FR" sz="4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fr-FR" sz="4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fr-FR" sz="4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fr-FR" sz="4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9320" algn="just">
              <a:spcBef>
                <a:spcPts val="374"/>
              </a:spcBef>
            </a:pPr>
            <a:endParaRPr lang="fr-FR" sz="4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7" name="TextShape 3"/>
          <p:cNvSpPr txBox="1"/>
          <p:nvPr/>
        </p:nvSpPr>
        <p:spPr>
          <a:xfrm>
            <a:off x="4843440" y="4767120"/>
            <a:ext cx="1542600" cy="27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6E6F08DD-19F8-4DBF-B275-054CB49CC7A3}" type="slidenum">
              <a:rPr lang="fr-FR" sz="75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29</a:t>
            </a:fld>
            <a:endParaRPr lang="fr-FR" sz="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8" name="CustomShape 4"/>
          <p:cNvSpPr/>
          <p:nvPr/>
        </p:nvSpPr>
        <p:spPr>
          <a:xfrm>
            <a:off x="276840" y="915480"/>
            <a:ext cx="633636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16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formation des agents publics de l’État est une priorité du gouvernement en matière d’égalité entre les femmes et les hommes.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1125360" y="258840"/>
            <a:ext cx="5544360" cy="683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203760"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ED7D3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Constater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4843440" y="4767120"/>
            <a:ext cx="1542600" cy="27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245D8347-104F-4293-B45B-277C93D6E7E7}" type="slidenum">
              <a:rPr lang="fr-FR" sz="75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fld>
            <a:endParaRPr lang="fr-FR" sz="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3" name="TextShape 3"/>
          <p:cNvSpPr txBox="1"/>
          <p:nvPr/>
        </p:nvSpPr>
        <p:spPr>
          <a:xfrm>
            <a:off x="360360" y="1419120"/>
            <a:ext cx="2636280" cy="1584360"/>
          </a:xfrm>
          <a:prstGeom prst="rect">
            <a:avLst/>
          </a:prstGeom>
          <a:solidFill>
            <a:srgbClr val="ED7D31"/>
          </a:solidFill>
          <a:ln w="12600">
            <a:solidFill>
              <a:srgbClr val="AF5C24"/>
            </a:solidFill>
            <a:miter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lang="fr-FR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CONSTATER</a:t>
            </a:r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4" name="CustomShape 4"/>
          <p:cNvSpPr/>
          <p:nvPr/>
        </p:nvSpPr>
        <p:spPr>
          <a:xfrm>
            <a:off x="3213000" y="1563480"/>
            <a:ext cx="863640" cy="431640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145" name="CustomShape 5"/>
          <p:cNvSpPr/>
          <p:nvPr/>
        </p:nvSpPr>
        <p:spPr>
          <a:xfrm>
            <a:off x="3213000" y="2400480"/>
            <a:ext cx="863640" cy="431640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146" name="CustomShape 6"/>
          <p:cNvSpPr/>
          <p:nvPr/>
        </p:nvSpPr>
        <p:spPr>
          <a:xfrm>
            <a:off x="4365000" y="1419120"/>
            <a:ext cx="1728000" cy="130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6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 stéréotypes et les inégalités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 cadre politique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extShape 1"/>
          <p:cNvSpPr txBox="1"/>
          <p:nvPr/>
        </p:nvSpPr>
        <p:spPr>
          <a:xfrm>
            <a:off x="1125360" y="258840"/>
            <a:ext cx="5544360" cy="683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203760"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Identifier et évaluer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0" name="TextShape 2"/>
          <p:cNvSpPr txBox="1"/>
          <p:nvPr/>
        </p:nvSpPr>
        <p:spPr>
          <a:xfrm>
            <a:off x="4843440" y="4767120"/>
            <a:ext cx="1542600" cy="27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480DA8C-CB87-43C6-A790-B8222BD26D3B}" type="slidenum">
              <a:rPr lang="fr-FR" sz="75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30</a:t>
            </a:fld>
            <a:endParaRPr lang="fr-FR" sz="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1" name="TextShape 3"/>
          <p:cNvSpPr txBox="1"/>
          <p:nvPr/>
        </p:nvSpPr>
        <p:spPr>
          <a:xfrm>
            <a:off x="1900440" y="3147840"/>
            <a:ext cx="2736000" cy="1510920"/>
          </a:xfrm>
          <a:prstGeom prst="rect">
            <a:avLst/>
          </a:prstGeom>
          <a:solidFill>
            <a:srgbClr val="FFC000"/>
          </a:solidFill>
          <a:ln w="12600">
            <a:solidFill>
              <a:srgbClr val="BC8E00"/>
            </a:solidFill>
            <a:miter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lang="fr-FR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IDENTIFIER, EVALUER</a:t>
            </a:r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2" name="CustomShape 4"/>
          <p:cNvSpPr/>
          <p:nvPr/>
        </p:nvSpPr>
        <p:spPr>
          <a:xfrm>
            <a:off x="2116440" y="2283840"/>
            <a:ext cx="359640" cy="719640"/>
          </a:xfrm>
          <a:prstGeom prst="up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273" name="CustomShape 5"/>
          <p:cNvSpPr/>
          <p:nvPr/>
        </p:nvSpPr>
        <p:spPr>
          <a:xfrm>
            <a:off x="3052440" y="2279160"/>
            <a:ext cx="359640" cy="719640"/>
          </a:xfrm>
          <a:prstGeom prst="up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274" name="CustomShape 6"/>
          <p:cNvSpPr/>
          <p:nvPr/>
        </p:nvSpPr>
        <p:spPr>
          <a:xfrm>
            <a:off x="3988440" y="2279160"/>
            <a:ext cx="359640" cy="719640"/>
          </a:xfrm>
          <a:prstGeom prst="up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275" name="CustomShape 7"/>
          <p:cNvSpPr/>
          <p:nvPr/>
        </p:nvSpPr>
        <p:spPr>
          <a:xfrm rot="1605600">
            <a:off x="3112200" y="1010520"/>
            <a:ext cx="738360" cy="132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2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L’égalité F-H dans les projets / dispositifs financés</a:t>
            </a: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CustomShape 8"/>
          <p:cNvSpPr/>
          <p:nvPr/>
        </p:nvSpPr>
        <p:spPr>
          <a:xfrm rot="1538400">
            <a:off x="2238480" y="1010520"/>
            <a:ext cx="553680" cy="132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2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L’égalité F-H dans  le budget de l’État</a:t>
            </a: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CustomShape 9"/>
          <p:cNvSpPr/>
          <p:nvPr/>
        </p:nvSpPr>
        <p:spPr>
          <a:xfrm rot="1534800">
            <a:off x="4062600" y="1330200"/>
            <a:ext cx="553680" cy="90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2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 rapports d’évaluation</a:t>
            </a: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1125360" y="258840"/>
            <a:ext cx="5544360" cy="683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203760"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Identifier et évaluer – 1. dans le budget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9" name="TextShape 2"/>
          <p:cNvSpPr txBox="1"/>
          <p:nvPr/>
        </p:nvSpPr>
        <p:spPr>
          <a:xfrm>
            <a:off x="4843440" y="4767120"/>
            <a:ext cx="1542600" cy="27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31B7CED1-3FBE-42D8-B888-F502C0328935}" type="slidenum">
              <a:rPr lang="fr-FR" sz="75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31</a:t>
            </a:fld>
            <a:endParaRPr lang="fr-FR" sz="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0" name="TextShape 3"/>
          <p:cNvSpPr txBox="1"/>
          <p:nvPr/>
        </p:nvSpPr>
        <p:spPr>
          <a:xfrm>
            <a:off x="188640" y="1275480"/>
            <a:ext cx="6426360" cy="863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751"/>
              </a:spcBef>
            </a:pPr>
            <a:r>
              <a:rPr lang="fr-FR" sz="2000" b="1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prise en compte de l’égalité femmes-hommes dans le budget passe par l’introduction d’un objectif dédié dans la stratégie de performance des programmes budgétaires (PAP)</a:t>
            </a:r>
            <a:r>
              <a:rPr lang="fr-FR" sz="20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1" name="TextShape 4"/>
          <p:cNvSpPr txBox="1"/>
          <p:nvPr/>
        </p:nvSpPr>
        <p:spPr>
          <a:xfrm>
            <a:off x="116640" y="2283840"/>
            <a:ext cx="6426720" cy="2304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71440" indent="-271080" algn="just">
              <a:lnSpc>
                <a:spcPct val="110000"/>
              </a:lnSpc>
              <a:spcBef>
                <a:spcPts val="751"/>
              </a:spcBef>
              <a:buClr>
                <a:srgbClr val="15568E"/>
              </a:buClr>
              <a:buFont typeface="Wingdings" charset="2"/>
              <a:buChar char=""/>
            </a:pPr>
            <a:r>
              <a:rPr lang="fr-FR" sz="18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 objectif dédié assurerait que l’égalité femmes-hommes fait partie intégrante de la stratégie du programme - et donc de la politique ministérielle concernée - et que des crédits peuvent être alloués afin d’atteindre l’objectif fixé et ainsi les rendre visibles.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41440" lvl="1" indent="-274320" algn="just">
              <a:lnSpc>
                <a:spcPct val="110000"/>
              </a:lnSpc>
              <a:spcBef>
                <a:spcPts val="374"/>
              </a:spcBef>
              <a:buClr>
                <a:srgbClr val="15568E"/>
              </a:buClr>
              <a:buSzPct val="80000"/>
              <a:buFont typeface="Wingdings" charset="2"/>
              <a:buChar char=""/>
            </a:pPr>
            <a:r>
              <a:rPr lang="fr-FR" sz="18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L’objectif dédié serait décliné en un indicateur. Ceci permettrait d’évaluer l’état d’avancement de la réduction des écarts femmes-hommes par rapport à une cible donnée.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Shape 1"/>
          <p:cNvSpPr txBox="1"/>
          <p:nvPr/>
        </p:nvSpPr>
        <p:spPr>
          <a:xfrm>
            <a:off x="1125360" y="258840"/>
            <a:ext cx="5544360" cy="683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203760"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Identifier et évaluer – 1. dans le budget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3" name="TextShape 2"/>
          <p:cNvSpPr txBox="1"/>
          <p:nvPr/>
        </p:nvSpPr>
        <p:spPr>
          <a:xfrm>
            <a:off x="188640" y="1059480"/>
            <a:ext cx="6426360" cy="3744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fr-FR" sz="1600" b="1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Sexuer les indicateurs de performance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fr-FR" sz="16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20000"/>
              </a:lnSpc>
              <a:buClr>
                <a:srgbClr val="15568E"/>
              </a:buClr>
              <a:buFont typeface="Wingdings" charset="2"/>
              <a:buChar char=""/>
            </a:pPr>
            <a:r>
              <a:rPr lang="fr-FR" sz="16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</a:t>
            </a:r>
            <a:r>
              <a:rPr lang="fr-FR" sz="1600" b="0" u="sng" strike="noStrike" spc="-1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circulaire de la Direction du budget en vue des conférences de performance 2020</a:t>
            </a:r>
            <a:r>
              <a:rPr lang="fr-FR" sz="16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incite à la création d’un sous-indicateur sexué lorsque l’indicateur vise un public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20000"/>
              </a:lnSpc>
            </a:pP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20000"/>
              </a:lnSpc>
            </a:pPr>
            <a:r>
              <a:rPr lang="fr-FR" sz="16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Ex. Pour le programme 304, l’objectif 1 est : « </a:t>
            </a:r>
            <a:r>
              <a:rPr lang="fr-FR" sz="1600" b="0" i="1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Améliorer l’accès à l’emploi et l’autonomie financière des bénéficiaires du RSA et de la prime d'activité</a:t>
            </a:r>
            <a:r>
              <a:rPr lang="fr-FR" sz="16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».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20000"/>
              </a:lnSpc>
            </a:pP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20000"/>
              </a:lnSpc>
            </a:pPr>
            <a:r>
              <a:rPr lang="fr-FR" sz="16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 sous indicateur « </a:t>
            </a:r>
            <a:r>
              <a:rPr lang="fr-FR" sz="1600" b="0" i="1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 des couples allocataires du RSA sans emploi dont au moins un des membres accédant à la prime d’activité est une femme</a:t>
            </a:r>
            <a:r>
              <a:rPr lang="fr-FR" sz="16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» permet d’évaluer cette politique publique en prenant en compte l’égalité femmes-hommes. 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4" name="TextShape 3"/>
          <p:cNvSpPr txBox="1"/>
          <p:nvPr/>
        </p:nvSpPr>
        <p:spPr>
          <a:xfrm>
            <a:off x="4843440" y="4767120"/>
            <a:ext cx="1542600" cy="27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7DA5A650-B234-4CEC-B464-0BE93FE25814}" type="slidenum">
              <a:rPr lang="fr-FR" sz="75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32</a:t>
            </a:fld>
            <a:endParaRPr lang="fr-FR" sz="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Shape 1"/>
          <p:cNvSpPr txBox="1"/>
          <p:nvPr/>
        </p:nvSpPr>
        <p:spPr>
          <a:xfrm>
            <a:off x="1196640" y="241200"/>
            <a:ext cx="5544360" cy="7459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203760" algn="ctr">
              <a:lnSpc>
                <a:spcPct val="100000"/>
              </a:lnSpc>
            </a:pPr>
            <a:r>
              <a:rPr lang="fr-FR" sz="22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Identifier et évaluer -  2. dans les dispositifs et projets financés</a:t>
            </a:r>
            <a:endParaRPr lang="fr-FR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6" name="TextShape 2"/>
          <p:cNvSpPr txBox="1"/>
          <p:nvPr/>
        </p:nvSpPr>
        <p:spPr>
          <a:xfrm>
            <a:off x="188640" y="1059480"/>
            <a:ext cx="6426360" cy="575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lnSpc>
                <a:spcPct val="100000"/>
              </a:lnSpc>
              <a:spcBef>
                <a:spcPts val="751"/>
              </a:spcBef>
            </a:pPr>
            <a:r>
              <a:rPr lang="fr-FR" sz="1600" b="1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L’OCDE a mis en place un marqueur permettant de suivre l’affectation des ressources des financeurs visant à promouvoir l’égalité.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7" name="TextShape 3"/>
          <p:cNvSpPr txBox="1"/>
          <p:nvPr/>
        </p:nvSpPr>
        <p:spPr>
          <a:xfrm>
            <a:off x="188640" y="1635480"/>
            <a:ext cx="6426720" cy="3096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r>
              <a:rPr lang="fr-FR" sz="20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 valeurs du marqueur  « genre » :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40000" algn="just">
              <a:spcBef>
                <a:spcPts val="300"/>
              </a:spcBef>
              <a:spcAft>
                <a:spcPts val="300"/>
              </a:spcAft>
            </a:pPr>
            <a:r>
              <a:rPr lang="fr-FR" sz="20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G-0: Quand l’égalité de genre n’est pas ciblée ;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40000" algn="just">
              <a:spcBef>
                <a:spcPts val="300"/>
              </a:spcBef>
              <a:spcAft>
                <a:spcPts val="300"/>
              </a:spcAft>
            </a:pPr>
            <a:r>
              <a:rPr lang="fr-FR" sz="20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G-1: Quand l’égalité de genre est un objectif significatif </a:t>
            </a:r>
            <a:r>
              <a:rPr lang="fr-FR" sz="2000" b="0" i="1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(action qui participe, concoure à l’égalité)</a:t>
            </a:r>
            <a:r>
              <a:rPr lang="fr-FR" sz="20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;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40000" algn="just">
              <a:spcBef>
                <a:spcPts val="300"/>
              </a:spcBef>
              <a:spcAft>
                <a:spcPts val="300"/>
              </a:spcAft>
            </a:pPr>
            <a:r>
              <a:rPr lang="fr-FR" sz="20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G-2: Quand l’égalité de genre est l’objectif principal de l’action </a:t>
            </a:r>
            <a:r>
              <a:rPr lang="fr-FR" sz="2000" b="0" i="1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(action dédiée, exclusive à l’égalité</a:t>
            </a:r>
            <a:r>
              <a:rPr lang="fr-FR" sz="20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20000"/>
              </a:lnSpc>
              <a:spcBef>
                <a:spcPts val="751"/>
              </a:spcBef>
            </a:pPr>
            <a:r>
              <a:rPr lang="fr-FR" sz="18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Ex. Le MEAE utilise ce marqueur « genre » dans sa stratégie pour s’assurer que 50 % de l’aide publique au développement finance des projets marqués soit G-2 soit G-1.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20000"/>
              </a:lnSpc>
            </a:pPr>
            <a:r>
              <a:rPr lang="fr-FR" sz="18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Pour en savoir davantage sur l’utilisation de ce marqueur :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20000"/>
              </a:lnSpc>
            </a:pPr>
            <a:r>
              <a:rPr lang="fr-FR" sz="1300" b="0" u="sng" strike="noStrike" spc="-1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http://gender.careinternationalwikis.org/_</a:t>
            </a:r>
            <a:r>
              <a:rPr lang="fr-FR" sz="1300" b="0" u="sng" strike="noStrike" spc="-1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media/note_explicative_care_le_marqueur_genre.pdf</a:t>
            </a:r>
            <a:endParaRPr lang="fr-FR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20000"/>
              </a:lnSpc>
            </a:pPr>
            <a:r>
              <a:rPr lang="fr-FR" sz="1300" b="0" u="sng" strike="noStrike" spc="-1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3"/>
              </a:rPr>
              <a:t>http://</a:t>
            </a:r>
            <a:r>
              <a:rPr lang="fr-FR" sz="1300" b="0" u="sng" strike="noStrike" spc="-1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3"/>
              </a:rPr>
              <a:t>www.adequations.org/IMG/pdf/Fiche_utiliser_le_Marqueur_Genre.pdf</a:t>
            </a:r>
            <a:endParaRPr lang="fr-FR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fr-FR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8" name="TextShape 4"/>
          <p:cNvSpPr txBox="1"/>
          <p:nvPr/>
        </p:nvSpPr>
        <p:spPr>
          <a:xfrm>
            <a:off x="4843440" y="4767120"/>
            <a:ext cx="1542600" cy="27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EAE402CC-BA37-470A-9D5F-EABD24989EF9}" type="slidenum">
              <a:rPr lang="fr-FR" sz="75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33</a:t>
            </a:fld>
            <a:endParaRPr lang="fr-FR" sz="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Shape 1"/>
          <p:cNvSpPr txBox="1"/>
          <p:nvPr/>
        </p:nvSpPr>
        <p:spPr>
          <a:xfrm>
            <a:off x="1125360" y="258840"/>
            <a:ext cx="5544360" cy="683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203760" algn="ctr">
              <a:lnSpc>
                <a:spcPct val="100000"/>
              </a:lnSpc>
            </a:pPr>
            <a:r>
              <a:rPr lang="fr-F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Identifier et évaluer – </a:t>
            </a:r>
            <a:r>
              <a:t/>
            </a:r>
            <a:br/>
            <a:r>
              <a:rPr lang="fr-F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 Un exemple de bonus 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0" name="TextShape 2"/>
          <p:cNvSpPr txBox="1"/>
          <p:nvPr/>
        </p:nvSpPr>
        <p:spPr>
          <a:xfrm>
            <a:off x="188640" y="1059480"/>
            <a:ext cx="6426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lnSpc>
                <a:spcPct val="100000"/>
              </a:lnSpc>
              <a:spcBef>
                <a:spcPts val="751"/>
              </a:spcBef>
            </a:pPr>
            <a:r>
              <a:rPr lang="fr-FR" sz="1600" b="1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 bonus financier peut être envisagé pour valoriser les actions permettant de  promouvoir l’égalité femmes – hommes.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751"/>
              </a:spcBef>
            </a:pPr>
            <a:r>
              <a:rPr lang="fr-FR" sz="16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 structures faisant évoluer l’égalité entre les femmes et les hommes bénéficieraient une incitation financière.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751"/>
              </a:spcBef>
            </a:pP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751"/>
              </a:spcBef>
            </a:pP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1" name="TextShape 3"/>
          <p:cNvSpPr txBox="1"/>
          <p:nvPr/>
        </p:nvSpPr>
        <p:spPr>
          <a:xfrm>
            <a:off x="188640" y="2283840"/>
            <a:ext cx="6426720" cy="2016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751"/>
              </a:spcBef>
            </a:pPr>
            <a:r>
              <a:rPr lang="fr-FR" sz="16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Exemple : le CNC (Centre National du Cinéma) a mis en place un bonus pour les subventions aux équipes de réalisation de films qui assurent une mixité femmes-hommes, en particulier dans les métiers techniques (monteur, cadreur, prise  de son…), soit :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751"/>
              </a:spcBef>
            </a:pPr>
            <a:r>
              <a:rPr lang="fr-FR" sz="16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15 % supplémentaires si 50 % des postes sont occupés par des femmes au sein de l’équipe du tournage.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71440" indent="-271080" algn="just">
              <a:lnSpc>
                <a:spcPct val="100000"/>
              </a:lnSpc>
              <a:spcBef>
                <a:spcPts val="751"/>
              </a:spcBef>
              <a:buClr>
                <a:srgbClr val="15568E"/>
              </a:buClr>
              <a:buFont typeface="Wingdings" charset="2"/>
              <a:buChar char=""/>
            </a:pPr>
            <a:r>
              <a:rPr lang="fr-FR" sz="16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Depuis le 1</a:t>
            </a:r>
            <a:r>
              <a:rPr lang="fr-FR" sz="1600" b="0" strike="noStrike" spc="-1" baseline="30000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er</a:t>
            </a:r>
            <a:r>
              <a:rPr lang="fr-FR" sz="16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janvier 2019, 11 films sur 42 ont obtenu ce bonus.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2" name="TextShape 4"/>
          <p:cNvSpPr txBox="1"/>
          <p:nvPr/>
        </p:nvSpPr>
        <p:spPr>
          <a:xfrm>
            <a:off x="4843440" y="4767120"/>
            <a:ext cx="1542600" cy="27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EA6AD404-7B9D-4DA1-AE6C-5FB731AD1E39}" type="slidenum">
              <a:rPr lang="fr-FR" sz="75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34</a:t>
            </a:fld>
            <a:endParaRPr lang="fr-FR" sz="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Shape 1"/>
          <p:cNvSpPr txBox="1"/>
          <p:nvPr/>
        </p:nvSpPr>
        <p:spPr>
          <a:xfrm>
            <a:off x="1125360" y="258840"/>
            <a:ext cx="5544360" cy="683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203760" algn="ctr">
              <a:lnSpc>
                <a:spcPct val="100000"/>
              </a:lnSpc>
            </a:pPr>
            <a:r>
              <a:rPr lang="fr-F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Identifier et évaluer – </a:t>
            </a:r>
            <a:r>
              <a:t/>
            </a:r>
            <a:br/>
            <a:r>
              <a:rPr lang="fr-F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 l’éga-conditionnalité dans les marchés publics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4" name="TextShape 2"/>
          <p:cNvSpPr txBox="1"/>
          <p:nvPr/>
        </p:nvSpPr>
        <p:spPr>
          <a:xfrm>
            <a:off x="188640" y="1131480"/>
            <a:ext cx="6552360" cy="3744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751"/>
              </a:spcBef>
            </a:pPr>
            <a:r>
              <a:rPr lang="fr-FR" sz="20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L’argent public doit non seulement ne pas conforter les stéréotypes de sexe mais au contraire </a:t>
            </a:r>
            <a:r>
              <a:rPr lang="fr-FR" sz="2000" b="1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constituer un levier pour agir contre ces derniers.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10000"/>
              </a:lnSpc>
              <a:spcBef>
                <a:spcPts val="751"/>
              </a:spcBef>
            </a:pPr>
            <a:r>
              <a:rPr lang="fr-FR" sz="20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L’argent investi dans toutes les sphères de l’action publique doit en réalité être également </a:t>
            </a:r>
            <a:r>
              <a:rPr lang="fr-FR" sz="2000" b="1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 moyen pour consolider l’égalité entre les femmes et les hommes.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10000"/>
              </a:lnSpc>
              <a:spcBef>
                <a:spcPts val="751"/>
              </a:spcBef>
            </a:pPr>
            <a:r>
              <a:rPr lang="fr-FR" sz="20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Sur le même modèle que l’éco-conditionnalité, </a:t>
            </a:r>
            <a:r>
              <a:rPr lang="fr-FR" sz="2000" b="1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 </a:t>
            </a:r>
            <a:r>
              <a:rPr lang="fr-FR" sz="2000" b="1" i="1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l’éga-conditionnalité </a:t>
            </a:r>
            <a:r>
              <a:rPr lang="fr-FR" sz="2000" b="1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»</a:t>
            </a:r>
            <a:r>
              <a:rPr lang="fr-FR" sz="20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en matière d’égalité consiste à rendre la commande publique auprès des entreprises conditionnée au respect de leurs obligations légales en matière d’égalité professionnelle ou de parité (cf. article 16 de la loi du 4 août 2014 pour l’égalité réelle entre les femmes et les hommes).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5" name="TextShape 3"/>
          <p:cNvSpPr txBox="1"/>
          <p:nvPr/>
        </p:nvSpPr>
        <p:spPr>
          <a:xfrm>
            <a:off x="4843440" y="4767120"/>
            <a:ext cx="1542600" cy="27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956DE15D-467C-4C0B-A2BD-81D3EF73259A}" type="slidenum">
              <a:rPr lang="fr-FR" sz="75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35</a:t>
            </a:fld>
            <a:endParaRPr lang="fr-FR" sz="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Shape 1"/>
          <p:cNvSpPr txBox="1"/>
          <p:nvPr/>
        </p:nvSpPr>
        <p:spPr>
          <a:xfrm>
            <a:off x="1125360" y="258840"/>
            <a:ext cx="5544360" cy="683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203760" algn="ctr">
              <a:lnSpc>
                <a:spcPct val="100000"/>
              </a:lnSpc>
            </a:pPr>
            <a:r>
              <a:rPr lang="fr-F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Identifier et évaluer – </a:t>
            </a:r>
            <a:r>
              <a:t/>
            </a:r>
            <a:br/>
            <a:r>
              <a:rPr lang="fr-F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 la prise en compte de l’égalité F-H dans les dispositifs et projets financés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7" name="TextShape 2"/>
          <p:cNvSpPr txBox="1"/>
          <p:nvPr/>
        </p:nvSpPr>
        <p:spPr>
          <a:xfrm>
            <a:off x="188640" y="987480"/>
            <a:ext cx="6426360" cy="863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fr-FR" sz="1600" b="1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 administrations qui subventionnent des actions devraient pouvoir identifier les projets qui ont un effet direct positif sur l’égalité.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lang="fr-FR" sz="1600" b="1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Comment faire?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8" name="TextShape 3"/>
          <p:cNvSpPr txBox="1"/>
          <p:nvPr/>
        </p:nvSpPr>
        <p:spPr>
          <a:xfrm>
            <a:off x="332640" y="1851840"/>
            <a:ext cx="6426720" cy="3168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71440" indent="-271080" algn="just">
              <a:lnSpc>
                <a:spcPct val="100000"/>
              </a:lnSpc>
              <a:spcBef>
                <a:spcPts val="751"/>
              </a:spcBef>
              <a:buClr>
                <a:srgbClr val="15568E"/>
              </a:buClr>
              <a:buFont typeface="Wingdings" charset="2"/>
              <a:buChar char=""/>
            </a:pPr>
            <a:r>
              <a:rPr lang="fr-FR" sz="56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sensibiliser les instructeurs à l’égalité femmes-hommes.</a:t>
            </a:r>
            <a:endParaRPr lang="fr-FR" sz="5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70000" algn="just">
              <a:spcBef>
                <a:spcPts val="300"/>
              </a:spcBef>
            </a:pPr>
            <a:r>
              <a:rPr lang="fr-FR" sz="5600" b="0" i="1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Ex. Le CGET a lancé un groupe de travail pour sensibiliser les instructeurs et partenaires à identifier les projets associatifs concourant à l’égalité au sein des contrats de ville.</a:t>
            </a:r>
            <a:endParaRPr lang="fr-FR" sz="5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70000" algn="just">
              <a:spcBef>
                <a:spcPts val="374"/>
              </a:spcBef>
            </a:pPr>
            <a:endParaRPr lang="fr-FR" sz="5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71440" indent="-271080" algn="just">
              <a:lnSpc>
                <a:spcPct val="100000"/>
              </a:lnSpc>
              <a:spcBef>
                <a:spcPts val="751"/>
              </a:spcBef>
              <a:buClr>
                <a:srgbClr val="15568E"/>
              </a:buClr>
              <a:buFont typeface="Wingdings" charset="2"/>
              <a:buChar char=""/>
            </a:pPr>
            <a:r>
              <a:rPr lang="fr-FR" sz="56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Préciser  l’enjeu égalité femmes-hommes dans les appels à projet le cas échéant et inviter les porteurs à compléter le CERFA</a:t>
            </a:r>
            <a:endParaRPr lang="fr-FR" sz="5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71440" indent="-271080" algn="just">
              <a:lnSpc>
                <a:spcPct val="120000"/>
              </a:lnSpc>
              <a:spcBef>
                <a:spcPts val="751"/>
              </a:spcBef>
              <a:buClr>
                <a:srgbClr val="15568E"/>
              </a:buClr>
              <a:buFont typeface="Wingdings" charset="2"/>
              <a:buChar char=""/>
            </a:pPr>
            <a:r>
              <a:rPr lang="fr-FR" sz="56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À terme :</a:t>
            </a:r>
            <a:endParaRPr lang="fr-FR" sz="5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41440" lvl="1" indent="-274320" algn="just">
              <a:lnSpc>
                <a:spcPct val="120000"/>
              </a:lnSpc>
              <a:spcBef>
                <a:spcPts val="374"/>
              </a:spcBef>
              <a:buClr>
                <a:srgbClr val="15568E"/>
              </a:buClr>
              <a:buSzPct val="80000"/>
              <a:buFont typeface="Wingdings" charset="2"/>
              <a:buChar char=""/>
            </a:pPr>
            <a:r>
              <a:rPr lang="fr-FR" sz="56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Une évolution du document CERFA permettant d’identifier les catégories G-0, G-1 et G-2.</a:t>
            </a:r>
            <a:endParaRPr lang="fr-FR" sz="5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41440" lvl="1" indent="-274320" algn="just">
              <a:lnSpc>
                <a:spcPct val="120000"/>
              </a:lnSpc>
              <a:spcBef>
                <a:spcPts val="374"/>
              </a:spcBef>
              <a:buClr>
                <a:srgbClr val="15568E"/>
              </a:buClr>
              <a:buSzPct val="80000"/>
              <a:buFont typeface="Wingdings" charset="2"/>
              <a:buChar char=""/>
            </a:pPr>
            <a:r>
              <a:rPr lang="fr-FR" sz="56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Faire évoluer les logiciels informatiques (DAUPHIN/Gis-PRO (P. 147), « Mon Compte Asso »/OSIRIS (P. 163 et Agence du Sport) et CHORUS) pour tracer les projets marqués « Égalité » et évaluer les montants concourant à l’égalité (cf. </a:t>
            </a:r>
            <a:r>
              <a:rPr lang="fr-FR" sz="5600" b="0" u="sng" strike="noStrike" spc="-1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DPT Politique de l’Égalité entre les femmes et les hommes</a:t>
            </a:r>
            <a:r>
              <a:rPr lang="fr-FR" sz="56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).</a:t>
            </a:r>
            <a:endParaRPr lang="fr-FR" sz="5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fr-FR" sz="5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fr-FR" sz="5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9" name="TextShape 4"/>
          <p:cNvSpPr txBox="1"/>
          <p:nvPr/>
        </p:nvSpPr>
        <p:spPr>
          <a:xfrm>
            <a:off x="5589360" y="4767120"/>
            <a:ext cx="797040" cy="27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DDD74083-97CF-4B04-97DC-7A12702061AC}" type="slidenum">
              <a:rPr lang="fr-FR" sz="75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36</a:t>
            </a:fld>
            <a:endParaRPr lang="fr-FR" sz="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1125360" y="258840"/>
            <a:ext cx="5544360" cy="683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203760"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Identifier et évaluer – 3. les rapports d’évaluation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1" name="TextShape 2"/>
          <p:cNvSpPr txBox="1"/>
          <p:nvPr/>
        </p:nvSpPr>
        <p:spPr>
          <a:xfrm>
            <a:off x="4843440" y="4767120"/>
            <a:ext cx="1542600" cy="27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F4C0A33A-F412-45C7-8C8C-2CE2EA8804DB}" type="slidenum">
              <a:rPr lang="fr-FR" sz="75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37</a:t>
            </a:fld>
            <a:endParaRPr lang="fr-FR" sz="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02" name="CustomShape 3"/>
          <p:cNvSpPr/>
          <p:nvPr/>
        </p:nvSpPr>
        <p:spPr>
          <a:xfrm>
            <a:off x="557640" y="1347480"/>
            <a:ext cx="5688360" cy="351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500" b="1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A. Rapports parlementaires</a:t>
            </a:r>
            <a:endParaRPr lang="fr-FR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15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Exemple : Rapport 2009 sur « </a:t>
            </a:r>
            <a:r>
              <a:rPr lang="fr-FR" sz="1500" b="0" u="sng" strike="noStrike" spc="-1">
                <a:solidFill>
                  <a:srgbClr val="03326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Le bilan de la prestation d’accueil du jeune enfant</a:t>
            </a:r>
            <a:r>
              <a:rPr lang="fr-FR" sz="15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» réalisé par la Mission d’évaluation et de contrôle des lois de financement de la sécurité sociale </a:t>
            </a:r>
            <a:endParaRPr lang="fr-FR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500" b="1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B. Etudes et évaluations</a:t>
            </a:r>
            <a:endParaRPr lang="fr-FR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15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Exemple : Rapport 2018 sur l’ « </a:t>
            </a:r>
            <a:r>
              <a:rPr lang="fr-FR" sz="1500" b="0" u="sng" strike="noStrike" spc="-1">
                <a:solidFill>
                  <a:srgbClr val="03326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3"/>
              </a:rPr>
              <a:t>Evaluation du congé paternité</a:t>
            </a:r>
            <a:r>
              <a:rPr lang="fr-FR" sz="1500" b="0" strike="noStrike" spc="-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» réalisé par l’Inspection générale des affaires sociales </a:t>
            </a:r>
            <a:endParaRPr lang="fr-FR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TextShape 4"/>
          <p:cNvSpPr txBox="1"/>
          <p:nvPr/>
        </p:nvSpPr>
        <p:spPr>
          <a:xfrm>
            <a:off x="260640" y="987840"/>
            <a:ext cx="6426360" cy="431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lang="fr-FR" sz="20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L’évaluation ex post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1125360" y="258840"/>
            <a:ext cx="5544360" cy="683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203760"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Merci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5" name="TextShape 2"/>
          <p:cNvSpPr txBox="1"/>
          <p:nvPr/>
        </p:nvSpPr>
        <p:spPr>
          <a:xfrm>
            <a:off x="4843440" y="4767120"/>
            <a:ext cx="1542600" cy="27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3EF7581A-495D-4130-96A9-F5136A5E3741}" type="slidenum">
              <a:rPr lang="fr-FR" sz="75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38</a:t>
            </a:fld>
            <a:endParaRPr lang="fr-FR" sz="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06" name="Picture 2"/>
          <p:cNvPicPr/>
          <p:nvPr/>
        </p:nvPicPr>
        <p:blipFill>
          <a:blip r:embed="rId2"/>
          <a:stretch/>
        </p:blipFill>
        <p:spPr>
          <a:xfrm>
            <a:off x="2236680" y="987480"/>
            <a:ext cx="2818080" cy="374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1125360" y="258840"/>
            <a:ext cx="5544360" cy="683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203760"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ED7D3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Constater – 1. les stéréotypes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8" name="TextShape 2"/>
          <p:cNvSpPr txBox="1"/>
          <p:nvPr/>
        </p:nvSpPr>
        <p:spPr>
          <a:xfrm>
            <a:off x="188640" y="1059480"/>
            <a:ext cx="6426360" cy="359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fr-FR" sz="20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 stéréotypes sexistes et de genre sont encore présents 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9" name="TextShape 3"/>
          <p:cNvSpPr txBox="1"/>
          <p:nvPr/>
        </p:nvSpPr>
        <p:spPr>
          <a:xfrm>
            <a:off x="188640" y="1491480"/>
            <a:ext cx="6426720" cy="288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71440" indent="-271080">
              <a:lnSpc>
                <a:spcPct val="100000"/>
              </a:lnSpc>
              <a:spcBef>
                <a:spcPts val="751"/>
              </a:spcBef>
              <a:buClr>
                <a:srgbClr val="15568E"/>
              </a:buClr>
              <a:buFont typeface="Wingdings" charset="2"/>
              <a:buChar char=""/>
            </a:pPr>
            <a:r>
              <a:rPr lang="fr-FR" sz="18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Dans les vêtements pour bébé (2011)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0" name="Picture 3"/>
          <p:cNvPicPr/>
          <p:nvPr/>
        </p:nvPicPr>
        <p:blipFill>
          <a:blip r:embed="rId2"/>
          <a:stretch/>
        </p:blipFill>
        <p:spPr>
          <a:xfrm>
            <a:off x="1135440" y="1923120"/>
            <a:ext cx="3835440" cy="288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1" name="TextShape 4"/>
          <p:cNvSpPr txBox="1"/>
          <p:nvPr/>
        </p:nvSpPr>
        <p:spPr>
          <a:xfrm>
            <a:off x="4843440" y="4767120"/>
            <a:ext cx="1542600" cy="27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D605F51D-63EC-4EC4-AB3D-AEC2F6619827}" type="slidenum">
              <a:rPr lang="fr-FR" sz="75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</a:t>
            </a:fld>
            <a:endParaRPr lang="fr-FR" sz="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1125360" y="258840"/>
            <a:ext cx="5544360" cy="683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203760"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ED7D3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Constater – 1. les stéréotypes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116640" y="965160"/>
            <a:ext cx="6426360" cy="381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751"/>
              </a:spcBef>
              <a:buClr>
                <a:srgbClr val="15568E"/>
              </a:buClr>
              <a:buFont typeface="Wingdings" charset="2"/>
              <a:buChar char=""/>
            </a:pPr>
            <a:r>
              <a:rPr lang="fr-FR" sz="20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 sein de la fonction publique… (2011)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4" name="Picture 1"/>
          <p:cNvPicPr/>
          <p:nvPr/>
        </p:nvPicPr>
        <p:blipFill>
          <a:blip r:embed="rId2"/>
          <a:stretch/>
        </p:blipFill>
        <p:spPr>
          <a:xfrm>
            <a:off x="1042200" y="1347480"/>
            <a:ext cx="2530440" cy="3578760"/>
          </a:xfrm>
          <a:prstGeom prst="rect">
            <a:avLst/>
          </a:prstGeom>
          <a:ln>
            <a:noFill/>
          </a:ln>
        </p:spPr>
      </p:pic>
      <p:pic>
        <p:nvPicPr>
          <p:cNvPr id="155" name="Picture 2"/>
          <p:cNvPicPr/>
          <p:nvPr/>
        </p:nvPicPr>
        <p:blipFill>
          <a:blip r:embed="rId3"/>
          <a:stretch/>
        </p:blipFill>
        <p:spPr>
          <a:xfrm>
            <a:off x="3573000" y="1347480"/>
            <a:ext cx="2520000" cy="3578760"/>
          </a:xfrm>
          <a:prstGeom prst="rect">
            <a:avLst/>
          </a:prstGeom>
          <a:ln>
            <a:noFill/>
          </a:ln>
        </p:spPr>
      </p:pic>
      <p:sp>
        <p:nvSpPr>
          <p:cNvPr id="156" name="TextShape 3"/>
          <p:cNvSpPr txBox="1"/>
          <p:nvPr/>
        </p:nvSpPr>
        <p:spPr>
          <a:xfrm>
            <a:off x="4843440" y="4767120"/>
            <a:ext cx="1542600" cy="27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ADB853F6-735E-4486-AD3C-C46F52CB914E}" type="slidenum">
              <a:rPr lang="fr-FR" sz="75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</a:t>
            </a:fld>
            <a:endParaRPr lang="fr-FR" sz="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1125360" y="258840"/>
            <a:ext cx="5544360" cy="683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203760"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ED7D3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Constater – 1. les stéréotypes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8" name="Image 4"/>
          <p:cNvPicPr/>
          <p:nvPr/>
        </p:nvPicPr>
        <p:blipFill>
          <a:blip r:embed="rId2"/>
          <a:stretch/>
        </p:blipFill>
        <p:spPr>
          <a:xfrm>
            <a:off x="0" y="1395360"/>
            <a:ext cx="6857640" cy="3428640"/>
          </a:xfrm>
          <a:prstGeom prst="rect">
            <a:avLst/>
          </a:prstGeom>
          <a:ln>
            <a:noFill/>
          </a:ln>
        </p:spPr>
      </p:pic>
      <p:sp>
        <p:nvSpPr>
          <p:cNvPr id="159" name="TextShape 2"/>
          <p:cNvSpPr txBox="1"/>
          <p:nvPr/>
        </p:nvSpPr>
        <p:spPr>
          <a:xfrm>
            <a:off x="0" y="942840"/>
            <a:ext cx="6426360" cy="3322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751"/>
              </a:spcBef>
              <a:buClr>
                <a:srgbClr val="15568E"/>
              </a:buClr>
              <a:buFont typeface="Wingdings" charset="2"/>
              <a:buChar char=""/>
            </a:pPr>
            <a:r>
              <a:rPr lang="fr-FR" sz="20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Dans les jouets… (publicité de 2015)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0" name="TextShape 3"/>
          <p:cNvSpPr txBox="1"/>
          <p:nvPr/>
        </p:nvSpPr>
        <p:spPr>
          <a:xfrm>
            <a:off x="4843440" y="4767120"/>
            <a:ext cx="1542600" cy="27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1B801C93-A630-4B32-B700-BA39DF10A5C7}" type="slidenum">
              <a:rPr lang="fr-FR" sz="75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</a:t>
            </a:fld>
            <a:endParaRPr lang="fr-FR" sz="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1125360" y="258840"/>
            <a:ext cx="5544360" cy="683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203760"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ED7D3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Constater – 1. les stéréotypes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2" name="TextShape 2"/>
          <p:cNvSpPr txBox="1"/>
          <p:nvPr/>
        </p:nvSpPr>
        <p:spPr>
          <a:xfrm>
            <a:off x="226080" y="1111680"/>
            <a:ext cx="6426360" cy="431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751"/>
              </a:spcBef>
              <a:buClr>
                <a:srgbClr val="15568E"/>
              </a:buClr>
              <a:buFont typeface="Wingdings" charset="2"/>
              <a:buChar char=""/>
            </a:pPr>
            <a:r>
              <a:rPr lang="fr-FR" sz="2000" b="0" strike="noStrike" spc="-1">
                <a:solidFill>
                  <a:srgbClr val="15568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Dans l’orientation scolaire… (2018)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63" name="Image 4"/>
          <p:cNvPicPr/>
          <p:nvPr/>
        </p:nvPicPr>
        <p:blipFill>
          <a:blip r:embed="rId2"/>
          <a:stretch/>
        </p:blipFill>
        <p:spPr>
          <a:xfrm>
            <a:off x="20520" y="1707480"/>
            <a:ext cx="6837120" cy="2568960"/>
          </a:xfrm>
          <a:prstGeom prst="rect">
            <a:avLst/>
          </a:prstGeom>
          <a:ln>
            <a:noFill/>
          </a:ln>
        </p:spPr>
      </p:pic>
      <p:sp>
        <p:nvSpPr>
          <p:cNvPr id="164" name="TextShape 3"/>
          <p:cNvSpPr txBox="1"/>
          <p:nvPr/>
        </p:nvSpPr>
        <p:spPr>
          <a:xfrm>
            <a:off x="4843440" y="4767120"/>
            <a:ext cx="1542600" cy="27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7EBA3519-95EF-4D6F-AF1F-9ADE15C85E68}" type="slidenum">
              <a:rPr lang="fr-FR" sz="75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</a:t>
            </a:fld>
            <a:endParaRPr lang="fr-FR" sz="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1125360" y="258840"/>
            <a:ext cx="5544360" cy="683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203760"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ED7D3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Constater – 1. les inégalités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66" name="Picture 4"/>
          <p:cNvPicPr/>
          <p:nvPr/>
        </p:nvPicPr>
        <p:blipFill>
          <a:blip r:embed="rId2"/>
          <a:stretch/>
        </p:blipFill>
        <p:spPr>
          <a:xfrm>
            <a:off x="908640" y="946800"/>
            <a:ext cx="5328360" cy="3946680"/>
          </a:xfrm>
          <a:prstGeom prst="rect">
            <a:avLst/>
          </a:prstGeom>
          <a:ln>
            <a:noFill/>
          </a:ln>
        </p:spPr>
      </p:pic>
      <p:sp>
        <p:nvSpPr>
          <p:cNvPr id="167" name="TextShape 2"/>
          <p:cNvSpPr txBox="1"/>
          <p:nvPr/>
        </p:nvSpPr>
        <p:spPr>
          <a:xfrm>
            <a:off x="4869000" y="4829760"/>
            <a:ext cx="1542600" cy="27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3860583-595E-48FE-8E05-7F90CD5CC26E}" type="slidenum">
              <a:rPr lang="fr-FR" sz="75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</a:t>
            </a:fld>
            <a:endParaRPr lang="fr-FR" sz="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1556640" y="4893840"/>
            <a:ext cx="4176000" cy="2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Source :  </a:t>
            </a:r>
            <a:r>
              <a:rPr lang="fr-F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Vers l’Egalité réelle entre les femmes et les hommes</a:t>
            </a:r>
            <a:r>
              <a:rPr lang="fr-FR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–Chiffres-clés</a:t>
            </a:r>
            <a:endParaRPr lang="fr-FR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1125360" y="258840"/>
            <a:ext cx="5544360" cy="683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203760"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ED7D3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Constater – 1. les inégalités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0" name="TextShape 2"/>
          <p:cNvSpPr txBox="1"/>
          <p:nvPr/>
        </p:nvSpPr>
        <p:spPr>
          <a:xfrm>
            <a:off x="404640" y="965160"/>
            <a:ext cx="6192360" cy="431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lang="fr-FR" sz="1400" b="0" u="sng" strike="noStrike" spc="-1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Un guide édité par la SE chargé de l’égalité entre les femmes et les hommes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71" name="Picture 3"/>
          <p:cNvPicPr/>
          <p:nvPr/>
        </p:nvPicPr>
        <p:blipFill>
          <a:blip r:embed="rId3"/>
          <a:stretch/>
        </p:blipFill>
        <p:spPr>
          <a:xfrm>
            <a:off x="3611160" y="1483560"/>
            <a:ext cx="2464200" cy="3196440"/>
          </a:xfrm>
          <a:prstGeom prst="rect">
            <a:avLst/>
          </a:prstGeom>
          <a:ln>
            <a:noFill/>
          </a:ln>
        </p:spPr>
      </p:pic>
      <p:pic>
        <p:nvPicPr>
          <p:cNvPr id="172" name="Picture 5"/>
          <p:cNvPicPr/>
          <p:nvPr/>
        </p:nvPicPr>
        <p:blipFill>
          <a:blip r:embed="rId4"/>
          <a:stretch/>
        </p:blipFill>
        <p:spPr>
          <a:xfrm>
            <a:off x="836640" y="1469160"/>
            <a:ext cx="2482200" cy="3196440"/>
          </a:xfrm>
          <a:prstGeom prst="rect">
            <a:avLst/>
          </a:prstGeom>
          <a:ln>
            <a:noFill/>
          </a:ln>
        </p:spPr>
      </p:pic>
      <p:sp>
        <p:nvSpPr>
          <p:cNvPr id="173" name="TextShape 3"/>
          <p:cNvSpPr txBox="1"/>
          <p:nvPr/>
        </p:nvSpPr>
        <p:spPr>
          <a:xfrm>
            <a:off x="4843440" y="4767120"/>
            <a:ext cx="1542600" cy="27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01976BB6-5B0B-480E-AA7C-7FA28A2909D0}" type="slidenum">
              <a:rPr lang="fr-FR" sz="75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</a:t>
            </a:fld>
            <a:endParaRPr lang="fr-FR" sz="7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2378</Words>
  <Application>Microsoft Office PowerPoint</Application>
  <PresentationFormat>Personnalisé</PresentationFormat>
  <Paragraphs>291</Paragraphs>
  <Slides>38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38</vt:i4>
      </vt:variant>
    </vt:vector>
  </HeadingPairs>
  <TitlesOfParts>
    <vt:vector size="40" baseType="lpstr"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PPT/DSI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Sensibilisation aux enjeux de l’égalité entre les femmes et les hommes</dc:title>
  <dc:creator>Fatima EL MISSAOUI</dc:creator>
  <cp:lastModifiedBy>Install</cp:lastModifiedBy>
  <cp:revision>2</cp:revision>
  <dcterms:created xsi:type="dcterms:W3CDTF">2019-08-08T16:58:03Z</dcterms:created>
  <dcterms:modified xsi:type="dcterms:W3CDTF">2020-01-24T10:15:27Z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PPT/DSI</vt:lpwstr>
  </property>
  <property fmtid="{D5CDD505-2E9C-101B-9397-08002B2CF9AE}" pid="4" name="ContentTypeId">
    <vt:lpwstr>0x010100572AA0F92859EE4594278565A2F9D485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1</vt:i4>
  </property>
  <property fmtid="{D5CDD505-2E9C-101B-9397-08002B2CF9AE}" pid="10" name="PACo_NiveauDeConfidentialite">
    <vt:lpwstr>1;#Public|43a73bf0-6fa9-439e-9f01-0c858cc75030</vt:lpwstr>
  </property>
  <property fmtid="{D5CDD505-2E9C-101B-9397-08002B2CF9AE}" pid="11" name="PresentationFormat">
    <vt:lpwstr>Personnalisé</vt:lpwstr>
  </property>
  <property fmtid="{D5CDD505-2E9C-101B-9397-08002B2CF9AE}" pid="12" name="ScaleCrop">
    <vt:bool>false</vt:bool>
  </property>
  <property fmtid="{D5CDD505-2E9C-101B-9397-08002B2CF9AE}" pid="13" name="ShareDoc">
    <vt:bool>false</vt:bool>
  </property>
  <property fmtid="{D5CDD505-2E9C-101B-9397-08002B2CF9AE}" pid="14" name="Slides">
    <vt:i4>38</vt:i4>
  </property>
  <property fmtid="{D5CDD505-2E9C-101B-9397-08002B2CF9AE}" pid="15" name="_dlc_DocIdItemGuid">
    <vt:lpwstr>066d6156-0be4-4544-9c20-6a6ebe6f58f4</vt:lpwstr>
  </property>
</Properties>
</file>