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4" r:id="rId9"/>
    <p:sldId id="265" r:id="rId10"/>
    <p:sldId id="277" r:id="rId11"/>
    <p:sldId id="267" r:id="rId12"/>
    <p:sldId id="268" r:id="rId13"/>
    <p:sldId id="278" r:id="rId14"/>
    <p:sldId id="270" r:id="rId15"/>
    <p:sldId id="276" r:id="rId16"/>
    <p:sldId id="274" r:id="rId17"/>
    <p:sldId id="273" r:id="rId18"/>
    <p:sldId id="275" r:id="rId19"/>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40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D7B56DC0-C5A2-4F6D-9703-09ACE7C4D0E9}" type="parTrans" cxnId="{17342669-17D0-4526-B51F-057BD68FEB93}">
      <dgm:prSet/>
      <dgm:spPr/>
      <dgm:t>
        <a:bodyPr/>
        <a:lstStyle/>
        <a:p>
          <a:endParaRPr lang="fr-FR"/>
        </a:p>
      </dgm:t>
    </dgm:pt>
    <dgm:pt modelId="{7FB9FB0D-ED18-40E7-B71A-E9AB46804C69}" type="sibTrans" cxnId="{17342669-17D0-4526-B51F-057BD68FEB93}">
      <dgm:prSet/>
      <dgm:spPr/>
      <dgm:t>
        <a:bodyPr/>
        <a:lstStyle/>
        <a:p>
          <a:endParaRPr lang="fr-FR"/>
        </a:p>
      </dgm:t>
    </dgm:pt>
    <dgm:pt modelId="{13487BA5-3687-4296-88DF-8F074BB5D37C}">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taille d’établissement</a:t>
          </a:r>
        </a:p>
      </dgm:t>
    </dgm:pt>
    <dgm:pt modelId="{30B2B447-0358-4CDC-B01E-FC5E743630FE}" type="parTrans" cxnId="{B868A563-7989-4E7B-BCCC-0DF468D9B437}">
      <dgm:prSet/>
      <dgm:spPr/>
      <dgm:t>
        <a:bodyPr/>
        <a:lstStyle/>
        <a:p>
          <a:endParaRPr lang="fr-FR"/>
        </a:p>
      </dgm:t>
    </dgm:pt>
    <dgm:pt modelId="{C9281FF7-1B38-46E7-B5F8-86606D8E185C}" type="sibTrans" cxnId="{B868A563-7989-4E7B-BCCC-0DF468D9B437}">
      <dgm:prSet/>
      <dgm:spPr/>
      <dgm:t>
        <a:bodyPr/>
        <a:lstStyle/>
        <a:p>
          <a:endParaRPr lang="fr-FR"/>
        </a:p>
      </dgm:t>
    </dgm:pt>
    <dgm:pt modelId="{0300C742-CEFE-4D6D-819C-AC9C64185B5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par taille d’établissement</a:t>
          </a:r>
        </a:p>
      </dgm:t>
    </dgm:pt>
    <dgm:pt modelId="{4BA10E73-BF47-41BB-B074-D367C8716179}" type="parTrans" cxnId="{72DE28A6-1F8A-44F8-893A-582B3BB419FA}">
      <dgm:prSet/>
      <dgm:spPr/>
      <dgm:t>
        <a:bodyPr/>
        <a:lstStyle/>
        <a:p>
          <a:endParaRPr lang="fr-FR"/>
        </a:p>
      </dgm:t>
    </dgm:pt>
    <dgm:pt modelId="{3D31CCAE-5CA2-4CD5-BB5B-CC1ABB13A6AB}" type="sibTrans" cxnId="{72DE28A6-1F8A-44F8-893A-582B3BB419FA}">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B6C8223A-6156-4CDB-AFCE-55C0F4C2B2F2}" type="presOf" srcId="{13487BA5-3687-4296-88DF-8F074BB5D37C}" destId="{6AA7E57C-D48E-443B-92A6-3496A8DC1945}" srcOrd="0" destOrd="3"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B868A563-7989-4E7B-BCCC-0DF468D9B437}" srcId="{FDC37FC9-C7D2-42C4-BF70-637CB95D5705}" destId="{13487BA5-3687-4296-88DF-8F074BB5D37C}" srcOrd="3" destOrd="0" parTransId="{30B2B447-0358-4CDC-B01E-FC5E743630FE}" sibTransId="{C9281FF7-1B38-46E7-B5F8-86606D8E185C}"/>
    <dgm:cxn modelId="{17342669-17D0-4526-B51F-057BD68FEB93}" srcId="{FDC37FC9-C7D2-42C4-BF70-637CB95D5705}" destId="{50C8D588-A583-46DF-A1B5-8762DD393F3F}" srcOrd="2" destOrd="0" parTransId="{D7B56DC0-C5A2-4F6D-9703-09ACE7C4D0E9}" sibTransId="{7FB9FB0D-ED18-40E7-B71A-E9AB46804C69}"/>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72DE28A6-1F8A-44F8-893A-582B3BB419FA}" srcId="{DFD0E847-F3E3-4776-B54B-00DB06EFB5B4}" destId="{0300C742-CEFE-4D6D-819C-AC9C64185B5A}" srcOrd="2" destOrd="0" parTransId="{4BA10E73-BF47-41BB-B074-D367C8716179}" sibTransId="{3D31CCAE-5CA2-4CD5-BB5B-CC1ABB13A6AB}"/>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6CF9A4B7-F58B-4B9B-9048-B1B69C5A99DE}" type="presOf" srcId="{0300C742-CEFE-4D6D-819C-AC9C64185B5A}" destId="{2DB9350A-43D7-45BB-98EA-C4F5DDC20861}" srcOrd="0" destOrd="2" presId="urn:microsoft.com/office/officeart/2005/8/layout/vList5"/>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par taille d’établissement</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a:p>
          <a:pPr marL="57150" lvl="1" indent="-57150" algn="l" defTabSz="488950" rtl="0">
            <a:lnSpc>
              <a:spcPct val="90000"/>
            </a:lnSpc>
            <a:spcBef>
              <a:spcPct val="0"/>
            </a:spcBef>
            <a:spcAft>
              <a:spcPct val="15000"/>
            </a:spcAft>
            <a:buChar char="•"/>
          </a:pPr>
          <a:r>
            <a:rPr lang="fr-FR" sz="1100" kern="1200" dirty="0"/>
            <a:t>Les maladies professionnelles par taille d’établissement</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4</a:t>
            </a:fld>
            <a:endParaRPr lang="fr-FR"/>
          </a:p>
        </p:txBody>
      </p:sp>
    </p:spTree>
    <p:extLst>
      <p:ext uri="{BB962C8B-B14F-4D97-AF65-F5344CB8AC3E}">
        <p14:creationId xmlns:p14="http://schemas.microsoft.com/office/powerpoint/2010/main" val="204728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Excel_Worksheet5.xlsx"/><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30.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1.emf"/><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image" Target="../media/image14.emf"/><Relationship Id="rId4" Type="http://schemas.openxmlformats.org/officeDocument/2006/relationships/package" Target="../embeddings/Microsoft_Excel_Worksheet7.xlsx"/></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9.emf"/><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36.emf"/><Relationship Id="rId4" Type="http://schemas.openxmlformats.org/officeDocument/2006/relationships/image" Target="../media/image3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7"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package" Target="../embeddings/Microsoft_Excel_Worksheet3.xlsx"/><Relationship Id="rId1" Type="http://schemas.openxmlformats.org/officeDocument/2006/relationships/slideLayout" Target="../slideLayouts/slideLayout4.xml"/><Relationship Id="rId6" Type="http://schemas.openxmlformats.org/officeDocument/2006/relationships/image" Target="../media/image20.emf"/><Relationship Id="rId5" Type="http://schemas.openxmlformats.org/officeDocument/2006/relationships/image" Target="../media/image17.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7.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852936"/>
            <a:ext cx="6984776" cy="2088229"/>
          </a:xfrm>
        </p:spPr>
        <p:txBody>
          <a:bodyPr vertOverflow="overflow" horzOverflow="overflow" vert="horz" wrap="square" lIns="91440" tIns="45720" rIns="91440" bIns="45720" numCol="1" spcCol="0" rtlCol="0" fromWordArt="0" anchor="ctr" anchorCtr="0" forceAA="0" compatLnSpc="0">
            <a:normAutofit/>
          </a:bodyPr>
          <a:lstStyle/>
          <a:p>
            <a:pPr marL="0" indent="0"/>
            <a:r>
              <a:rPr lang="fr-FR" dirty="0"/>
              <a:t>ACTIVITÉS LIÉES A L’EMPLOI</a:t>
            </a:r>
            <a:br>
              <a:rPr lang="fr-FR" sz="4400" dirty="0"/>
            </a:br>
            <a:endParaRPr lang="fr-FR" sz="4400" dirty="0"/>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dirty="0">
                <a:solidFill>
                  <a:srgbClr val="000000"/>
                </a:solidFill>
                <a:latin typeface="Arial" panose="020B0604020202020204" pitchFamily="34" charset="0"/>
              </a:rPr>
              <a:t>Accidents du travail par taille d’établissement</a:t>
            </a:r>
            <a:r>
              <a:rPr lang="fr-FR" dirty="0"/>
              <a:t> </a:t>
            </a:r>
          </a:p>
        </p:txBody>
      </p:sp>
      <p:sp>
        <p:nvSpPr>
          <p:cNvPr id="11" name="ZoneTexte 10">
            <a:extLst>
              <a:ext uri="{FF2B5EF4-FFF2-40B4-BE49-F238E27FC236}">
                <a16:creationId xmlns:a16="http://schemas.microsoft.com/office/drawing/2014/main" id="{BD1D9DDC-C39C-A214-9B3A-D49FA48DAB7E}"/>
              </a:ext>
            </a:extLst>
          </p:cNvPr>
          <p:cNvSpPr txBox="1"/>
          <p:nvPr/>
        </p:nvSpPr>
        <p:spPr>
          <a:xfrm>
            <a:off x="6866786" y="4703564"/>
            <a:ext cx="2142522" cy="21544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3200906087"/>
              </p:ext>
            </p:extLst>
          </p:nvPr>
        </p:nvGraphicFramePr>
        <p:xfrm>
          <a:off x="4283968"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12" name="Objet 11">
                        <a:extLst>
                          <a:ext uri="{FF2B5EF4-FFF2-40B4-BE49-F238E27FC236}">
                            <a16:creationId xmlns:a16="http://schemas.microsoft.com/office/drawing/2014/main" id="{3B98C614-BD81-DA65-22B3-02AC14178F8E}"/>
                          </a:ext>
                        </a:extLst>
                      </p:cNvPr>
                      <p:cNvPicPr>
                        <a:picLocks noChangeAspect="1" noChangeArrowheads="1"/>
                      </p:cNvPicPr>
                      <p:nvPr/>
                    </p:nvPicPr>
                    <p:blipFill>
                      <a:blip r:embed="rId3"/>
                      <a:srcRect/>
                      <a:stretch>
                        <a:fillRect/>
                      </a:stretch>
                    </p:blipFill>
                    <p:spPr bwMode="auto">
                      <a:xfrm>
                        <a:off x="4283968" y="658284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Image 5">
            <a:extLst>
              <a:ext uri="{FF2B5EF4-FFF2-40B4-BE49-F238E27FC236}">
                <a16:creationId xmlns:a16="http://schemas.microsoft.com/office/drawing/2014/main" id="{96B3F846-769B-0FFC-1E23-E09F80623599}"/>
              </a:ext>
            </a:extLst>
          </p:cNvPr>
          <p:cNvPicPr>
            <a:picLocks noChangeAspect="1"/>
          </p:cNvPicPr>
          <p:nvPr/>
        </p:nvPicPr>
        <p:blipFill>
          <a:blip r:embed="rId4"/>
          <a:stretch>
            <a:fillRect/>
          </a:stretch>
        </p:blipFill>
        <p:spPr>
          <a:xfrm>
            <a:off x="1819275" y="1960364"/>
            <a:ext cx="5505450" cy="2743200"/>
          </a:xfrm>
          <a:prstGeom prst="rect">
            <a:avLst/>
          </a:prstGeom>
        </p:spPr>
      </p:pic>
      <p:pic>
        <p:nvPicPr>
          <p:cNvPr id="3" name="Image 2">
            <a:extLst>
              <a:ext uri="{FF2B5EF4-FFF2-40B4-BE49-F238E27FC236}">
                <a16:creationId xmlns:a16="http://schemas.microsoft.com/office/drawing/2014/main" id="{2B91E237-394E-74AA-A094-8C0B39D14D44}"/>
              </a:ext>
            </a:extLst>
          </p:cNvPr>
          <p:cNvPicPr>
            <a:picLocks noChangeAspect="1"/>
          </p:cNvPicPr>
          <p:nvPr/>
        </p:nvPicPr>
        <p:blipFill>
          <a:blip r:embed="rId5"/>
          <a:stretch>
            <a:fillRect/>
          </a:stretch>
        </p:blipFill>
        <p:spPr>
          <a:xfrm>
            <a:off x="1819275" y="4875702"/>
            <a:ext cx="3895725" cy="1533525"/>
          </a:xfrm>
          <a:prstGeom prst="rect">
            <a:avLst/>
          </a:prstGeom>
        </p:spPr>
      </p:pic>
      <p:pic>
        <p:nvPicPr>
          <p:cNvPr id="4" name="Image 3">
            <a:extLst>
              <a:ext uri="{FF2B5EF4-FFF2-40B4-BE49-F238E27FC236}">
                <a16:creationId xmlns:a16="http://schemas.microsoft.com/office/drawing/2014/main" id="{73A6DD1F-0ABD-E2F3-8697-203E8FE5AEFA}"/>
              </a:ext>
            </a:extLst>
          </p:cNvPr>
          <p:cNvPicPr>
            <a:picLocks noChangeAspect="1"/>
          </p:cNvPicPr>
          <p:nvPr/>
        </p:nvPicPr>
        <p:blipFill>
          <a:blip r:embed="rId6"/>
          <a:stretch>
            <a:fillRect/>
          </a:stretch>
        </p:blipFill>
        <p:spPr>
          <a:xfrm>
            <a:off x="2915816" y="836712"/>
            <a:ext cx="4257675" cy="400050"/>
          </a:xfrm>
          <a:prstGeom prst="rect">
            <a:avLst/>
          </a:prstGeom>
        </p:spPr>
      </p:pic>
    </p:spTree>
    <p:extLst>
      <p:ext uri="{BB962C8B-B14F-4D97-AF65-F5344CB8AC3E}">
        <p14:creationId xmlns:p14="http://schemas.microsoft.com/office/powerpoint/2010/main" val="15511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2" name="Image 1">
            <a:extLst>
              <a:ext uri="{FF2B5EF4-FFF2-40B4-BE49-F238E27FC236}">
                <a16:creationId xmlns:a16="http://schemas.microsoft.com/office/drawing/2014/main" id="{22D09A71-9CF0-6609-8CB0-97C10E734B82}"/>
              </a:ext>
            </a:extLst>
          </p:cNvPr>
          <p:cNvPicPr>
            <a:picLocks noChangeAspect="1"/>
          </p:cNvPicPr>
          <p:nvPr/>
        </p:nvPicPr>
        <p:blipFill>
          <a:blip r:embed="rId5"/>
          <a:stretch>
            <a:fillRect/>
          </a:stretch>
        </p:blipFill>
        <p:spPr>
          <a:xfrm>
            <a:off x="1547664" y="1733734"/>
            <a:ext cx="5667375" cy="1409700"/>
          </a:xfrm>
          <a:prstGeom prst="rect">
            <a:avLst/>
          </a:prstGeom>
        </p:spPr>
      </p:pic>
      <p:pic>
        <p:nvPicPr>
          <p:cNvPr id="4" name="Image 3">
            <a:extLst>
              <a:ext uri="{FF2B5EF4-FFF2-40B4-BE49-F238E27FC236}">
                <a16:creationId xmlns:a16="http://schemas.microsoft.com/office/drawing/2014/main" id="{B9FEFB19-D945-3ECB-33BE-4E2DC4D9939C}"/>
              </a:ext>
            </a:extLst>
          </p:cNvPr>
          <p:cNvPicPr>
            <a:picLocks noChangeAspect="1"/>
          </p:cNvPicPr>
          <p:nvPr/>
        </p:nvPicPr>
        <p:blipFill>
          <a:blip r:embed="rId6"/>
          <a:stretch>
            <a:fillRect/>
          </a:stretch>
        </p:blipFill>
        <p:spPr>
          <a:xfrm>
            <a:off x="1547663" y="3278439"/>
            <a:ext cx="5667375" cy="1609725"/>
          </a:xfrm>
          <a:prstGeom prst="rect">
            <a:avLst/>
          </a:prstGeom>
        </p:spPr>
      </p:pic>
      <p:pic>
        <p:nvPicPr>
          <p:cNvPr id="7" name="Image 6">
            <a:extLst>
              <a:ext uri="{FF2B5EF4-FFF2-40B4-BE49-F238E27FC236}">
                <a16:creationId xmlns:a16="http://schemas.microsoft.com/office/drawing/2014/main" id="{BDFD6224-869D-0180-9229-5C6B2255EA14}"/>
              </a:ext>
            </a:extLst>
          </p:cNvPr>
          <p:cNvPicPr>
            <a:picLocks noChangeAspect="1"/>
          </p:cNvPicPr>
          <p:nvPr/>
        </p:nvPicPr>
        <p:blipFill>
          <a:blip r:embed="rId7"/>
          <a:stretch>
            <a:fillRect/>
          </a:stretch>
        </p:blipFill>
        <p:spPr>
          <a:xfrm>
            <a:off x="467544" y="5105522"/>
            <a:ext cx="8486775" cy="1200150"/>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a:extLst>
              <a:ext uri="{FF2B5EF4-FFF2-40B4-BE49-F238E27FC236}">
                <a16:creationId xmlns:a16="http://schemas.microsoft.com/office/drawing/2014/main" id="{C7EDF519-F380-C42E-E5BF-5973C53621B9}"/>
              </a:ext>
            </a:extLst>
          </p:cNvPr>
          <p:cNvPicPr>
            <a:picLocks noChangeAspect="1"/>
          </p:cNvPicPr>
          <p:nvPr/>
        </p:nvPicPr>
        <p:blipFill>
          <a:blip r:embed="rId6"/>
          <a:stretch>
            <a:fillRect/>
          </a:stretch>
        </p:blipFill>
        <p:spPr>
          <a:xfrm>
            <a:off x="328612" y="2628900"/>
            <a:ext cx="8486775" cy="1600200"/>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ZoneTexte 2">
            <a:extLst>
              <a:ext uri="{FF2B5EF4-FFF2-40B4-BE49-F238E27FC236}">
                <a16:creationId xmlns:a16="http://schemas.microsoft.com/office/drawing/2014/main" id="{89336A80-49CF-8B4F-4DC9-3E15AE054A3D}"/>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pic>
        <p:nvPicPr>
          <p:cNvPr id="2" name="Image 1">
            <a:extLst>
              <a:ext uri="{FF2B5EF4-FFF2-40B4-BE49-F238E27FC236}">
                <a16:creationId xmlns:a16="http://schemas.microsoft.com/office/drawing/2014/main" id="{902260E0-6E28-BA3B-2224-85E0080D4FF6}"/>
              </a:ext>
            </a:extLst>
          </p:cNvPr>
          <p:cNvPicPr>
            <a:picLocks noChangeAspect="1"/>
          </p:cNvPicPr>
          <p:nvPr/>
        </p:nvPicPr>
        <p:blipFill>
          <a:blip r:embed="rId6"/>
          <a:stretch>
            <a:fillRect/>
          </a:stretch>
        </p:blipFill>
        <p:spPr>
          <a:xfrm>
            <a:off x="1557337" y="1981200"/>
            <a:ext cx="6029325" cy="2895600"/>
          </a:xfrm>
          <a:prstGeom prst="rect">
            <a:avLst/>
          </a:prstGeom>
        </p:spPr>
      </p:pic>
    </p:spTree>
    <p:extLst>
      <p:ext uri="{BB962C8B-B14F-4D97-AF65-F5344CB8AC3E}">
        <p14:creationId xmlns:p14="http://schemas.microsoft.com/office/powerpoint/2010/main" val="362974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4" name="Image 3">
            <a:extLst>
              <a:ext uri="{FF2B5EF4-FFF2-40B4-BE49-F238E27FC236}">
                <a16:creationId xmlns:a16="http://schemas.microsoft.com/office/drawing/2014/main" id="{79314327-5ABD-5747-1A0B-862FA5487424}"/>
              </a:ext>
            </a:extLst>
          </p:cNvPr>
          <p:cNvPicPr>
            <a:picLocks noChangeAspect="1"/>
          </p:cNvPicPr>
          <p:nvPr/>
        </p:nvPicPr>
        <p:blipFill>
          <a:blip r:embed="rId6"/>
          <a:stretch>
            <a:fillRect/>
          </a:stretch>
        </p:blipFill>
        <p:spPr>
          <a:xfrm>
            <a:off x="1036695" y="2539148"/>
            <a:ext cx="7896225" cy="1381125"/>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sp>
        <p:nvSpPr>
          <p:cNvPr id="3" name="ZoneTexte 2">
            <a:extLst>
              <a:ext uri="{FF2B5EF4-FFF2-40B4-BE49-F238E27FC236}">
                <a16:creationId xmlns:a16="http://schemas.microsoft.com/office/drawing/2014/main" id="{EF8B3558-356D-9CEC-7068-A2591775E5D5}"/>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13" name="Image 12">
            <a:extLst>
              <a:ext uri="{FF2B5EF4-FFF2-40B4-BE49-F238E27FC236}">
                <a16:creationId xmlns:a16="http://schemas.microsoft.com/office/drawing/2014/main" id="{03257A32-68E2-0196-BF80-4E45D753451A}"/>
              </a:ext>
            </a:extLst>
          </p:cNvPr>
          <p:cNvPicPr>
            <a:picLocks noChangeAspect="1"/>
          </p:cNvPicPr>
          <p:nvPr/>
        </p:nvPicPr>
        <p:blipFill>
          <a:blip r:embed="rId6"/>
          <a:stretch>
            <a:fillRect/>
          </a:stretch>
        </p:blipFill>
        <p:spPr>
          <a:xfrm>
            <a:off x="1043608" y="2181937"/>
            <a:ext cx="7134225" cy="1162050"/>
          </a:xfrm>
          <a:prstGeom prst="rect">
            <a:avLst/>
          </a:prstGeom>
        </p:spPr>
      </p:pic>
      <p:pic>
        <p:nvPicPr>
          <p:cNvPr id="15" name="Image 14">
            <a:extLst>
              <a:ext uri="{FF2B5EF4-FFF2-40B4-BE49-F238E27FC236}">
                <a16:creationId xmlns:a16="http://schemas.microsoft.com/office/drawing/2014/main" id="{73E5EA0A-C470-EE3C-0A7D-8C034EA40CDF}"/>
              </a:ext>
            </a:extLst>
          </p:cNvPr>
          <p:cNvPicPr>
            <a:picLocks noChangeAspect="1"/>
          </p:cNvPicPr>
          <p:nvPr/>
        </p:nvPicPr>
        <p:blipFill>
          <a:blip r:embed="rId7"/>
          <a:stretch>
            <a:fillRect/>
          </a:stretch>
        </p:blipFill>
        <p:spPr>
          <a:xfrm>
            <a:off x="1043607" y="3622562"/>
            <a:ext cx="7134225" cy="1666875"/>
          </a:xfrm>
          <a:prstGeom prst="rect">
            <a:avLst/>
          </a:prstGeom>
        </p:spPr>
      </p:pic>
    </p:spTree>
    <p:extLst>
      <p:ext uri="{BB962C8B-B14F-4D97-AF65-F5344CB8AC3E}">
        <p14:creationId xmlns:p14="http://schemas.microsoft.com/office/powerpoint/2010/main" val="318193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(1/3)</a:t>
            </a:r>
          </a:p>
        </p:txBody>
      </p:sp>
      <p:sp>
        <p:nvSpPr>
          <p:cNvPr id="4" name="ZoneTexte 3">
            <a:extLst>
              <a:ext uri="{FF2B5EF4-FFF2-40B4-BE49-F238E27FC236}">
                <a16:creationId xmlns:a16="http://schemas.microsoft.com/office/drawing/2014/main" id="{B908E9DE-54AD-F168-06C3-1F9D55B7566D}"/>
              </a:ext>
            </a:extLst>
          </p:cNvPr>
          <p:cNvSpPr txBox="1"/>
          <p:nvPr/>
        </p:nvSpPr>
        <p:spPr>
          <a:xfrm>
            <a:off x="755576" y="1628800"/>
            <a:ext cx="8064896" cy="5112000"/>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Le secteur des activités liées à l’emploi (agences de travail temporaire essentiellement) compte 73 788 salarié.es en 2020 dans la région, soit 3% de l’emploi salarié total. Si les </a:t>
            </a:r>
            <a:r>
              <a:rPr lang="fr-FR" sz="1100" dirty="0" err="1"/>
              <a:t>employeur.ses</a:t>
            </a:r>
            <a:r>
              <a:rPr lang="fr-FR" sz="1100" dirty="0"/>
              <a:t> du secteur mettent à disposition d’autres entreprises (principalement dans la construction, l'entreposage, les transports, l'industrie et le commerce) un grand nombre d’intérimaires, ils emploient eux-mêmes 9% des intérimaires de la région en équivalent temps plein. Dans ce secteur, l’emploi est à dominante masculine (65% d’hommes), et la part des salarié.es de moins de 40 ans nettement supérieure à la moyenne régionale (62% </a:t>
            </a:r>
            <a:r>
              <a:rPr lang="fr-FR" sz="1100"/>
              <a:t>contre 50%).</a:t>
            </a:r>
            <a:r>
              <a:rPr lang="fr-FR" sz="1100">
                <a:solidFill>
                  <a:srgbClr val="FF0000"/>
                </a:solidFill>
              </a:rPr>
              <a:t> </a:t>
            </a:r>
            <a:r>
              <a:rPr lang="fr-FR" sz="1100" dirty="0"/>
              <a:t>L’emploi de salarié.es à temps partiel est dans la moyenne régionale (19%). Le secteur est le 4</a:t>
            </a:r>
            <a:r>
              <a:rPr lang="fr-FR" sz="1100" baseline="30000" dirty="0"/>
              <a:t>ème</a:t>
            </a:r>
            <a:r>
              <a:rPr lang="fr-FR" sz="1100" dirty="0"/>
              <a:t> employeur de personnes handicapées avec un taux d’emploi de 7,1% contre 3,7%. </a:t>
            </a:r>
          </a:p>
          <a:p>
            <a:pPr algn="just">
              <a:lnSpc>
                <a:spcPct val="114000"/>
              </a:lnSpc>
            </a:pPr>
            <a:endParaRPr lang="fr-FR" sz="1100" dirty="0">
              <a:solidFill>
                <a:srgbClr val="FF0000"/>
              </a:solidFill>
            </a:endParaRPr>
          </a:p>
          <a:p>
            <a:pPr algn="just">
              <a:lnSpc>
                <a:spcPct val="114000"/>
              </a:lnSpc>
            </a:pPr>
            <a:r>
              <a:rPr lang="fr-FR" sz="1200" b="1" dirty="0"/>
              <a:t>Une exposition plus forte qu’en moyenne aux contraintes physiques cumulées et aux agents chimiques</a:t>
            </a:r>
          </a:p>
          <a:p>
            <a:pPr algn="just">
              <a:lnSpc>
                <a:spcPct val="114000"/>
              </a:lnSpc>
            </a:pPr>
            <a:endParaRPr lang="fr-FR" sz="1100" dirty="0"/>
          </a:p>
          <a:p>
            <a:pPr algn="just">
              <a:lnSpc>
                <a:spcPct val="114000"/>
              </a:lnSpc>
            </a:pPr>
            <a:r>
              <a:rPr lang="fr-FR" sz="1100" dirty="0"/>
              <a:t>A un niveau de nomenclature plus large, le secteur appartient aux activités de services administratifs et de soutien, dont font également partie les activités de nettoyage, de gardiennage, de sécurité…. Dans ces activités comme dans les autres, le fait de subir au moins une contrainte liée au temps de travail, au rythme de travail ou une contrainte physique concerne près de 9 salarié.es sur 10. </a:t>
            </a:r>
          </a:p>
          <a:p>
            <a:pPr algn="just">
              <a:lnSpc>
                <a:spcPct val="114000"/>
              </a:lnSpc>
            </a:pPr>
            <a:r>
              <a:rPr lang="fr-FR" sz="1100" dirty="0"/>
              <a:t>Ces activités, de par la mise à disposition  de leurs salarié.es à des entreprises du bâtiment ou de l’industrie, connaissent par ailleurs un taux d’exposition aux agents chimiques supérieur à la moyenne (42% contre 33%). </a:t>
            </a:r>
          </a:p>
          <a:p>
            <a:pPr algn="just">
              <a:lnSpc>
                <a:spcPct val="114000"/>
              </a:lnSpc>
            </a:pPr>
            <a:r>
              <a:rPr lang="fr-FR" sz="1100" dirty="0"/>
              <a:t>D’après les données nationales, les ouvrier.es non qualifié.es de la manutention (74% d’hommes) concentrent à un niveau élevé le cumul de contraintes physiques. 70% font de la manutention manuelle de charges (contre 35% en moyenne régionale) et 93% subissent des contraintes posturales et articulaires (contre 70%).  Par ailleurs, le fait d’avoir rythme imposé pour faire leur travail est prégnant (91%) et l’obligation de se dépêcher qui l’accompagne également (83%). Pour 68% d’entre eux  s’ajoutent à ces conditions de travail des horaires atypiques.</a:t>
            </a:r>
          </a:p>
          <a:p>
            <a:pPr algn="just">
              <a:lnSpc>
                <a:spcPct val="114000"/>
              </a:lnSpc>
            </a:pPr>
            <a:endParaRPr lang="fr-FR" sz="1100" dirty="0"/>
          </a:p>
          <a:p>
            <a:pPr algn="just">
              <a:lnSpc>
                <a:spcPct val="114000"/>
              </a:lnSpc>
            </a:pPr>
            <a:r>
              <a:rPr lang="fr-FR" sz="1200" b="1" dirty="0"/>
              <a:t>Un manque d’autonomie ressenti par plus des 2/3 des salarié.es</a:t>
            </a:r>
          </a:p>
          <a:p>
            <a:pPr algn="just">
              <a:lnSpc>
                <a:spcPct val="114000"/>
              </a:lnSpc>
            </a:pPr>
            <a:endParaRPr lang="fr-FR" sz="1100" dirty="0"/>
          </a:p>
          <a:p>
            <a:pPr algn="just">
              <a:lnSpc>
                <a:spcPct val="114000"/>
              </a:lnSpc>
            </a:pPr>
            <a:r>
              <a:rPr lang="fr-FR" sz="1100" dirty="0"/>
              <a:t>Les salarié.es des activités administratives et de soutien se distinguent par ailleurs comme faisant partie de celles-ceux qui ressentent le plus un manque d’autonomie dans leur travail (69% des salariés). Le manque de soutien social (soutien des collègues, de la hiérarchie) est également ressenti par 51% des salarié.es. </a:t>
            </a:r>
          </a:p>
        </p:txBody>
      </p:sp>
    </p:spTree>
    <p:extLst>
      <p:ext uri="{BB962C8B-B14F-4D97-AF65-F5344CB8AC3E}">
        <p14:creationId xmlns:p14="http://schemas.microsoft.com/office/powerpoint/2010/main" val="282406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(2/3)</a:t>
            </a:r>
          </a:p>
        </p:txBody>
      </p:sp>
      <p:sp>
        <p:nvSpPr>
          <p:cNvPr id="3" name="ZoneTexte 2">
            <a:extLst>
              <a:ext uri="{FF2B5EF4-FFF2-40B4-BE49-F238E27FC236}">
                <a16:creationId xmlns:a16="http://schemas.microsoft.com/office/drawing/2014/main" id="{1D7AB976-5079-E004-C365-B0F1BF4D1DD3}"/>
              </a:ext>
            </a:extLst>
          </p:cNvPr>
          <p:cNvSpPr txBox="1"/>
          <p:nvPr/>
        </p:nvSpPr>
        <p:spPr>
          <a:xfrm>
            <a:off x="827584" y="1628800"/>
            <a:ext cx="7704856" cy="5112568"/>
          </a:xfrm>
          <a:prstGeom prst="rect">
            <a:avLst/>
          </a:prstGeom>
          <a:solidFill>
            <a:schemeClr val="bg1">
              <a:lumMod val="85000"/>
            </a:schemeClr>
          </a:solidFill>
        </p:spPr>
        <p:txBody>
          <a:bodyPr wrap="square" numCol="2" spcCol="360000" rtlCol="0">
            <a:spAutoFit/>
          </a:bodyPr>
          <a:lstStyle/>
          <a:p>
            <a:pPr algn="just">
              <a:lnSpc>
                <a:spcPct val="114000"/>
              </a:lnSpc>
            </a:pPr>
            <a:r>
              <a:rPr lang="fr-FR" sz="1200" b="1" dirty="0"/>
              <a:t>Secteur le plus à risque d’accident du travail pour les hommes et les moins de 20 ans</a:t>
            </a:r>
          </a:p>
          <a:p>
            <a:pPr algn="just">
              <a:lnSpc>
                <a:spcPct val="114000"/>
              </a:lnSpc>
            </a:pPr>
            <a:endParaRPr lang="fr-FR" sz="1100" b="1" dirty="0"/>
          </a:p>
          <a:p>
            <a:pPr algn="just">
              <a:lnSpc>
                <a:spcPct val="114000"/>
              </a:lnSpc>
            </a:pPr>
            <a:r>
              <a:rPr lang="fr-FR" sz="1100" dirty="0"/>
              <a:t>En 2019, le secteur des activités liées à l’emploi compte 8977 accidents du travail (AT) en 1</a:t>
            </a:r>
            <a:r>
              <a:rPr lang="fr-FR" sz="1100" baseline="30000" dirty="0"/>
              <a:t>ère</a:t>
            </a:r>
            <a:r>
              <a:rPr lang="fr-FR" sz="1100" dirty="0"/>
              <a:t> indemnisation dans la région. Cela place le secteur comme étant le 2</a:t>
            </a:r>
            <a:r>
              <a:rPr lang="fr-FR" sz="1100" baseline="30000" dirty="0"/>
              <a:t>ème</a:t>
            </a:r>
            <a:r>
              <a:rPr lang="fr-FR" sz="1100" dirty="0"/>
              <a:t> de plus de 10 000 salarié.es où la part des accidents ramenés aux heures de travail est la plus élevée en région (taux de fréquence (TF) = 44,9 contre 23 en moyenne régionale). </a:t>
            </a:r>
          </a:p>
          <a:p>
            <a:pPr algn="just">
              <a:lnSpc>
                <a:spcPct val="114000"/>
              </a:lnSpc>
            </a:pPr>
            <a:r>
              <a:rPr lang="fr-FR" sz="1100" dirty="0"/>
              <a:t>Pour les hommes, il s’agit du secteur où cette part est la plus élevée (TF=51,8). En d’autres termes, le secteur où le risque d’AT est le plus élevé. </a:t>
            </a:r>
          </a:p>
          <a:p>
            <a:pPr algn="just">
              <a:lnSpc>
                <a:spcPct val="114000"/>
              </a:lnSpc>
            </a:pPr>
            <a:r>
              <a:rPr lang="fr-FR" sz="1100" dirty="0"/>
              <a:t>Le secteur est aussi celui où le taux de fréquence des AT est le plus élevé pour les jeunes de moins de 20 ans (TF = 98,9).  Ce taux se réduit avec l’avancée en âge des salarié.es. Il reste cependant toujours supérieur à la moyenne régionale quelle que soit la tranche d’âge.</a:t>
            </a:r>
          </a:p>
          <a:p>
            <a:pPr algn="just">
              <a:lnSpc>
                <a:spcPct val="114000"/>
              </a:lnSpc>
            </a:pPr>
            <a:r>
              <a:rPr lang="fr-FR" sz="1100" dirty="0"/>
              <a:t>Le secteur possède aussi des indicateurs de gravité des AT supérieurs à la moyenne régionale. Cet écart concerne très fortement les hommes pour lesquels la part des jours d’arrêt générés suite à un AT est supérieure à la moyenne (taux de gravité (TG) = 3,9 contre 1,9), ainsi que les séquelles physiques permanentes (indice de gravité (IG) = 38,6 contre 20,3. L’indice de gravité est plus élevé au-delà de 40 ans.</a:t>
            </a:r>
          </a:p>
          <a:p>
            <a:pPr algn="just">
              <a:lnSpc>
                <a:spcPct val="114000"/>
              </a:lnSpc>
            </a:pPr>
            <a:endParaRPr lang="fr-FR" sz="1100" dirty="0"/>
          </a:p>
          <a:p>
            <a:pPr algn="just">
              <a:lnSpc>
                <a:spcPct val="114000"/>
              </a:lnSpc>
            </a:pPr>
            <a:endParaRPr lang="fr-FR" sz="1100" dirty="0"/>
          </a:p>
          <a:p>
            <a:pPr algn="just">
              <a:lnSpc>
                <a:spcPct val="114000"/>
              </a:lnSpc>
            </a:pPr>
            <a:r>
              <a:rPr lang="fr-FR" sz="1100" dirty="0"/>
              <a:t>Entre 2016 et 2019, le nombre d’AT dans le secteur s’est accru de 29%. Cela concerne surtout les salarié.es de moins de 20 ans. En incluant le rapport aux heures travaillées, il s’avère que le taux de fréquence des AT est en hausse de 3,1 points sur la période. Une hausse due principalement aux plus jeunes salarié.es. L’indice de gravité connaît parallèlement une croissance de 5,8 points, touchant surtout les salariés.es de 40 à 59 ans.</a:t>
            </a:r>
          </a:p>
          <a:p>
            <a:pPr algn="just">
              <a:lnSpc>
                <a:spcPct val="114000"/>
              </a:lnSpc>
            </a:pPr>
            <a:endParaRPr lang="fr-FR" sz="1100" dirty="0"/>
          </a:p>
          <a:p>
            <a:pPr algn="just">
              <a:lnSpc>
                <a:spcPct val="114000"/>
              </a:lnSpc>
            </a:pPr>
            <a:r>
              <a:rPr lang="fr-FR" sz="1100" dirty="0"/>
              <a:t>Les salariés intérimaires travaillant essentiellement dans des établissements de 50 salariés et plus, 82% des AT y ont lieu. On note que la part des séquelles physiques permanentes est plus élevée dans les établissements de 1 à 9 salarié.es (IG=51,1 contre 13,4 tous secteurs confondus.) avec une hausse de 28,3 points par rapport à 2016.</a:t>
            </a:r>
          </a:p>
          <a:p>
            <a:pPr algn="just">
              <a:lnSpc>
                <a:spcPct val="114000"/>
              </a:lnSpc>
            </a:pPr>
            <a:endParaRPr lang="fr-FR" sz="1100" dirty="0"/>
          </a:p>
          <a:p>
            <a:pPr algn="just">
              <a:lnSpc>
                <a:spcPct val="114000"/>
              </a:lnSpc>
            </a:pPr>
            <a:r>
              <a:rPr lang="fr-FR" sz="1100" dirty="0"/>
              <a:t>En 2019, le nombre de maladies professionnelles (MP) en 1</a:t>
            </a:r>
            <a:r>
              <a:rPr lang="fr-FR" sz="1100" baseline="30000" dirty="0"/>
              <a:t>ère</a:t>
            </a:r>
            <a:r>
              <a:rPr lang="fr-FR" sz="1100" dirty="0"/>
              <a:t> indemnisation imputées au secteur est de 211. Par rapport à 2016 cela correspond à plus du double. Les MP concernent à hauteur de 43% des salarié.es de 50 ans plus alors que leur part est de 16%. Les jours d’arrêt engendrés par les MP sont en hausse de 89% et concerne toutes les tranches d’âge. </a:t>
            </a:r>
          </a:p>
          <a:p>
            <a:pPr algn="just">
              <a:lnSpc>
                <a:spcPct val="114000"/>
              </a:lnSpc>
            </a:pPr>
            <a:endParaRPr lang="fr-FR" sz="1100" dirty="0">
              <a:solidFill>
                <a:srgbClr val="FF0000"/>
              </a:solidFill>
            </a:endParaRPr>
          </a:p>
        </p:txBody>
      </p:sp>
    </p:spTree>
    <p:extLst>
      <p:ext uri="{BB962C8B-B14F-4D97-AF65-F5344CB8AC3E}">
        <p14:creationId xmlns:p14="http://schemas.microsoft.com/office/powerpoint/2010/main" val="428479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(3/3)</a:t>
            </a:r>
          </a:p>
        </p:txBody>
      </p:sp>
      <p:sp>
        <p:nvSpPr>
          <p:cNvPr id="2" name="ZoneTexte 1">
            <a:extLst>
              <a:ext uri="{FF2B5EF4-FFF2-40B4-BE49-F238E27FC236}">
                <a16:creationId xmlns:a16="http://schemas.microsoft.com/office/drawing/2014/main" id="{69AC3E58-35DB-E51B-74E5-22DB59A62D87}"/>
              </a:ext>
            </a:extLst>
          </p:cNvPr>
          <p:cNvSpPr txBox="1"/>
          <p:nvPr/>
        </p:nvSpPr>
        <p:spPr>
          <a:xfrm>
            <a:off x="755576" y="1550055"/>
            <a:ext cx="8082000" cy="5292411"/>
          </a:xfrm>
          <a:prstGeom prst="rect">
            <a:avLst/>
          </a:prstGeom>
          <a:solidFill>
            <a:schemeClr val="bg1">
              <a:lumMod val="85000"/>
            </a:schemeClr>
          </a:solidFill>
        </p:spPr>
        <p:txBody>
          <a:bodyPr wrap="square" numCol="2" spcCol="360000" rtlCol="0">
            <a:spAutoFit/>
          </a:bodyPr>
          <a:lstStyle/>
          <a:p>
            <a:pPr algn="just">
              <a:lnSpc>
                <a:spcPct val="114000"/>
              </a:lnSpc>
            </a:pPr>
            <a:r>
              <a:rPr lang="fr-FR" sz="1200" b="1" dirty="0"/>
              <a:t>Très peu d’inscriptions à France Travail suite à un licenciement pour inaptitude</a:t>
            </a:r>
          </a:p>
          <a:p>
            <a:pPr algn="just">
              <a:lnSpc>
                <a:spcPct val="114000"/>
              </a:lnSpc>
            </a:pPr>
            <a:endParaRPr lang="fr-FR" sz="1100"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a:t>
            </a:r>
          </a:p>
          <a:p>
            <a:pPr algn="just">
              <a:lnSpc>
                <a:spcPct val="114000"/>
              </a:lnSpc>
            </a:pPr>
            <a:r>
              <a:rPr lang="fr-FR" sz="1100" dirty="0"/>
              <a:t>Elles sont abordées ici au travers des inscriptions à France Travail suite aux licenciements pour ce motif générés par un secteur d’activité. Leur nombre dans le secteur est de 87 en 2021. </a:t>
            </a:r>
          </a:p>
          <a:p>
            <a:pPr algn="just">
              <a:lnSpc>
                <a:spcPct val="114000"/>
              </a:lnSpc>
            </a:pPr>
            <a:endParaRPr lang="fr-FR" sz="1100" dirty="0">
              <a:solidFill>
                <a:srgbClr val="FF0000"/>
              </a:solidFill>
            </a:endParaRPr>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Dans le secteur des activités liées à l’emploi, le taux est très inférieur à la moyenne régionale (0,8 pour mille contre 4,4) mais connaît cependant un accroissement par rapport à 2019 (+0,7 points)</a:t>
            </a:r>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a:p>
            <a:pPr algn="just">
              <a:lnSpc>
                <a:spcPct val="114000"/>
              </a:lnSpc>
            </a:pPr>
            <a:endParaRPr lang="fr-FR" sz="1100" dirty="0"/>
          </a:p>
        </p:txBody>
      </p:sp>
    </p:spTree>
    <p:extLst>
      <p:ext uri="{BB962C8B-B14F-4D97-AF65-F5344CB8AC3E}">
        <p14:creationId xmlns:p14="http://schemas.microsoft.com/office/powerpoint/2010/main" val="42162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dirty="0"/>
              <a:t>SOMMAIRE</a:t>
            </a:r>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3274927812"/>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646331"/>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notamment les secteurs enquêtes et sécurité, services relatifs au bâtiments… comptant au total </a:t>
            </a:r>
            <a:r>
              <a:rPr lang="fr-FR" sz="1200" b="1" dirty="0"/>
              <a:t>170 729</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2076456" y="50075"/>
            <a:ext cx="7067544" cy="523220"/>
          </a:xfrm>
          <a:prstGeom prst="rect">
            <a:avLst/>
          </a:prstGeom>
          <a:noFill/>
        </p:spPr>
        <p:txBody>
          <a:bodyPr wrap="square">
            <a:spAutoFit/>
          </a:bodyPr>
          <a:lstStyle/>
          <a:p>
            <a:pPr algn="ctr"/>
            <a:r>
              <a:rPr lang="fr-FR" sz="2800" b="1" dirty="0">
                <a:solidFill>
                  <a:schemeClr val="bg1"/>
                </a:solidFill>
              </a:rPr>
              <a:t>ACTIVITES LIEES A L’EMPLOI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et DARES DSN SISMMO 2021, POLE EMPLOI 2021</a:t>
            </a:r>
            <a:endParaRPr lang="fr-FR" sz="1200" b="1" dirty="0">
              <a:solidFill>
                <a:srgbClr val="FF0000"/>
              </a:solidFill>
            </a:endParaRPr>
          </a:p>
        </p:txBody>
      </p:sp>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pic>
        <p:nvPicPr>
          <p:cNvPr id="2" name="Image 1">
            <a:extLst>
              <a:ext uri="{FF2B5EF4-FFF2-40B4-BE49-F238E27FC236}">
                <a16:creationId xmlns:a16="http://schemas.microsoft.com/office/drawing/2014/main" id="{9D1AA90F-C7F8-E438-6AEC-335460A2FBE7}"/>
              </a:ext>
            </a:extLst>
          </p:cNvPr>
          <p:cNvPicPr>
            <a:picLocks noChangeAspect="1"/>
          </p:cNvPicPr>
          <p:nvPr/>
        </p:nvPicPr>
        <p:blipFill>
          <a:blip r:embed="rId4"/>
          <a:stretch>
            <a:fillRect/>
          </a:stretch>
        </p:blipFill>
        <p:spPr>
          <a:xfrm>
            <a:off x="1845221" y="1719861"/>
            <a:ext cx="5353050" cy="990600"/>
          </a:xfrm>
          <a:prstGeom prst="rect">
            <a:avLst/>
          </a:prstGeom>
        </p:spPr>
      </p:pic>
      <p:pic>
        <p:nvPicPr>
          <p:cNvPr id="3" name="Image 2">
            <a:extLst>
              <a:ext uri="{FF2B5EF4-FFF2-40B4-BE49-F238E27FC236}">
                <a16:creationId xmlns:a16="http://schemas.microsoft.com/office/drawing/2014/main" id="{8A833FA2-E41F-5455-E394-646510CD6AC6}"/>
              </a:ext>
            </a:extLst>
          </p:cNvPr>
          <p:cNvPicPr>
            <a:picLocks noChangeAspect="1"/>
          </p:cNvPicPr>
          <p:nvPr/>
        </p:nvPicPr>
        <p:blipFill>
          <a:blip r:embed="rId5"/>
          <a:stretch>
            <a:fillRect/>
          </a:stretch>
        </p:blipFill>
        <p:spPr>
          <a:xfrm>
            <a:off x="818704" y="3541710"/>
            <a:ext cx="8020050" cy="2305050"/>
          </a:xfrm>
          <a:prstGeom prst="rect">
            <a:avLst/>
          </a:prstGeom>
        </p:spPr>
      </p:pic>
      <p:sp>
        <p:nvSpPr>
          <p:cNvPr id="4" name="ZoneTexte 3">
            <a:extLst>
              <a:ext uri="{FF2B5EF4-FFF2-40B4-BE49-F238E27FC236}">
                <a16:creationId xmlns:a16="http://schemas.microsoft.com/office/drawing/2014/main" id="{D3A08013-86A3-7BB4-3A1D-C7DB83B1780A}"/>
              </a:ext>
            </a:extLst>
          </p:cNvPr>
          <p:cNvSpPr txBox="1"/>
          <p:nvPr/>
        </p:nvSpPr>
        <p:spPr bwMode="auto">
          <a:xfrm>
            <a:off x="2076456" y="50075"/>
            <a:ext cx="7067544" cy="523220"/>
          </a:xfrm>
          <a:prstGeom prst="rect">
            <a:avLst/>
          </a:prstGeom>
          <a:noFill/>
        </p:spPr>
        <p:txBody>
          <a:bodyPr wrap="square">
            <a:spAutoFit/>
          </a:bodyPr>
          <a:lstStyle/>
          <a:p>
            <a:pPr algn="ctr"/>
            <a:r>
              <a:rPr lang="fr-FR" sz="2800" b="1" dirty="0">
                <a:solidFill>
                  <a:schemeClr val="bg1"/>
                </a:solidFill>
              </a:rPr>
              <a:t>ACTIVITES LIEES A L’EMPLOI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4" name="Image 3">
            <a:extLst>
              <a:ext uri="{FF2B5EF4-FFF2-40B4-BE49-F238E27FC236}">
                <a16:creationId xmlns:a16="http://schemas.microsoft.com/office/drawing/2014/main" id="{CA8D8D0A-6246-7FB2-5147-001C7DA4B8C6}"/>
              </a:ext>
            </a:extLst>
          </p:cNvPr>
          <p:cNvPicPr>
            <a:picLocks noChangeAspect="1"/>
          </p:cNvPicPr>
          <p:nvPr/>
        </p:nvPicPr>
        <p:blipFill>
          <a:blip r:embed="rId4"/>
          <a:stretch>
            <a:fillRect/>
          </a:stretch>
        </p:blipFill>
        <p:spPr>
          <a:xfrm>
            <a:off x="1895475" y="2516279"/>
            <a:ext cx="5353050" cy="29622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730908" y="14733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62488E48-CE73-7ACB-3468-523CBC6BEF60}"/>
              </a:ext>
            </a:extLst>
          </p:cNvPr>
          <p:cNvPicPr>
            <a:picLocks noChangeAspect="1"/>
          </p:cNvPicPr>
          <p:nvPr/>
        </p:nvPicPr>
        <p:blipFill>
          <a:blip r:embed="rId5"/>
          <a:stretch>
            <a:fillRect/>
          </a:stretch>
        </p:blipFill>
        <p:spPr>
          <a:xfrm>
            <a:off x="775985" y="1866767"/>
            <a:ext cx="8020050" cy="4743450"/>
          </a:xfrm>
          <a:prstGeom prst="rect">
            <a:avLst/>
          </a:prstGeom>
        </p:spPr>
      </p:pic>
      <p:graphicFrame>
        <p:nvGraphicFramePr>
          <p:cNvPr id="3" name="Objet 2">
            <a:extLst>
              <a:ext uri="{FF2B5EF4-FFF2-40B4-BE49-F238E27FC236}">
                <a16:creationId xmlns:a16="http://schemas.microsoft.com/office/drawing/2014/main" id="{95C5CCA3-006E-E11D-1301-3F5054034421}"/>
              </a:ext>
            </a:extLst>
          </p:cNvPr>
          <p:cNvGraphicFramePr>
            <a:graphicFrameLocks noChangeAspect="1"/>
          </p:cNvGraphicFramePr>
          <p:nvPr>
            <p:extLst>
              <p:ext uri="{D42A27DB-BD31-4B8C-83A1-F6EECF244321}">
                <p14:modId xmlns:p14="http://schemas.microsoft.com/office/powerpoint/2010/main" val="3605757871"/>
              </p:ext>
            </p:extLst>
          </p:nvPr>
        </p:nvGraphicFramePr>
        <p:xfrm>
          <a:off x="5940152" y="6640338"/>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40338"/>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2" name="Image 1">
            <a:extLst>
              <a:ext uri="{FF2B5EF4-FFF2-40B4-BE49-F238E27FC236}">
                <a16:creationId xmlns:a16="http://schemas.microsoft.com/office/drawing/2014/main" id="{AAEB717D-EF21-3201-045D-1C64C06DB18F}"/>
              </a:ext>
            </a:extLst>
          </p:cNvPr>
          <p:cNvPicPr>
            <a:picLocks noChangeAspect="1"/>
          </p:cNvPicPr>
          <p:nvPr/>
        </p:nvPicPr>
        <p:blipFill>
          <a:blip r:embed="rId3"/>
          <a:stretch>
            <a:fillRect/>
          </a:stretch>
        </p:blipFill>
        <p:spPr>
          <a:xfrm>
            <a:off x="1323975" y="2654396"/>
            <a:ext cx="6496050" cy="2009775"/>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30001" y="1386527"/>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34926" y="4575902"/>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3887055044"/>
              </p:ext>
            </p:extLst>
          </p:nvPr>
        </p:nvGraphicFramePr>
        <p:xfrm>
          <a:off x="4214465" y="6655226"/>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214465" y="6655226"/>
                        <a:ext cx="2517775" cy="173038"/>
                      </a:xfrm>
                      <a:prstGeom prst="rect">
                        <a:avLst/>
                      </a:prstGeom>
                      <a:noFill/>
                      <a:ln>
                        <a:solidFill>
                          <a:schemeClr val="accent1"/>
                        </a:solidFill>
                      </a:ln>
                    </p:spPr>
                  </p:pic>
                </p:oleObj>
              </mc:Fallback>
            </mc:AlternateContent>
          </a:graphicData>
        </a:graphic>
      </p:graphicFrame>
      <p:pic>
        <p:nvPicPr>
          <p:cNvPr id="2" name="Image 1">
            <a:extLst>
              <a:ext uri="{FF2B5EF4-FFF2-40B4-BE49-F238E27FC236}">
                <a16:creationId xmlns:a16="http://schemas.microsoft.com/office/drawing/2014/main" id="{1C0D9FDB-AA72-22F7-9B44-E8EE457C4418}"/>
              </a:ext>
            </a:extLst>
          </p:cNvPr>
          <p:cNvPicPr>
            <a:picLocks noChangeAspect="1"/>
          </p:cNvPicPr>
          <p:nvPr/>
        </p:nvPicPr>
        <p:blipFill>
          <a:blip r:embed="rId5"/>
          <a:stretch>
            <a:fillRect/>
          </a:stretch>
        </p:blipFill>
        <p:spPr>
          <a:xfrm>
            <a:off x="899592" y="1890661"/>
            <a:ext cx="8020050" cy="2352675"/>
          </a:xfrm>
          <a:prstGeom prst="rect">
            <a:avLst/>
          </a:prstGeom>
        </p:spPr>
      </p:pic>
      <p:pic>
        <p:nvPicPr>
          <p:cNvPr id="6" name="Image 5">
            <a:extLst>
              <a:ext uri="{FF2B5EF4-FFF2-40B4-BE49-F238E27FC236}">
                <a16:creationId xmlns:a16="http://schemas.microsoft.com/office/drawing/2014/main" id="{83C4AD7F-A07B-1011-265C-893CE1E6A779}"/>
              </a:ext>
            </a:extLst>
          </p:cNvPr>
          <p:cNvPicPr>
            <a:picLocks noChangeAspect="1"/>
          </p:cNvPicPr>
          <p:nvPr/>
        </p:nvPicPr>
        <p:blipFill>
          <a:blip r:embed="rId6"/>
          <a:stretch>
            <a:fillRect/>
          </a:stretch>
        </p:blipFill>
        <p:spPr>
          <a:xfrm>
            <a:off x="540990" y="5051458"/>
            <a:ext cx="6191250" cy="1457325"/>
          </a:xfrm>
          <a:prstGeom prst="rect">
            <a:avLst/>
          </a:prstGeom>
        </p:spPr>
      </p:pic>
      <p:pic>
        <p:nvPicPr>
          <p:cNvPr id="3" name="Image 2">
            <a:extLst>
              <a:ext uri="{FF2B5EF4-FFF2-40B4-BE49-F238E27FC236}">
                <a16:creationId xmlns:a16="http://schemas.microsoft.com/office/drawing/2014/main" id="{1D69DF9B-AB21-4211-7F83-C939A4FE6111}"/>
              </a:ext>
            </a:extLst>
          </p:cNvPr>
          <p:cNvPicPr>
            <a:picLocks noChangeAspect="1"/>
          </p:cNvPicPr>
          <p:nvPr/>
        </p:nvPicPr>
        <p:blipFill>
          <a:blip r:embed="rId7"/>
          <a:stretch>
            <a:fillRect/>
          </a:stretch>
        </p:blipFill>
        <p:spPr>
          <a:xfrm>
            <a:off x="2915816" y="836712"/>
            <a:ext cx="4257675" cy="40005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55576" y="1515502"/>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43675"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725EEE11-580E-8274-D147-2C6095EA3FAE}"/>
              </a:ext>
            </a:extLst>
          </p:cNvPr>
          <p:cNvPicPr>
            <a:picLocks noChangeAspect="1"/>
          </p:cNvPicPr>
          <p:nvPr/>
        </p:nvPicPr>
        <p:blipFill>
          <a:blip r:embed="rId4"/>
          <a:stretch>
            <a:fillRect/>
          </a:stretch>
        </p:blipFill>
        <p:spPr>
          <a:xfrm>
            <a:off x="333375" y="4255951"/>
            <a:ext cx="5734050" cy="2009775"/>
          </a:xfrm>
          <a:prstGeom prst="rect">
            <a:avLst/>
          </a:prstGeom>
        </p:spPr>
      </p:pic>
      <p:pic>
        <p:nvPicPr>
          <p:cNvPr id="2" name="Image 1">
            <a:extLst>
              <a:ext uri="{FF2B5EF4-FFF2-40B4-BE49-F238E27FC236}">
                <a16:creationId xmlns:a16="http://schemas.microsoft.com/office/drawing/2014/main" id="{F48A0D0C-F047-078F-7C42-D69916A41E56}"/>
              </a:ext>
            </a:extLst>
          </p:cNvPr>
          <p:cNvPicPr>
            <a:picLocks noChangeAspect="1"/>
          </p:cNvPicPr>
          <p:nvPr/>
        </p:nvPicPr>
        <p:blipFill>
          <a:blip r:embed="rId5"/>
          <a:stretch>
            <a:fillRect/>
          </a:stretch>
        </p:blipFill>
        <p:spPr>
          <a:xfrm>
            <a:off x="2915816" y="836712"/>
            <a:ext cx="4257675" cy="400050"/>
          </a:xfrm>
          <a:prstGeom prst="rect">
            <a:avLst/>
          </a:prstGeom>
        </p:spPr>
      </p:pic>
      <p:pic>
        <p:nvPicPr>
          <p:cNvPr id="6" name="Image 5">
            <a:extLst>
              <a:ext uri="{FF2B5EF4-FFF2-40B4-BE49-F238E27FC236}">
                <a16:creationId xmlns:a16="http://schemas.microsoft.com/office/drawing/2014/main" id="{E074E700-451D-095E-A4B6-DBA57CB97207}"/>
              </a:ext>
            </a:extLst>
          </p:cNvPr>
          <p:cNvPicPr>
            <a:picLocks noChangeAspect="1"/>
          </p:cNvPicPr>
          <p:nvPr/>
        </p:nvPicPr>
        <p:blipFill>
          <a:blip r:embed="rId6"/>
          <a:stretch>
            <a:fillRect/>
          </a:stretch>
        </p:blipFill>
        <p:spPr>
          <a:xfrm>
            <a:off x="333375" y="1854349"/>
            <a:ext cx="7505700" cy="2286000"/>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 1">
            <a:extLst>
              <a:ext uri="{FF2B5EF4-FFF2-40B4-BE49-F238E27FC236}">
                <a16:creationId xmlns:a16="http://schemas.microsoft.com/office/drawing/2014/main" id="{A9AF3408-2EB2-DEF5-30B2-2AADEA90A3B2}"/>
              </a:ext>
            </a:extLst>
          </p:cNvPr>
          <p:cNvPicPr>
            <a:picLocks noChangeAspect="1"/>
          </p:cNvPicPr>
          <p:nvPr/>
        </p:nvPicPr>
        <p:blipFill>
          <a:blip r:embed="rId5"/>
          <a:stretch>
            <a:fillRect/>
          </a:stretch>
        </p:blipFill>
        <p:spPr>
          <a:xfrm>
            <a:off x="827584" y="2001558"/>
            <a:ext cx="8020050" cy="1819275"/>
          </a:xfrm>
          <a:prstGeom prst="rect">
            <a:avLst/>
          </a:prstGeom>
        </p:spPr>
      </p:pic>
      <p:pic>
        <p:nvPicPr>
          <p:cNvPr id="4" name="Image 3">
            <a:extLst>
              <a:ext uri="{FF2B5EF4-FFF2-40B4-BE49-F238E27FC236}">
                <a16:creationId xmlns:a16="http://schemas.microsoft.com/office/drawing/2014/main" id="{956B8FD1-C8B1-9E83-9DE6-7BE5CEA6B6F0}"/>
              </a:ext>
            </a:extLst>
          </p:cNvPr>
          <p:cNvPicPr>
            <a:picLocks noChangeAspect="1"/>
          </p:cNvPicPr>
          <p:nvPr/>
        </p:nvPicPr>
        <p:blipFill>
          <a:blip r:embed="rId6"/>
          <a:stretch>
            <a:fillRect/>
          </a:stretch>
        </p:blipFill>
        <p:spPr>
          <a:xfrm>
            <a:off x="2915816" y="836712"/>
            <a:ext cx="4257675" cy="400050"/>
          </a:xfrm>
          <a:prstGeom prst="rect">
            <a:avLst/>
          </a:prstGeom>
        </p:spPr>
      </p:pic>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1586</TotalTime>
  <Words>1663</Words>
  <Application>Microsoft Office PowerPoint</Application>
  <DocSecurity>0</DocSecurity>
  <PresentationFormat>Affichage à l'écran (4:3)</PresentationFormat>
  <Paragraphs>146</Paragraphs>
  <Slides>18</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3" baseType="lpstr">
      <vt:lpstr>Arial</vt:lpstr>
      <vt:lpstr>Calibri</vt:lpstr>
      <vt:lpstr>Thème Office</vt:lpstr>
      <vt:lpstr>Worksheet</vt:lpstr>
      <vt:lpstr>Feuille de calcul</vt:lpstr>
      <vt:lpstr>ACTIVITÉS LIÉES A L’EMPLOI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153</cp:revision>
  <dcterms:created xsi:type="dcterms:W3CDTF">2018-03-22T15:01:37Z</dcterms:created>
  <dcterms:modified xsi:type="dcterms:W3CDTF">2024-02-05T14:51:55Z</dcterms:modified>
  <cp:category/>
  <dc:identifier/>
  <cp:contentStatus/>
  <dc:language/>
  <cp:version/>
</cp:coreProperties>
</file>