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60" r:id="rId6"/>
    <p:sldId id="261" r:id="rId7"/>
    <p:sldId id="263" r:id="rId8"/>
    <p:sldId id="264" r:id="rId9"/>
    <p:sldId id="265" r:id="rId10"/>
    <p:sldId id="277" r:id="rId11"/>
    <p:sldId id="267" r:id="rId12"/>
    <p:sldId id="268" r:id="rId13"/>
    <p:sldId id="278" r:id="rId14"/>
    <p:sldId id="270" r:id="rId15"/>
    <p:sldId id="276" r:id="rId16"/>
    <p:sldId id="275" r:id="rId17"/>
    <p:sldId id="274" r:id="rId18"/>
    <p:sldId id="273" r:id="rId19"/>
  </p:sldIdLst>
  <p:sldSz cx="9144000" cy="6858000" type="screen4x3"/>
  <p:notesSz cx="9144000" cy="6858000"/>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0" d="100"/>
          <a:sy n="120" d="100"/>
        </p:scale>
        <p:origin x="134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6EC4A6-3DD9-4DE0-BBB8-F39476D1198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FR"/>
        </a:p>
      </dgm:t>
    </dgm:pt>
    <dgm:pt modelId="{B51F7082-2214-4357-A720-8437CC465E71}">
      <dgm:prSet>
        <dgm:style>
          <a:lnRef idx="2">
            <a:schemeClr val="accent5">
              <a:shade val="50000"/>
            </a:schemeClr>
          </a:lnRef>
          <a:fillRef idx="1">
            <a:schemeClr val="accent5"/>
          </a:fillRef>
          <a:effectRef idx="0">
            <a:schemeClr val="accent5"/>
          </a:effectRef>
          <a:fontRef idx="minor">
            <a:schemeClr val="lt1"/>
          </a:fontRef>
        </dgm:style>
      </dgm:prSet>
      <dgm:spPr/>
      <dgm:t>
        <a:bodyPr/>
        <a:lstStyle/>
        <a:p>
          <a:pPr rtl="0"/>
          <a:r>
            <a:rPr lang="fr-FR" b="1" dirty="0"/>
            <a:t>Exposition aux risques professionnels</a:t>
          </a:r>
          <a:endParaRPr lang="fr-FR" dirty="0"/>
        </a:p>
      </dgm:t>
    </dgm:pt>
    <dgm:pt modelId="{51AADB2E-EBAA-4B39-B101-AA75F75DC9A7}" type="parTrans" cxnId="{F2FB4DA6-ED0F-4EFE-A38C-0D9E9E55FB5F}">
      <dgm:prSet/>
      <dgm:spPr/>
      <dgm:t>
        <a:bodyPr/>
        <a:lstStyle/>
        <a:p>
          <a:endParaRPr lang="fr-FR"/>
        </a:p>
      </dgm:t>
    </dgm:pt>
    <dgm:pt modelId="{5F99AD09-AC6D-460C-AB57-610FEA533B26}" type="sibTrans" cxnId="{F2FB4DA6-ED0F-4EFE-A38C-0D9E9E55FB5F}">
      <dgm:prSet/>
      <dgm:spPr/>
      <dgm:t>
        <a:bodyPr/>
        <a:lstStyle/>
        <a:p>
          <a:endParaRPr lang="fr-FR"/>
        </a:p>
      </dgm:t>
    </dgm:pt>
    <dgm:pt modelId="{F70C49B2-261B-412A-A86D-E4BDD413F1BB}">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b="0" dirty="0"/>
            <a:t>Estimation de l’exposition aux familles de risque</a:t>
          </a:r>
          <a:endParaRPr lang="fr-FR" sz="1100" dirty="0"/>
        </a:p>
      </dgm:t>
    </dgm:pt>
    <dgm:pt modelId="{790BAB3D-99A2-43BD-A16C-DE7F869AD11F}" type="parTrans" cxnId="{20E75BD1-C707-47D4-9F2D-79B5385FD64A}">
      <dgm:prSet/>
      <dgm:spPr/>
      <dgm:t>
        <a:bodyPr/>
        <a:lstStyle/>
        <a:p>
          <a:endParaRPr lang="fr-FR"/>
        </a:p>
      </dgm:t>
    </dgm:pt>
    <dgm:pt modelId="{65604AFE-A355-4C88-B791-9D6B77293C18}" type="sibTrans" cxnId="{20E75BD1-C707-47D4-9F2D-79B5385FD64A}">
      <dgm:prSet/>
      <dgm:spPr/>
      <dgm:t>
        <a:bodyPr/>
        <a:lstStyle/>
        <a:p>
          <a:endParaRPr lang="fr-FR"/>
        </a:p>
      </dgm:t>
    </dgm:pt>
    <dgm:pt modelId="{7E2CB526-3224-46A2-98BD-8976E60F7E78}">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b="0" dirty="0"/>
            <a:t>Estimation de l’exposition aux principaux risques du secteur</a:t>
          </a:r>
          <a:endParaRPr lang="fr-FR" sz="1100" dirty="0"/>
        </a:p>
      </dgm:t>
    </dgm:pt>
    <dgm:pt modelId="{177CF485-0F61-4F25-87BB-0D3BE36B95F9}" type="parTrans" cxnId="{ADC07CB1-9043-4EBF-A889-3B61F9C5D13A}">
      <dgm:prSet/>
      <dgm:spPr/>
      <dgm:t>
        <a:bodyPr/>
        <a:lstStyle/>
        <a:p>
          <a:endParaRPr lang="fr-FR"/>
        </a:p>
      </dgm:t>
    </dgm:pt>
    <dgm:pt modelId="{B97FF95D-20DE-491C-8608-7D5AF5EF9FB8}" type="sibTrans" cxnId="{ADC07CB1-9043-4EBF-A889-3B61F9C5D13A}">
      <dgm:prSet/>
      <dgm:spPr/>
      <dgm:t>
        <a:bodyPr/>
        <a:lstStyle/>
        <a:p>
          <a:endParaRPr lang="fr-FR"/>
        </a:p>
      </dgm:t>
    </dgm:pt>
    <dgm:pt modelId="{DFD0E847-F3E3-4776-B54B-00DB06EFB5B4}">
      <dgm:prSet>
        <dgm:style>
          <a:lnRef idx="2">
            <a:schemeClr val="accent5">
              <a:shade val="50000"/>
            </a:schemeClr>
          </a:lnRef>
          <a:fillRef idx="1">
            <a:schemeClr val="accent5"/>
          </a:fillRef>
          <a:effectRef idx="0">
            <a:schemeClr val="accent5"/>
          </a:effectRef>
          <a:fontRef idx="minor">
            <a:schemeClr val="lt1"/>
          </a:fontRef>
        </dgm:style>
      </dgm:prSet>
      <dgm:spPr/>
      <dgm:t>
        <a:bodyPr/>
        <a:lstStyle/>
        <a:p>
          <a:pPr rtl="0"/>
          <a:r>
            <a:rPr lang="fr-FR" b="1"/>
            <a:t>Les accidents du travail</a:t>
          </a:r>
          <a:endParaRPr lang="fr-FR"/>
        </a:p>
      </dgm:t>
    </dgm:pt>
    <dgm:pt modelId="{EFC3FA97-8A96-49E8-9186-7626E2896939}" type="parTrans" cxnId="{45A651BD-5534-44A7-8EFE-3DA610BAB8C3}">
      <dgm:prSet/>
      <dgm:spPr/>
      <dgm:t>
        <a:bodyPr/>
        <a:lstStyle/>
        <a:p>
          <a:endParaRPr lang="fr-FR"/>
        </a:p>
      </dgm:t>
    </dgm:pt>
    <dgm:pt modelId="{8A7EE908-F4ED-4212-B68C-5E55FBB4C062}" type="sibTrans" cxnId="{45A651BD-5534-44A7-8EFE-3DA610BAB8C3}">
      <dgm:prSet/>
      <dgm:spPr/>
      <dgm:t>
        <a:bodyPr/>
        <a:lstStyle/>
        <a:p>
          <a:endParaRPr lang="fr-FR"/>
        </a:p>
      </dgm:t>
    </dgm:pt>
    <dgm:pt modelId="{5573D533-8D99-47AC-B219-C6C0D044C230}">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b="0" dirty="0"/>
            <a:t>Les données générales</a:t>
          </a:r>
          <a:endParaRPr lang="fr-FR" sz="1100" dirty="0"/>
        </a:p>
      </dgm:t>
    </dgm:pt>
    <dgm:pt modelId="{8A66AEA2-0167-4217-B2A7-E1EECB0B3D48}" type="parTrans" cxnId="{A0E395AB-EC9F-4D85-BC25-7181C322371A}">
      <dgm:prSet/>
      <dgm:spPr/>
      <dgm:t>
        <a:bodyPr/>
        <a:lstStyle/>
        <a:p>
          <a:endParaRPr lang="fr-FR"/>
        </a:p>
      </dgm:t>
    </dgm:pt>
    <dgm:pt modelId="{7BB5D2A6-D28E-4FE9-948B-9A95D2D37F73}" type="sibTrans" cxnId="{A0E395AB-EC9F-4D85-BC25-7181C322371A}">
      <dgm:prSet/>
      <dgm:spPr/>
      <dgm:t>
        <a:bodyPr/>
        <a:lstStyle/>
        <a:p>
          <a:endParaRPr lang="fr-FR"/>
        </a:p>
      </dgm:t>
    </dgm:pt>
    <dgm:pt modelId="{A8F16463-666E-4685-9BA8-778F0D3E7EB7}">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b="0" dirty="0"/>
            <a:t>Les accidents du travail par tranche d’âge</a:t>
          </a:r>
          <a:endParaRPr lang="fr-FR" sz="1100" dirty="0"/>
        </a:p>
      </dgm:t>
    </dgm:pt>
    <dgm:pt modelId="{CD1B254D-0B15-404B-A567-0CCA36ECAB6C}" type="parTrans" cxnId="{BF53C002-7BCE-4E85-824D-417260CD6CBB}">
      <dgm:prSet/>
      <dgm:spPr/>
      <dgm:t>
        <a:bodyPr/>
        <a:lstStyle/>
        <a:p>
          <a:endParaRPr lang="fr-FR"/>
        </a:p>
      </dgm:t>
    </dgm:pt>
    <dgm:pt modelId="{CE91A039-EBAE-495D-A8E7-24D965D02EED}" type="sibTrans" cxnId="{BF53C002-7BCE-4E85-824D-417260CD6CBB}">
      <dgm:prSet/>
      <dgm:spPr/>
      <dgm:t>
        <a:bodyPr/>
        <a:lstStyle/>
        <a:p>
          <a:endParaRPr lang="fr-FR"/>
        </a:p>
      </dgm:t>
    </dgm:pt>
    <dgm:pt modelId="{FDC37FC9-C7D2-42C4-BF70-637CB95D5705}">
      <dgm:prSet>
        <dgm:style>
          <a:lnRef idx="2">
            <a:schemeClr val="accent5">
              <a:shade val="50000"/>
            </a:schemeClr>
          </a:lnRef>
          <a:fillRef idx="1">
            <a:schemeClr val="accent5"/>
          </a:fillRef>
          <a:effectRef idx="0">
            <a:schemeClr val="accent5"/>
          </a:effectRef>
          <a:fontRef idx="minor">
            <a:schemeClr val="lt1"/>
          </a:fontRef>
        </dgm:style>
      </dgm:prSet>
      <dgm:spPr/>
      <dgm:t>
        <a:bodyPr/>
        <a:lstStyle/>
        <a:p>
          <a:pPr rtl="0"/>
          <a:r>
            <a:rPr lang="fr-FR" b="1"/>
            <a:t>Les maladies professionnelles</a:t>
          </a:r>
          <a:endParaRPr lang="fr-FR"/>
        </a:p>
      </dgm:t>
    </dgm:pt>
    <dgm:pt modelId="{B2446B2B-060D-401C-A32A-AC593A22F801}" type="parTrans" cxnId="{4945BE03-6DAF-445D-A840-A18312EF97C5}">
      <dgm:prSet/>
      <dgm:spPr/>
      <dgm:t>
        <a:bodyPr/>
        <a:lstStyle/>
        <a:p>
          <a:endParaRPr lang="fr-FR"/>
        </a:p>
      </dgm:t>
    </dgm:pt>
    <dgm:pt modelId="{6E9EF8EC-DF42-4281-9423-1060AB20AD0B}" type="sibTrans" cxnId="{4945BE03-6DAF-445D-A840-A18312EF97C5}">
      <dgm:prSet/>
      <dgm:spPr/>
      <dgm:t>
        <a:bodyPr/>
        <a:lstStyle/>
        <a:p>
          <a:endParaRPr lang="fr-FR"/>
        </a:p>
      </dgm:t>
    </dgm:pt>
    <dgm:pt modelId="{B36AD572-D668-4804-A186-655BB28F4E66}">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b="0" dirty="0"/>
            <a:t>Les données générales</a:t>
          </a:r>
          <a:endParaRPr lang="fr-FR" sz="1100" dirty="0"/>
        </a:p>
      </dgm:t>
    </dgm:pt>
    <dgm:pt modelId="{F1EB9594-32E8-4D04-8DBE-500EF27D5941}" type="parTrans" cxnId="{7BD73229-248C-4B6B-928F-4D4C0D58B04A}">
      <dgm:prSet/>
      <dgm:spPr/>
      <dgm:t>
        <a:bodyPr/>
        <a:lstStyle/>
        <a:p>
          <a:endParaRPr lang="fr-FR"/>
        </a:p>
      </dgm:t>
    </dgm:pt>
    <dgm:pt modelId="{A3321C0C-EECC-4D8A-B1B0-9DAD026BF2FE}" type="sibTrans" cxnId="{7BD73229-248C-4B6B-928F-4D4C0D58B04A}">
      <dgm:prSet/>
      <dgm:spPr/>
      <dgm:t>
        <a:bodyPr/>
        <a:lstStyle/>
        <a:p>
          <a:endParaRPr lang="fr-FR"/>
        </a:p>
      </dgm:t>
    </dgm:pt>
    <dgm:pt modelId="{A156194E-486C-4C38-9A69-1A63471855C6}">
      <dgm:prSet>
        <dgm:style>
          <a:lnRef idx="2">
            <a:schemeClr val="accent5">
              <a:shade val="50000"/>
            </a:schemeClr>
          </a:lnRef>
          <a:fillRef idx="1">
            <a:schemeClr val="accent5"/>
          </a:fillRef>
          <a:effectRef idx="0">
            <a:schemeClr val="accent5"/>
          </a:effectRef>
          <a:fontRef idx="minor">
            <a:schemeClr val="lt1"/>
          </a:fontRef>
        </dgm:style>
      </dgm:prSet>
      <dgm:spPr/>
      <dgm:t>
        <a:bodyPr/>
        <a:lstStyle/>
        <a:p>
          <a:pPr rtl="0"/>
          <a:r>
            <a:rPr lang="fr-FR" b="1"/>
            <a:t>Les licenciements pour inaptitude</a:t>
          </a:r>
          <a:endParaRPr lang="fr-FR"/>
        </a:p>
      </dgm:t>
    </dgm:pt>
    <dgm:pt modelId="{4645AABE-2435-451A-A902-0900E1BB011E}" type="parTrans" cxnId="{C9C6B29C-6085-4C54-AAC6-40D090251F8D}">
      <dgm:prSet/>
      <dgm:spPr/>
      <dgm:t>
        <a:bodyPr/>
        <a:lstStyle/>
        <a:p>
          <a:endParaRPr lang="fr-FR"/>
        </a:p>
      </dgm:t>
    </dgm:pt>
    <dgm:pt modelId="{3DC3992B-A544-475D-8110-A2A085FFA751}" type="sibTrans" cxnId="{C9C6B29C-6085-4C54-AAC6-40D090251F8D}">
      <dgm:prSet/>
      <dgm:spPr/>
      <dgm:t>
        <a:bodyPr/>
        <a:lstStyle/>
        <a:p>
          <a:endParaRPr lang="fr-FR"/>
        </a:p>
      </dgm:t>
    </dgm:pt>
    <dgm:pt modelId="{0A0B88FC-597C-4CD8-ACB2-3345607FD6C1}">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b="0" dirty="0"/>
            <a:t>Les données générales</a:t>
          </a:r>
          <a:endParaRPr lang="fr-FR" sz="1100" dirty="0"/>
        </a:p>
      </dgm:t>
    </dgm:pt>
    <dgm:pt modelId="{7FB2791B-C221-4B3A-98A4-7E7F334E1EAF}" type="parTrans" cxnId="{E1FCB60A-2AB2-4CE1-9EEB-91735B1EA226}">
      <dgm:prSet/>
      <dgm:spPr/>
      <dgm:t>
        <a:bodyPr/>
        <a:lstStyle/>
        <a:p>
          <a:endParaRPr lang="fr-FR"/>
        </a:p>
      </dgm:t>
    </dgm:pt>
    <dgm:pt modelId="{5748CA7C-8BD2-454F-AA02-DF82F0A25670}" type="sibTrans" cxnId="{E1FCB60A-2AB2-4CE1-9EEB-91735B1EA226}">
      <dgm:prSet/>
      <dgm:spPr/>
      <dgm:t>
        <a:bodyPr/>
        <a:lstStyle/>
        <a:p>
          <a:endParaRPr lang="fr-FR"/>
        </a:p>
      </dgm:t>
    </dgm:pt>
    <dgm:pt modelId="{AB09020F-FC17-43C4-8720-9D7BE239DB48}">
      <dgm:prSet>
        <dgm:style>
          <a:lnRef idx="2">
            <a:schemeClr val="accent5">
              <a:shade val="50000"/>
            </a:schemeClr>
          </a:lnRef>
          <a:fillRef idx="1">
            <a:schemeClr val="accent5"/>
          </a:fillRef>
          <a:effectRef idx="0">
            <a:schemeClr val="accent5"/>
          </a:effectRef>
          <a:fontRef idx="minor">
            <a:schemeClr val="lt1"/>
          </a:fontRef>
        </dgm:style>
      </dgm:prSet>
      <dgm:spPr/>
      <dgm:t>
        <a:bodyPr/>
        <a:lstStyle/>
        <a:p>
          <a:pPr rtl="0"/>
          <a:r>
            <a:rPr lang="fr-FR" b="1" dirty="0"/>
            <a:t>Employeurs et emplois</a:t>
          </a:r>
        </a:p>
      </dgm:t>
    </dgm:pt>
    <dgm:pt modelId="{593320FB-019F-4CFB-A57B-A5F8797CCC99}" type="parTrans" cxnId="{9D44CC2F-6423-4D95-AFD8-9CEC2009B8C7}">
      <dgm:prSet/>
      <dgm:spPr/>
      <dgm:t>
        <a:bodyPr/>
        <a:lstStyle/>
        <a:p>
          <a:endParaRPr lang="fr-FR"/>
        </a:p>
      </dgm:t>
    </dgm:pt>
    <dgm:pt modelId="{89F2935D-B512-4F4C-AA39-A12901986DE8}" type="sibTrans" cxnId="{9D44CC2F-6423-4D95-AFD8-9CEC2009B8C7}">
      <dgm:prSet/>
      <dgm:spPr/>
      <dgm:t>
        <a:bodyPr/>
        <a:lstStyle/>
        <a:p>
          <a:endParaRPr lang="fr-FR"/>
        </a:p>
      </dgm:t>
    </dgm:pt>
    <dgm:pt modelId="{31CBD953-9A76-4705-8E34-20114A9FC1E5}">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b="0" dirty="0"/>
            <a:t>Principaux secteurs employeurs</a:t>
          </a:r>
        </a:p>
      </dgm:t>
    </dgm:pt>
    <dgm:pt modelId="{F7ED9630-14BE-468E-BB82-40918A364D34}" type="parTrans" cxnId="{9B683261-60BF-43D5-BF4C-055F4A555F10}">
      <dgm:prSet/>
      <dgm:spPr/>
      <dgm:t>
        <a:bodyPr/>
        <a:lstStyle/>
        <a:p>
          <a:endParaRPr lang="fr-FR"/>
        </a:p>
      </dgm:t>
    </dgm:pt>
    <dgm:pt modelId="{F5AB5C3A-FE58-44F9-8774-54490894B650}" type="sibTrans" cxnId="{9B683261-60BF-43D5-BF4C-055F4A555F10}">
      <dgm:prSet/>
      <dgm:spPr/>
      <dgm:t>
        <a:bodyPr/>
        <a:lstStyle/>
        <a:p>
          <a:endParaRPr lang="fr-FR"/>
        </a:p>
      </dgm:t>
    </dgm:pt>
    <dgm:pt modelId="{345475A3-220C-47FA-B10A-EB2C7BA82FB3}">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b="0" dirty="0"/>
            <a:t>Situation de l’emploi</a:t>
          </a:r>
        </a:p>
      </dgm:t>
    </dgm:pt>
    <dgm:pt modelId="{FAEE3820-29E3-456D-92F3-4A539CEC19AB}" type="parTrans" cxnId="{E5D4C2C5-E649-438B-8AED-547A34F63B41}">
      <dgm:prSet/>
      <dgm:spPr/>
      <dgm:t>
        <a:bodyPr/>
        <a:lstStyle/>
        <a:p>
          <a:endParaRPr lang="fr-FR"/>
        </a:p>
      </dgm:t>
    </dgm:pt>
    <dgm:pt modelId="{88AAA0FD-775C-4098-AB18-2EFDBBD5387A}" type="sibTrans" cxnId="{E5D4C2C5-E649-438B-8AED-547A34F63B41}">
      <dgm:prSet/>
      <dgm:spPr/>
      <dgm:t>
        <a:bodyPr/>
        <a:lstStyle/>
        <a:p>
          <a:endParaRPr lang="fr-FR"/>
        </a:p>
      </dgm:t>
    </dgm:pt>
    <dgm:pt modelId="{E3B4D76E-A82B-4F23-8106-348102EA0578}">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b="0" dirty="0"/>
            <a:t>Les écarts significatifs d’exposition aux risques</a:t>
          </a:r>
          <a:endParaRPr lang="fr-FR" sz="1100" dirty="0"/>
        </a:p>
      </dgm:t>
    </dgm:pt>
    <dgm:pt modelId="{240D46F9-85CE-40BA-9732-42DD641259F9}" type="parTrans" cxnId="{CA5ED773-F2A3-4AC4-8106-682C3EC5F2BC}">
      <dgm:prSet/>
      <dgm:spPr/>
      <dgm:t>
        <a:bodyPr/>
        <a:lstStyle/>
        <a:p>
          <a:endParaRPr lang="fr-FR"/>
        </a:p>
      </dgm:t>
    </dgm:pt>
    <dgm:pt modelId="{719F0858-9EE2-4177-B035-2074CF91D869}" type="sibTrans" cxnId="{CA5ED773-F2A3-4AC4-8106-682C3EC5F2BC}">
      <dgm:prSet/>
      <dgm:spPr/>
      <dgm:t>
        <a:bodyPr/>
        <a:lstStyle/>
        <a:p>
          <a:endParaRPr lang="fr-FR"/>
        </a:p>
      </dgm:t>
    </dgm:pt>
    <dgm:pt modelId="{1AA98CDA-E44A-415C-85FA-2FF254C941DA}">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dirty="0"/>
            <a:t>Taux d’inaptitude</a:t>
          </a:r>
        </a:p>
      </dgm:t>
    </dgm:pt>
    <dgm:pt modelId="{5FEF58D8-F3A3-4FDC-9F11-EB51B3FC7DC6}" type="parTrans" cxnId="{F568BB8F-CD66-49D9-B680-B09D63DF4D3B}">
      <dgm:prSet/>
      <dgm:spPr/>
      <dgm:t>
        <a:bodyPr/>
        <a:lstStyle/>
        <a:p>
          <a:endParaRPr lang="fr-FR"/>
        </a:p>
      </dgm:t>
    </dgm:pt>
    <dgm:pt modelId="{5F6D2EAB-9AA6-4387-BDC2-9B909F7844B1}" type="sibTrans" cxnId="{F568BB8F-CD66-49D9-B680-B09D63DF4D3B}">
      <dgm:prSet/>
      <dgm:spPr/>
      <dgm:t>
        <a:bodyPr/>
        <a:lstStyle/>
        <a:p>
          <a:endParaRPr lang="fr-FR"/>
        </a:p>
      </dgm:t>
    </dgm:pt>
    <dgm:pt modelId="{10D0B902-5A16-4D97-88FA-74CAD95B0CD5}">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dirty="0"/>
            <a:t>Les troubles musculo-squelettiques (TMS)</a:t>
          </a:r>
        </a:p>
      </dgm:t>
    </dgm:pt>
    <dgm:pt modelId="{8A48C579-184B-4627-8CCF-14D438C2A616}" type="parTrans" cxnId="{F6B38A2E-1712-4A3E-8393-64A3C94A1DB4}">
      <dgm:prSet/>
      <dgm:spPr/>
      <dgm:t>
        <a:bodyPr/>
        <a:lstStyle/>
        <a:p>
          <a:endParaRPr lang="fr-FR"/>
        </a:p>
      </dgm:t>
    </dgm:pt>
    <dgm:pt modelId="{5EE29154-402B-408F-A6C4-42B99F058C51}" type="sibTrans" cxnId="{F6B38A2E-1712-4A3E-8393-64A3C94A1DB4}">
      <dgm:prSet/>
      <dgm:spPr/>
      <dgm:t>
        <a:bodyPr/>
        <a:lstStyle/>
        <a:p>
          <a:endParaRPr lang="fr-FR"/>
        </a:p>
      </dgm:t>
    </dgm:pt>
    <dgm:pt modelId="{50C8D588-A583-46DF-A1B5-8762DD393F3F}">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dirty="0"/>
            <a:t>Les maladies professionnelles par âge</a:t>
          </a:r>
        </a:p>
      </dgm:t>
    </dgm:pt>
    <dgm:pt modelId="{D7B56DC0-C5A2-4F6D-9703-09ACE7C4D0E9}" type="parTrans" cxnId="{17342669-17D0-4526-B51F-057BD68FEB93}">
      <dgm:prSet/>
      <dgm:spPr/>
      <dgm:t>
        <a:bodyPr/>
        <a:lstStyle/>
        <a:p>
          <a:endParaRPr lang="fr-FR"/>
        </a:p>
      </dgm:t>
    </dgm:pt>
    <dgm:pt modelId="{7FB9FB0D-ED18-40E7-B71A-E9AB46804C69}" type="sibTrans" cxnId="{17342669-17D0-4526-B51F-057BD68FEB93}">
      <dgm:prSet/>
      <dgm:spPr/>
      <dgm:t>
        <a:bodyPr/>
        <a:lstStyle/>
        <a:p>
          <a:endParaRPr lang="fr-FR"/>
        </a:p>
      </dgm:t>
    </dgm:pt>
    <dgm:pt modelId="{13487BA5-3687-4296-88DF-8F074BB5D37C}">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dirty="0"/>
            <a:t>Les maladies professionnelles par taille d’établissement</a:t>
          </a:r>
        </a:p>
      </dgm:t>
    </dgm:pt>
    <dgm:pt modelId="{30B2B447-0358-4CDC-B01E-FC5E743630FE}" type="parTrans" cxnId="{B868A563-7989-4E7B-BCCC-0DF468D9B437}">
      <dgm:prSet/>
      <dgm:spPr/>
      <dgm:t>
        <a:bodyPr/>
        <a:lstStyle/>
        <a:p>
          <a:endParaRPr lang="fr-FR"/>
        </a:p>
      </dgm:t>
    </dgm:pt>
    <dgm:pt modelId="{C9281FF7-1B38-46E7-B5F8-86606D8E185C}" type="sibTrans" cxnId="{B868A563-7989-4E7B-BCCC-0DF468D9B437}">
      <dgm:prSet/>
      <dgm:spPr/>
      <dgm:t>
        <a:bodyPr/>
        <a:lstStyle/>
        <a:p>
          <a:endParaRPr lang="fr-FR"/>
        </a:p>
      </dgm:t>
    </dgm:pt>
    <dgm:pt modelId="{0300C742-CEFE-4D6D-819C-AC9C64185B5A}">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dirty="0"/>
            <a:t>Les accidents du travail par taille d’établissement</a:t>
          </a:r>
        </a:p>
      </dgm:t>
    </dgm:pt>
    <dgm:pt modelId="{4BA10E73-BF47-41BB-B074-D367C8716179}" type="parTrans" cxnId="{72DE28A6-1F8A-44F8-893A-582B3BB419FA}">
      <dgm:prSet/>
      <dgm:spPr/>
      <dgm:t>
        <a:bodyPr/>
        <a:lstStyle/>
        <a:p>
          <a:endParaRPr lang="fr-FR"/>
        </a:p>
      </dgm:t>
    </dgm:pt>
    <dgm:pt modelId="{3D31CCAE-5CA2-4CD5-BB5B-CC1ABB13A6AB}" type="sibTrans" cxnId="{72DE28A6-1F8A-44F8-893A-582B3BB419FA}">
      <dgm:prSet/>
      <dgm:spPr/>
      <dgm:t>
        <a:bodyPr/>
        <a:lstStyle/>
        <a:p>
          <a:endParaRPr lang="fr-FR"/>
        </a:p>
      </dgm:t>
    </dgm:pt>
    <dgm:pt modelId="{32FBFD9A-ECDC-4280-B085-A307ED49224F}" type="pres">
      <dgm:prSet presAssocID="{C76EC4A6-3DD9-4DE0-BBB8-F39476D1198A}" presName="Name0" presStyleCnt="0">
        <dgm:presLayoutVars>
          <dgm:dir/>
          <dgm:animLvl val="lvl"/>
          <dgm:resizeHandles val="exact"/>
        </dgm:presLayoutVars>
      </dgm:prSet>
      <dgm:spPr/>
    </dgm:pt>
    <dgm:pt modelId="{7364411D-880F-469D-816C-F240D2EE0C1C}" type="pres">
      <dgm:prSet presAssocID="{AB09020F-FC17-43C4-8720-9D7BE239DB48}" presName="linNode" presStyleCnt="0"/>
      <dgm:spPr/>
    </dgm:pt>
    <dgm:pt modelId="{C1F012BB-6909-4422-8F3C-EE694AB43178}" type="pres">
      <dgm:prSet presAssocID="{AB09020F-FC17-43C4-8720-9D7BE239DB48}" presName="parentText" presStyleLbl="node1" presStyleIdx="0" presStyleCnt="5">
        <dgm:presLayoutVars>
          <dgm:chMax val="1"/>
          <dgm:bulletEnabled val="1"/>
        </dgm:presLayoutVars>
      </dgm:prSet>
      <dgm:spPr/>
    </dgm:pt>
    <dgm:pt modelId="{02B0A32B-E13C-498B-BC96-A754102A76D3}" type="pres">
      <dgm:prSet presAssocID="{AB09020F-FC17-43C4-8720-9D7BE239DB48}" presName="descendantText" presStyleLbl="alignAccFollowNode1" presStyleIdx="0" presStyleCnt="5">
        <dgm:presLayoutVars>
          <dgm:bulletEnabled val="1"/>
        </dgm:presLayoutVars>
      </dgm:prSet>
      <dgm:spPr/>
    </dgm:pt>
    <dgm:pt modelId="{6B83ED59-771B-441B-8F02-C3C607A58BAF}" type="pres">
      <dgm:prSet presAssocID="{89F2935D-B512-4F4C-AA39-A12901986DE8}" presName="sp" presStyleCnt="0"/>
      <dgm:spPr/>
    </dgm:pt>
    <dgm:pt modelId="{1D64A587-9FC3-49EF-9ED8-36DD1FEFDD03}" type="pres">
      <dgm:prSet presAssocID="{B51F7082-2214-4357-A720-8437CC465E71}" presName="linNode" presStyleCnt="0"/>
      <dgm:spPr/>
    </dgm:pt>
    <dgm:pt modelId="{C1C3C668-32F9-4348-9945-90B4AE10B189}" type="pres">
      <dgm:prSet presAssocID="{B51F7082-2214-4357-A720-8437CC465E71}" presName="parentText" presStyleLbl="node1" presStyleIdx="1" presStyleCnt="5">
        <dgm:presLayoutVars>
          <dgm:chMax val="1"/>
          <dgm:bulletEnabled val="1"/>
        </dgm:presLayoutVars>
      </dgm:prSet>
      <dgm:spPr/>
    </dgm:pt>
    <dgm:pt modelId="{265A0218-2E6A-4008-802C-751E60C83F8D}" type="pres">
      <dgm:prSet presAssocID="{B51F7082-2214-4357-A720-8437CC465E71}" presName="descendantText" presStyleLbl="alignAccFollowNode1" presStyleIdx="1" presStyleCnt="5">
        <dgm:presLayoutVars>
          <dgm:bulletEnabled val="1"/>
        </dgm:presLayoutVars>
      </dgm:prSet>
      <dgm:spPr/>
    </dgm:pt>
    <dgm:pt modelId="{FAF54992-D089-47E1-936C-C24729D7C5C9}" type="pres">
      <dgm:prSet presAssocID="{5F99AD09-AC6D-460C-AB57-610FEA533B26}" presName="sp" presStyleCnt="0"/>
      <dgm:spPr/>
    </dgm:pt>
    <dgm:pt modelId="{1E294E2F-7626-4B7D-91E6-893EAA38516D}" type="pres">
      <dgm:prSet presAssocID="{DFD0E847-F3E3-4776-B54B-00DB06EFB5B4}" presName="linNode" presStyleCnt="0"/>
      <dgm:spPr/>
    </dgm:pt>
    <dgm:pt modelId="{017071E8-DD4A-4935-BCBD-FFE2D1EAE160}" type="pres">
      <dgm:prSet presAssocID="{DFD0E847-F3E3-4776-B54B-00DB06EFB5B4}" presName="parentText" presStyleLbl="node1" presStyleIdx="2" presStyleCnt="5">
        <dgm:presLayoutVars>
          <dgm:chMax val="1"/>
          <dgm:bulletEnabled val="1"/>
        </dgm:presLayoutVars>
      </dgm:prSet>
      <dgm:spPr/>
    </dgm:pt>
    <dgm:pt modelId="{2DB9350A-43D7-45BB-98EA-C4F5DDC20861}" type="pres">
      <dgm:prSet presAssocID="{DFD0E847-F3E3-4776-B54B-00DB06EFB5B4}" presName="descendantText" presStyleLbl="alignAccFollowNode1" presStyleIdx="2" presStyleCnt="5">
        <dgm:presLayoutVars>
          <dgm:bulletEnabled val="1"/>
        </dgm:presLayoutVars>
      </dgm:prSet>
      <dgm:spPr/>
    </dgm:pt>
    <dgm:pt modelId="{5C4CB93C-DFB2-42FA-87ED-16EC91B71031}" type="pres">
      <dgm:prSet presAssocID="{8A7EE908-F4ED-4212-B68C-5E55FBB4C062}" presName="sp" presStyleCnt="0"/>
      <dgm:spPr/>
    </dgm:pt>
    <dgm:pt modelId="{7E19F0E2-B3EA-4F27-A676-6E958CCFCE14}" type="pres">
      <dgm:prSet presAssocID="{FDC37FC9-C7D2-42C4-BF70-637CB95D5705}" presName="linNode" presStyleCnt="0"/>
      <dgm:spPr/>
    </dgm:pt>
    <dgm:pt modelId="{60647DBD-653E-4AE0-9432-16F818F41942}" type="pres">
      <dgm:prSet presAssocID="{FDC37FC9-C7D2-42C4-BF70-637CB95D5705}" presName="parentText" presStyleLbl="node1" presStyleIdx="3" presStyleCnt="5">
        <dgm:presLayoutVars>
          <dgm:chMax val="1"/>
          <dgm:bulletEnabled val="1"/>
        </dgm:presLayoutVars>
      </dgm:prSet>
      <dgm:spPr/>
    </dgm:pt>
    <dgm:pt modelId="{6AA7E57C-D48E-443B-92A6-3496A8DC1945}" type="pres">
      <dgm:prSet presAssocID="{FDC37FC9-C7D2-42C4-BF70-637CB95D5705}" presName="descendantText" presStyleLbl="alignAccFollowNode1" presStyleIdx="3" presStyleCnt="5">
        <dgm:presLayoutVars>
          <dgm:bulletEnabled val="1"/>
        </dgm:presLayoutVars>
      </dgm:prSet>
      <dgm:spPr/>
    </dgm:pt>
    <dgm:pt modelId="{2C0722E4-8E40-436D-9ED4-C2AA9E4DBF44}" type="pres">
      <dgm:prSet presAssocID="{6E9EF8EC-DF42-4281-9423-1060AB20AD0B}" presName="sp" presStyleCnt="0"/>
      <dgm:spPr/>
    </dgm:pt>
    <dgm:pt modelId="{4E7400D8-CE49-4C14-9C31-B496BA2A30B3}" type="pres">
      <dgm:prSet presAssocID="{A156194E-486C-4C38-9A69-1A63471855C6}" presName="linNode" presStyleCnt="0"/>
      <dgm:spPr/>
    </dgm:pt>
    <dgm:pt modelId="{49ACCEA6-60E2-44E1-8541-182C9886DFFE}" type="pres">
      <dgm:prSet presAssocID="{A156194E-486C-4C38-9A69-1A63471855C6}" presName="parentText" presStyleLbl="node1" presStyleIdx="4" presStyleCnt="5">
        <dgm:presLayoutVars>
          <dgm:chMax val="1"/>
          <dgm:bulletEnabled val="1"/>
        </dgm:presLayoutVars>
      </dgm:prSet>
      <dgm:spPr/>
    </dgm:pt>
    <dgm:pt modelId="{67EC1B60-9744-41DF-AE4A-0CCB689D199B}" type="pres">
      <dgm:prSet presAssocID="{A156194E-486C-4C38-9A69-1A63471855C6}" presName="descendantText" presStyleLbl="alignAccFollowNode1" presStyleIdx="4" presStyleCnt="5">
        <dgm:presLayoutVars>
          <dgm:bulletEnabled val="1"/>
        </dgm:presLayoutVars>
      </dgm:prSet>
      <dgm:spPr/>
    </dgm:pt>
  </dgm:ptLst>
  <dgm:cxnLst>
    <dgm:cxn modelId="{BF53C002-7BCE-4E85-824D-417260CD6CBB}" srcId="{DFD0E847-F3E3-4776-B54B-00DB06EFB5B4}" destId="{A8F16463-666E-4685-9BA8-778F0D3E7EB7}" srcOrd="1" destOrd="0" parTransId="{CD1B254D-0B15-404B-A567-0CCA36ECAB6C}" sibTransId="{CE91A039-EBAE-495D-A8E7-24D965D02EED}"/>
    <dgm:cxn modelId="{4945BE03-6DAF-445D-A840-A18312EF97C5}" srcId="{C76EC4A6-3DD9-4DE0-BBB8-F39476D1198A}" destId="{FDC37FC9-C7D2-42C4-BF70-637CB95D5705}" srcOrd="3" destOrd="0" parTransId="{B2446B2B-060D-401C-A32A-AC593A22F801}" sibTransId="{6E9EF8EC-DF42-4281-9423-1060AB20AD0B}"/>
    <dgm:cxn modelId="{F6C81804-150A-4E4F-A80C-7BD43412AA65}" type="presOf" srcId="{E3B4D76E-A82B-4F23-8106-348102EA0578}" destId="{265A0218-2E6A-4008-802C-751E60C83F8D}" srcOrd="0" destOrd="2" presId="urn:microsoft.com/office/officeart/2005/8/layout/vList5"/>
    <dgm:cxn modelId="{E1FCB60A-2AB2-4CE1-9EEB-91735B1EA226}" srcId="{A156194E-486C-4C38-9A69-1A63471855C6}" destId="{0A0B88FC-597C-4CD8-ACB2-3345607FD6C1}" srcOrd="0" destOrd="0" parTransId="{7FB2791B-C221-4B3A-98A4-7E7F334E1EAF}" sibTransId="{5748CA7C-8BD2-454F-AA02-DF82F0A25670}"/>
    <dgm:cxn modelId="{7BD73229-248C-4B6B-928F-4D4C0D58B04A}" srcId="{FDC37FC9-C7D2-42C4-BF70-637CB95D5705}" destId="{B36AD572-D668-4804-A186-655BB28F4E66}" srcOrd="0" destOrd="0" parTransId="{F1EB9594-32E8-4D04-8DBE-500EF27D5941}" sibTransId="{A3321C0C-EECC-4D8A-B1B0-9DAD026BF2FE}"/>
    <dgm:cxn modelId="{F6B38A2E-1712-4A3E-8393-64A3C94A1DB4}" srcId="{FDC37FC9-C7D2-42C4-BF70-637CB95D5705}" destId="{10D0B902-5A16-4D97-88FA-74CAD95B0CD5}" srcOrd="1" destOrd="0" parTransId="{8A48C579-184B-4627-8CCF-14D438C2A616}" sibTransId="{5EE29154-402B-408F-A6C4-42B99F058C51}"/>
    <dgm:cxn modelId="{9D44CC2F-6423-4D95-AFD8-9CEC2009B8C7}" srcId="{C76EC4A6-3DD9-4DE0-BBB8-F39476D1198A}" destId="{AB09020F-FC17-43C4-8720-9D7BE239DB48}" srcOrd="0" destOrd="0" parTransId="{593320FB-019F-4CFB-A57B-A5F8797CCC99}" sibTransId="{89F2935D-B512-4F4C-AA39-A12901986DE8}"/>
    <dgm:cxn modelId="{E7079636-62B9-4858-8859-A4C1129272D0}" type="presOf" srcId="{31CBD953-9A76-4705-8E34-20114A9FC1E5}" destId="{02B0A32B-E13C-498B-BC96-A754102A76D3}" srcOrd="0" destOrd="0" presId="urn:microsoft.com/office/officeart/2005/8/layout/vList5"/>
    <dgm:cxn modelId="{B6C8223A-6156-4CDB-AFCE-55C0F4C2B2F2}" type="presOf" srcId="{13487BA5-3687-4296-88DF-8F074BB5D37C}" destId="{6AA7E57C-D48E-443B-92A6-3496A8DC1945}" srcOrd="0" destOrd="3" presId="urn:microsoft.com/office/officeart/2005/8/layout/vList5"/>
    <dgm:cxn modelId="{1C9C325E-80E4-424B-A092-441E2B26A4A7}" type="presOf" srcId="{345475A3-220C-47FA-B10A-EB2C7BA82FB3}" destId="{02B0A32B-E13C-498B-BC96-A754102A76D3}" srcOrd="0" destOrd="1" presId="urn:microsoft.com/office/officeart/2005/8/layout/vList5"/>
    <dgm:cxn modelId="{9B683261-60BF-43D5-BF4C-055F4A555F10}" srcId="{AB09020F-FC17-43C4-8720-9D7BE239DB48}" destId="{31CBD953-9A76-4705-8E34-20114A9FC1E5}" srcOrd="0" destOrd="0" parTransId="{F7ED9630-14BE-468E-BB82-40918A364D34}" sibTransId="{F5AB5C3A-FE58-44F9-8774-54490894B650}"/>
    <dgm:cxn modelId="{7C15F462-32C3-4ED1-8EF0-6868ACD1E7D5}" type="presOf" srcId="{7E2CB526-3224-46A2-98BD-8976E60F7E78}" destId="{265A0218-2E6A-4008-802C-751E60C83F8D}" srcOrd="0" destOrd="1" presId="urn:microsoft.com/office/officeart/2005/8/layout/vList5"/>
    <dgm:cxn modelId="{B868A563-7989-4E7B-BCCC-0DF468D9B437}" srcId="{FDC37FC9-C7D2-42C4-BF70-637CB95D5705}" destId="{13487BA5-3687-4296-88DF-8F074BB5D37C}" srcOrd="3" destOrd="0" parTransId="{30B2B447-0358-4CDC-B01E-FC5E743630FE}" sibTransId="{C9281FF7-1B38-46E7-B5F8-86606D8E185C}"/>
    <dgm:cxn modelId="{17342669-17D0-4526-B51F-057BD68FEB93}" srcId="{FDC37FC9-C7D2-42C4-BF70-637CB95D5705}" destId="{50C8D588-A583-46DF-A1B5-8762DD393F3F}" srcOrd="2" destOrd="0" parTransId="{D7B56DC0-C5A2-4F6D-9703-09ACE7C4D0E9}" sibTransId="{7FB9FB0D-ED18-40E7-B71A-E9AB46804C69}"/>
    <dgm:cxn modelId="{1CBFC653-1B39-412D-A70E-36999B8BE823}" type="presOf" srcId="{A156194E-486C-4C38-9A69-1A63471855C6}" destId="{49ACCEA6-60E2-44E1-8541-182C9886DFFE}" srcOrd="0" destOrd="0" presId="urn:microsoft.com/office/officeart/2005/8/layout/vList5"/>
    <dgm:cxn modelId="{CA5ED773-F2A3-4AC4-8106-682C3EC5F2BC}" srcId="{B51F7082-2214-4357-A720-8437CC465E71}" destId="{E3B4D76E-A82B-4F23-8106-348102EA0578}" srcOrd="2" destOrd="0" parTransId="{240D46F9-85CE-40BA-9732-42DD641259F9}" sibTransId="{719F0858-9EE2-4177-B035-2074CF91D869}"/>
    <dgm:cxn modelId="{135A6A55-1525-451E-8F15-E1D63A883C89}" type="presOf" srcId="{0A0B88FC-597C-4CD8-ACB2-3345607FD6C1}" destId="{67EC1B60-9744-41DF-AE4A-0CCB689D199B}" srcOrd="0" destOrd="0" presId="urn:microsoft.com/office/officeart/2005/8/layout/vList5"/>
    <dgm:cxn modelId="{6000498A-2D71-4437-996B-878FEB01C8C4}" type="presOf" srcId="{50C8D588-A583-46DF-A1B5-8762DD393F3F}" destId="{6AA7E57C-D48E-443B-92A6-3496A8DC1945}" srcOrd="0" destOrd="2" presId="urn:microsoft.com/office/officeart/2005/8/layout/vList5"/>
    <dgm:cxn modelId="{F568BB8F-CD66-49D9-B680-B09D63DF4D3B}" srcId="{A156194E-486C-4C38-9A69-1A63471855C6}" destId="{1AA98CDA-E44A-415C-85FA-2FF254C941DA}" srcOrd="1" destOrd="0" parTransId="{5FEF58D8-F3A3-4FDC-9F11-EB51B3FC7DC6}" sibTransId="{5F6D2EAB-9AA6-4387-BDC2-9B909F7844B1}"/>
    <dgm:cxn modelId="{B9221F90-AC6B-44ED-8B05-2F820DEB0B40}" type="presOf" srcId="{10D0B902-5A16-4D97-88FA-74CAD95B0CD5}" destId="{6AA7E57C-D48E-443B-92A6-3496A8DC1945}" srcOrd="0" destOrd="1" presId="urn:microsoft.com/office/officeart/2005/8/layout/vList5"/>
    <dgm:cxn modelId="{1D6F4291-9E68-4C87-BD88-1336158C539E}" type="presOf" srcId="{C76EC4A6-3DD9-4DE0-BBB8-F39476D1198A}" destId="{32FBFD9A-ECDC-4280-B085-A307ED49224F}" srcOrd="0" destOrd="0" presId="urn:microsoft.com/office/officeart/2005/8/layout/vList5"/>
    <dgm:cxn modelId="{C9C6B29C-6085-4C54-AAC6-40D090251F8D}" srcId="{C76EC4A6-3DD9-4DE0-BBB8-F39476D1198A}" destId="{A156194E-486C-4C38-9A69-1A63471855C6}" srcOrd="4" destOrd="0" parTransId="{4645AABE-2435-451A-A902-0900E1BB011E}" sibTransId="{3DC3992B-A544-475D-8110-A2A085FFA751}"/>
    <dgm:cxn modelId="{1CCC329F-8459-4E58-9381-A884271EBA34}" type="presOf" srcId="{1AA98CDA-E44A-415C-85FA-2FF254C941DA}" destId="{67EC1B60-9744-41DF-AE4A-0CCB689D199B}" srcOrd="0" destOrd="1" presId="urn:microsoft.com/office/officeart/2005/8/layout/vList5"/>
    <dgm:cxn modelId="{B1CBACA5-AD8F-4A37-810A-A31DC4D6EC77}" type="presOf" srcId="{F70C49B2-261B-412A-A86D-E4BDD413F1BB}" destId="{265A0218-2E6A-4008-802C-751E60C83F8D}" srcOrd="0" destOrd="0" presId="urn:microsoft.com/office/officeart/2005/8/layout/vList5"/>
    <dgm:cxn modelId="{72DE28A6-1F8A-44F8-893A-582B3BB419FA}" srcId="{DFD0E847-F3E3-4776-B54B-00DB06EFB5B4}" destId="{0300C742-CEFE-4D6D-819C-AC9C64185B5A}" srcOrd="2" destOrd="0" parTransId="{4BA10E73-BF47-41BB-B074-D367C8716179}" sibTransId="{3D31CCAE-5CA2-4CD5-BB5B-CC1ABB13A6AB}"/>
    <dgm:cxn modelId="{F2FB4DA6-ED0F-4EFE-A38C-0D9E9E55FB5F}" srcId="{C76EC4A6-3DD9-4DE0-BBB8-F39476D1198A}" destId="{B51F7082-2214-4357-A720-8437CC465E71}" srcOrd="1" destOrd="0" parTransId="{51AADB2E-EBAA-4B39-B101-AA75F75DC9A7}" sibTransId="{5F99AD09-AC6D-460C-AB57-610FEA533B26}"/>
    <dgm:cxn modelId="{71C0AFA7-CBF1-41A4-A890-94FA82A50529}" type="presOf" srcId="{A8F16463-666E-4685-9BA8-778F0D3E7EB7}" destId="{2DB9350A-43D7-45BB-98EA-C4F5DDC20861}" srcOrd="0" destOrd="1" presId="urn:microsoft.com/office/officeart/2005/8/layout/vList5"/>
    <dgm:cxn modelId="{A0E395AB-EC9F-4D85-BC25-7181C322371A}" srcId="{DFD0E847-F3E3-4776-B54B-00DB06EFB5B4}" destId="{5573D533-8D99-47AC-B219-C6C0D044C230}" srcOrd="0" destOrd="0" parTransId="{8A66AEA2-0167-4217-B2A7-E1EECB0B3D48}" sibTransId="{7BB5D2A6-D28E-4FE9-948B-9A95D2D37F73}"/>
    <dgm:cxn modelId="{CD00D7AD-0682-41C9-BE1C-395091530CA1}" type="presOf" srcId="{AB09020F-FC17-43C4-8720-9D7BE239DB48}" destId="{C1F012BB-6909-4422-8F3C-EE694AB43178}" srcOrd="0" destOrd="0" presId="urn:microsoft.com/office/officeart/2005/8/layout/vList5"/>
    <dgm:cxn modelId="{EF270FB1-2C74-4358-A0FA-7F7FC6EC4F06}" type="presOf" srcId="{B36AD572-D668-4804-A186-655BB28F4E66}" destId="{6AA7E57C-D48E-443B-92A6-3496A8DC1945}" srcOrd="0" destOrd="0" presId="urn:microsoft.com/office/officeart/2005/8/layout/vList5"/>
    <dgm:cxn modelId="{ADC07CB1-9043-4EBF-A889-3B61F9C5D13A}" srcId="{B51F7082-2214-4357-A720-8437CC465E71}" destId="{7E2CB526-3224-46A2-98BD-8976E60F7E78}" srcOrd="1" destOrd="0" parTransId="{177CF485-0F61-4F25-87BB-0D3BE36B95F9}" sibTransId="{B97FF95D-20DE-491C-8608-7D5AF5EF9FB8}"/>
    <dgm:cxn modelId="{6CF9A4B7-F58B-4B9B-9048-B1B69C5A99DE}" type="presOf" srcId="{0300C742-CEFE-4D6D-819C-AC9C64185B5A}" destId="{2DB9350A-43D7-45BB-98EA-C4F5DDC20861}" srcOrd="0" destOrd="2" presId="urn:microsoft.com/office/officeart/2005/8/layout/vList5"/>
    <dgm:cxn modelId="{5ABE07B8-513A-4B76-BDE0-1771C9EC12B2}" type="presOf" srcId="{FDC37FC9-C7D2-42C4-BF70-637CB95D5705}" destId="{60647DBD-653E-4AE0-9432-16F818F41942}" srcOrd="0" destOrd="0" presId="urn:microsoft.com/office/officeart/2005/8/layout/vList5"/>
    <dgm:cxn modelId="{45A651BD-5534-44A7-8EFE-3DA610BAB8C3}" srcId="{C76EC4A6-3DD9-4DE0-BBB8-F39476D1198A}" destId="{DFD0E847-F3E3-4776-B54B-00DB06EFB5B4}" srcOrd="2" destOrd="0" parTransId="{EFC3FA97-8A96-49E8-9186-7626E2896939}" sibTransId="{8A7EE908-F4ED-4212-B68C-5E55FBB4C062}"/>
    <dgm:cxn modelId="{E5D4C2C5-E649-438B-8AED-547A34F63B41}" srcId="{AB09020F-FC17-43C4-8720-9D7BE239DB48}" destId="{345475A3-220C-47FA-B10A-EB2C7BA82FB3}" srcOrd="1" destOrd="0" parTransId="{FAEE3820-29E3-456D-92F3-4A539CEC19AB}" sibTransId="{88AAA0FD-775C-4098-AB18-2EFDBBD5387A}"/>
    <dgm:cxn modelId="{D7B5EECD-B7A2-484B-A915-186F4E43846C}" type="presOf" srcId="{B51F7082-2214-4357-A720-8437CC465E71}" destId="{C1C3C668-32F9-4348-9945-90B4AE10B189}" srcOrd="0" destOrd="0" presId="urn:microsoft.com/office/officeart/2005/8/layout/vList5"/>
    <dgm:cxn modelId="{20E75BD1-C707-47D4-9F2D-79B5385FD64A}" srcId="{B51F7082-2214-4357-A720-8437CC465E71}" destId="{F70C49B2-261B-412A-A86D-E4BDD413F1BB}" srcOrd="0" destOrd="0" parTransId="{790BAB3D-99A2-43BD-A16C-DE7F869AD11F}" sibTransId="{65604AFE-A355-4C88-B791-9D6B77293C18}"/>
    <dgm:cxn modelId="{141648DC-5881-4F92-8736-A6B9E51249AE}" type="presOf" srcId="{DFD0E847-F3E3-4776-B54B-00DB06EFB5B4}" destId="{017071E8-DD4A-4935-BCBD-FFE2D1EAE160}" srcOrd="0" destOrd="0" presId="urn:microsoft.com/office/officeart/2005/8/layout/vList5"/>
    <dgm:cxn modelId="{58383EDF-157A-4D08-9C74-722F36AEACF6}" type="presOf" srcId="{5573D533-8D99-47AC-B219-C6C0D044C230}" destId="{2DB9350A-43D7-45BB-98EA-C4F5DDC20861}" srcOrd="0" destOrd="0" presId="urn:microsoft.com/office/officeart/2005/8/layout/vList5"/>
    <dgm:cxn modelId="{7E5EC9A0-569B-49A9-A1E0-418979632062}" type="presParOf" srcId="{32FBFD9A-ECDC-4280-B085-A307ED49224F}" destId="{7364411D-880F-469D-816C-F240D2EE0C1C}" srcOrd="0" destOrd="0" presId="urn:microsoft.com/office/officeart/2005/8/layout/vList5"/>
    <dgm:cxn modelId="{F54DEB54-3841-4CB7-9D76-261867B17E6B}" type="presParOf" srcId="{7364411D-880F-469D-816C-F240D2EE0C1C}" destId="{C1F012BB-6909-4422-8F3C-EE694AB43178}" srcOrd="0" destOrd="0" presId="urn:microsoft.com/office/officeart/2005/8/layout/vList5"/>
    <dgm:cxn modelId="{6F8BF44C-CED8-4418-853A-B1EEA6A6D70F}" type="presParOf" srcId="{7364411D-880F-469D-816C-F240D2EE0C1C}" destId="{02B0A32B-E13C-498B-BC96-A754102A76D3}" srcOrd="1" destOrd="0" presId="urn:microsoft.com/office/officeart/2005/8/layout/vList5"/>
    <dgm:cxn modelId="{98284816-C799-4B4A-893F-0B9D91EC20CB}" type="presParOf" srcId="{32FBFD9A-ECDC-4280-B085-A307ED49224F}" destId="{6B83ED59-771B-441B-8F02-C3C607A58BAF}" srcOrd="1" destOrd="0" presId="urn:microsoft.com/office/officeart/2005/8/layout/vList5"/>
    <dgm:cxn modelId="{8CF60281-1D48-4149-866D-A73557BC7F28}" type="presParOf" srcId="{32FBFD9A-ECDC-4280-B085-A307ED49224F}" destId="{1D64A587-9FC3-49EF-9ED8-36DD1FEFDD03}" srcOrd="2" destOrd="0" presId="urn:microsoft.com/office/officeart/2005/8/layout/vList5"/>
    <dgm:cxn modelId="{83731B3F-1598-4A58-AE3B-66801C020804}" type="presParOf" srcId="{1D64A587-9FC3-49EF-9ED8-36DD1FEFDD03}" destId="{C1C3C668-32F9-4348-9945-90B4AE10B189}" srcOrd="0" destOrd="0" presId="urn:microsoft.com/office/officeart/2005/8/layout/vList5"/>
    <dgm:cxn modelId="{D115F517-D4C4-4CBA-B2A3-7A0CE822A911}" type="presParOf" srcId="{1D64A587-9FC3-49EF-9ED8-36DD1FEFDD03}" destId="{265A0218-2E6A-4008-802C-751E60C83F8D}" srcOrd="1" destOrd="0" presId="urn:microsoft.com/office/officeart/2005/8/layout/vList5"/>
    <dgm:cxn modelId="{CB3F7E10-F426-4514-B18F-1C1FF72529B4}" type="presParOf" srcId="{32FBFD9A-ECDC-4280-B085-A307ED49224F}" destId="{FAF54992-D089-47E1-936C-C24729D7C5C9}" srcOrd="3" destOrd="0" presId="urn:microsoft.com/office/officeart/2005/8/layout/vList5"/>
    <dgm:cxn modelId="{58D0BE8D-7629-4620-A9AA-B83F8115C212}" type="presParOf" srcId="{32FBFD9A-ECDC-4280-B085-A307ED49224F}" destId="{1E294E2F-7626-4B7D-91E6-893EAA38516D}" srcOrd="4" destOrd="0" presId="urn:microsoft.com/office/officeart/2005/8/layout/vList5"/>
    <dgm:cxn modelId="{F48A14CD-B4E4-4C20-8EFC-4306A88A5351}" type="presParOf" srcId="{1E294E2F-7626-4B7D-91E6-893EAA38516D}" destId="{017071E8-DD4A-4935-BCBD-FFE2D1EAE160}" srcOrd="0" destOrd="0" presId="urn:microsoft.com/office/officeart/2005/8/layout/vList5"/>
    <dgm:cxn modelId="{1B68E8A2-DBC8-4299-9838-69273DB403BD}" type="presParOf" srcId="{1E294E2F-7626-4B7D-91E6-893EAA38516D}" destId="{2DB9350A-43D7-45BB-98EA-C4F5DDC20861}" srcOrd="1" destOrd="0" presId="urn:microsoft.com/office/officeart/2005/8/layout/vList5"/>
    <dgm:cxn modelId="{96865C24-20D7-45CF-B47D-6CF50CD82F9C}" type="presParOf" srcId="{32FBFD9A-ECDC-4280-B085-A307ED49224F}" destId="{5C4CB93C-DFB2-42FA-87ED-16EC91B71031}" srcOrd="5" destOrd="0" presId="urn:microsoft.com/office/officeart/2005/8/layout/vList5"/>
    <dgm:cxn modelId="{3818E3CD-BC0C-4E7E-83E8-6E80342D224E}" type="presParOf" srcId="{32FBFD9A-ECDC-4280-B085-A307ED49224F}" destId="{7E19F0E2-B3EA-4F27-A676-6E958CCFCE14}" srcOrd="6" destOrd="0" presId="urn:microsoft.com/office/officeart/2005/8/layout/vList5"/>
    <dgm:cxn modelId="{6464AB8C-95CD-47F2-A82B-257C32AB1A7E}" type="presParOf" srcId="{7E19F0E2-B3EA-4F27-A676-6E958CCFCE14}" destId="{60647DBD-653E-4AE0-9432-16F818F41942}" srcOrd="0" destOrd="0" presId="urn:microsoft.com/office/officeart/2005/8/layout/vList5"/>
    <dgm:cxn modelId="{618F618D-36B3-4699-82A7-D03ADB1A44A5}" type="presParOf" srcId="{7E19F0E2-B3EA-4F27-A676-6E958CCFCE14}" destId="{6AA7E57C-D48E-443B-92A6-3496A8DC1945}" srcOrd="1" destOrd="0" presId="urn:microsoft.com/office/officeart/2005/8/layout/vList5"/>
    <dgm:cxn modelId="{A139D1BA-8540-4832-86A3-3C621A7418EC}" type="presParOf" srcId="{32FBFD9A-ECDC-4280-B085-A307ED49224F}" destId="{2C0722E4-8E40-436D-9ED4-C2AA9E4DBF44}" srcOrd="7" destOrd="0" presId="urn:microsoft.com/office/officeart/2005/8/layout/vList5"/>
    <dgm:cxn modelId="{92D6BE04-613C-4D7B-A754-394FDC7FDE7D}" type="presParOf" srcId="{32FBFD9A-ECDC-4280-B085-A307ED49224F}" destId="{4E7400D8-CE49-4C14-9C31-B496BA2A30B3}" srcOrd="8" destOrd="0" presId="urn:microsoft.com/office/officeart/2005/8/layout/vList5"/>
    <dgm:cxn modelId="{94B209FA-B476-4325-8F4A-BCCD890A4F81}" type="presParOf" srcId="{4E7400D8-CE49-4C14-9C31-B496BA2A30B3}" destId="{49ACCEA6-60E2-44E1-8541-182C9886DFFE}" srcOrd="0" destOrd="0" presId="urn:microsoft.com/office/officeart/2005/8/layout/vList5"/>
    <dgm:cxn modelId="{BD1FF949-99AC-40DB-93BD-3BE1097402F7}" type="presParOf" srcId="{4E7400D8-CE49-4C14-9C31-B496BA2A30B3}" destId="{67EC1B60-9744-41DF-AE4A-0CCB689D199B}" srcOrd="1" destOrd="0" presId="urn:microsoft.com/office/officeart/2005/8/layout/vList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0A32B-E13C-498B-BC96-A754102A76D3}">
      <dsp:nvSpPr>
        <dsp:cNvPr id="0" name=""/>
        <dsp:cNvSpPr/>
      </dsp:nvSpPr>
      <dsp:spPr>
        <a:xfrm rot="5400000">
          <a:off x="5248283" y="-2196676"/>
          <a:ext cx="695689" cy="5266944"/>
        </a:xfrm>
        <a:prstGeom prst="round2Same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47650" tIns="123825" rIns="247650" bIns="123825" numCol="1" spcCol="1270" anchor="ctr" anchorCtr="0">
          <a:noAutofit/>
        </a:bodyPr>
        <a:lstStyle/>
        <a:p>
          <a:pPr marL="57150" lvl="1" indent="-57150" algn="l" defTabSz="488950" rtl="0">
            <a:lnSpc>
              <a:spcPct val="90000"/>
            </a:lnSpc>
            <a:spcBef>
              <a:spcPct val="0"/>
            </a:spcBef>
            <a:spcAft>
              <a:spcPct val="15000"/>
            </a:spcAft>
            <a:buChar char="•"/>
          </a:pPr>
          <a:r>
            <a:rPr lang="fr-FR" sz="1100" b="0" kern="1200" dirty="0"/>
            <a:t>Principaux secteurs employeurs</a:t>
          </a:r>
        </a:p>
        <a:p>
          <a:pPr marL="57150" lvl="1" indent="-57150" algn="l" defTabSz="488950" rtl="0">
            <a:lnSpc>
              <a:spcPct val="90000"/>
            </a:lnSpc>
            <a:spcBef>
              <a:spcPct val="0"/>
            </a:spcBef>
            <a:spcAft>
              <a:spcPct val="15000"/>
            </a:spcAft>
            <a:buChar char="•"/>
          </a:pPr>
          <a:r>
            <a:rPr lang="fr-FR" sz="1100" b="0" kern="1200" dirty="0"/>
            <a:t>Situation de l’emploi</a:t>
          </a:r>
        </a:p>
      </dsp:txBody>
      <dsp:txXfrm rot="-5400000">
        <a:off x="2962656" y="122912"/>
        <a:ext cx="5232983" cy="627767"/>
      </dsp:txXfrm>
    </dsp:sp>
    <dsp:sp modelId="{C1F012BB-6909-4422-8F3C-EE694AB43178}">
      <dsp:nvSpPr>
        <dsp:cNvPr id="0" name=""/>
        <dsp:cNvSpPr/>
      </dsp:nvSpPr>
      <dsp:spPr>
        <a:xfrm>
          <a:off x="0" y="1988"/>
          <a:ext cx="2962656" cy="869612"/>
        </a:xfrm>
        <a:prstGeom prst="roundRect">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rtl="0">
            <a:lnSpc>
              <a:spcPct val="90000"/>
            </a:lnSpc>
            <a:spcBef>
              <a:spcPct val="0"/>
            </a:spcBef>
            <a:spcAft>
              <a:spcPct val="35000"/>
            </a:spcAft>
            <a:buNone/>
          </a:pPr>
          <a:r>
            <a:rPr lang="fr-FR" sz="2300" b="1" kern="1200" dirty="0"/>
            <a:t>Employeurs et emplois</a:t>
          </a:r>
        </a:p>
      </dsp:txBody>
      <dsp:txXfrm>
        <a:off x="42451" y="44439"/>
        <a:ext cx="2877754" cy="784710"/>
      </dsp:txXfrm>
    </dsp:sp>
    <dsp:sp modelId="{265A0218-2E6A-4008-802C-751E60C83F8D}">
      <dsp:nvSpPr>
        <dsp:cNvPr id="0" name=""/>
        <dsp:cNvSpPr/>
      </dsp:nvSpPr>
      <dsp:spPr>
        <a:xfrm rot="5400000">
          <a:off x="5248283" y="-1283583"/>
          <a:ext cx="695689" cy="5266944"/>
        </a:xfrm>
        <a:prstGeom prst="round2Same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47650" tIns="123825" rIns="247650" bIns="123825" numCol="1" spcCol="1270" anchor="ctr" anchorCtr="0">
          <a:noAutofit/>
        </a:bodyPr>
        <a:lstStyle/>
        <a:p>
          <a:pPr marL="57150" lvl="1" indent="-57150" algn="l" defTabSz="488950" rtl="0">
            <a:lnSpc>
              <a:spcPct val="90000"/>
            </a:lnSpc>
            <a:spcBef>
              <a:spcPct val="0"/>
            </a:spcBef>
            <a:spcAft>
              <a:spcPct val="15000"/>
            </a:spcAft>
            <a:buChar char="•"/>
          </a:pPr>
          <a:r>
            <a:rPr lang="fr-FR" sz="1100" b="0" kern="1200" dirty="0"/>
            <a:t>Estimation de l’exposition aux familles de risque</a:t>
          </a:r>
          <a:endParaRPr lang="fr-FR" sz="1100" kern="1200" dirty="0"/>
        </a:p>
        <a:p>
          <a:pPr marL="57150" lvl="1" indent="-57150" algn="l" defTabSz="488950" rtl="0">
            <a:lnSpc>
              <a:spcPct val="90000"/>
            </a:lnSpc>
            <a:spcBef>
              <a:spcPct val="0"/>
            </a:spcBef>
            <a:spcAft>
              <a:spcPct val="15000"/>
            </a:spcAft>
            <a:buChar char="•"/>
          </a:pPr>
          <a:r>
            <a:rPr lang="fr-FR" sz="1100" b="0" kern="1200" dirty="0"/>
            <a:t>Estimation de l’exposition aux principaux risques du secteur</a:t>
          </a:r>
          <a:endParaRPr lang="fr-FR" sz="1100" kern="1200" dirty="0"/>
        </a:p>
        <a:p>
          <a:pPr marL="57150" lvl="1" indent="-57150" algn="l" defTabSz="488950" rtl="0">
            <a:lnSpc>
              <a:spcPct val="90000"/>
            </a:lnSpc>
            <a:spcBef>
              <a:spcPct val="0"/>
            </a:spcBef>
            <a:spcAft>
              <a:spcPct val="15000"/>
            </a:spcAft>
            <a:buChar char="•"/>
          </a:pPr>
          <a:r>
            <a:rPr lang="fr-FR" sz="1100" b="0" kern="1200" dirty="0"/>
            <a:t>Les écarts significatifs d’exposition aux risques</a:t>
          </a:r>
          <a:endParaRPr lang="fr-FR" sz="1100" kern="1200" dirty="0"/>
        </a:p>
      </dsp:txBody>
      <dsp:txXfrm rot="-5400000">
        <a:off x="2962656" y="1036005"/>
        <a:ext cx="5232983" cy="627767"/>
      </dsp:txXfrm>
    </dsp:sp>
    <dsp:sp modelId="{C1C3C668-32F9-4348-9945-90B4AE10B189}">
      <dsp:nvSpPr>
        <dsp:cNvPr id="0" name=""/>
        <dsp:cNvSpPr/>
      </dsp:nvSpPr>
      <dsp:spPr>
        <a:xfrm>
          <a:off x="0" y="915081"/>
          <a:ext cx="2962656" cy="869612"/>
        </a:xfrm>
        <a:prstGeom prst="roundRect">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rtl="0">
            <a:lnSpc>
              <a:spcPct val="90000"/>
            </a:lnSpc>
            <a:spcBef>
              <a:spcPct val="0"/>
            </a:spcBef>
            <a:spcAft>
              <a:spcPct val="35000"/>
            </a:spcAft>
            <a:buNone/>
          </a:pPr>
          <a:r>
            <a:rPr lang="fr-FR" sz="2300" b="1" kern="1200" dirty="0"/>
            <a:t>Exposition aux risques professionnels</a:t>
          </a:r>
          <a:endParaRPr lang="fr-FR" sz="2300" kern="1200" dirty="0"/>
        </a:p>
      </dsp:txBody>
      <dsp:txXfrm>
        <a:off x="42451" y="957532"/>
        <a:ext cx="2877754" cy="784710"/>
      </dsp:txXfrm>
    </dsp:sp>
    <dsp:sp modelId="{2DB9350A-43D7-45BB-98EA-C4F5DDC20861}">
      <dsp:nvSpPr>
        <dsp:cNvPr id="0" name=""/>
        <dsp:cNvSpPr/>
      </dsp:nvSpPr>
      <dsp:spPr>
        <a:xfrm rot="5400000">
          <a:off x="5248283" y="-370490"/>
          <a:ext cx="695689" cy="5266944"/>
        </a:xfrm>
        <a:prstGeom prst="round2Same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47650" tIns="123825" rIns="247650" bIns="123825" numCol="1" spcCol="1270" anchor="ctr" anchorCtr="0">
          <a:noAutofit/>
        </a:bodyPr>
        <a:lstStyle/>
        <a:p>
          <a:pPr marL="57150" lvl="1" indent="-57150" algn="l" defTabSz="488950" rtl="0">
            <a:lnSpc>
              <a:spcPct val="90000"/>
            </a:lnSpc>
            <a:spcBef>
              <a:spcPct val="0"/>
            </a:spcBef>
            <a:spcAft>
              <a:spcPct val="15000"/>
            </a:spcAft>
            <a:buChar char="•"/>
          </a:pPr>
          <a:r>
            <a:rPr lang="fr-FR" sz="1100" b="0" kern="1200" dirty="0"/>
            <a:t>Les données générales</a:t>
          </a:r>
          <a:endParaRPr lang="fr-FR" sz="1100" kern="1200" dirty="0"/>
        </a:p>
        <a:p>
          <a:pPr marL="57150" lvl="1" indent="-57150" algn="l" defTabSz="488950" rtl="0">
            <a:lnSpc>
              <a:spcPct val="90000"/>
            </a:lnSpc>
            <a:spcBef>
              <a:spcPct val="0"/>
            </a:spcBef>
            <a:spcAft>
              <a:spcPct val="15000"/>
            </a:spcAft>
            <a:buChar char="•"/>
          </a:pPr>
          <a:r>
            <a:rPr lang="fr-FR" sz="1100" b="0" kern="1200" dirty="0"/>
            <a:t>Les accidents du travail par tranche d’âge</a:t>
          </a:r>
          <a:endParaRPr lang="fr-FR" sz="1100" kern="1200" dirty="0"/>
        </a:p>
        <a:p>
          <a:pPr marL="57150" lvl="1" indent="-57150" algn="l" defTabSz="488950" rtl="0">
            <a:lnSpc>
              <a:spcPct val="90000"/>
            </a:lnSpc>
            <a:spcBef>
              <a:spcPct val="0"/>
            </a:spcBef>
            <a:spcAft>
              <a:spcPct val="15000"/>
            </a:spcAft>
            <a:buChar char="•"/>
          </a:pPr>
          <a:r>
            <a:rPr lang="fr-FR" sz="1100" kern="1200" dirty="0"/>
            <a:t>Les accidents du travail par taille d’établissement</a:t>
          </a:r>
        </a:p>
      </dsp:txBody>
      <dsp:txXfrm rot="-5400000">
        <a:off x="2962656" y="1949098"/>
        <a:ext cx="5232983" cy="627767"/>
      </dsp:txXfrm>
    </dsp:sp>
    <dsp:sp modelId="{017071E8-DD4A-4935-BCBD-FFE2D1EAE160}">
      <dsp:nvSpPr>
        <dsp:cNvPr id="0" name=""/>
        <dsp:cNvSpPr/>
      </dsp:nvSpPr>
      <dsp:spPr>
        <a:xfrm>
          <a:off x="0" y="1828174"/>
          <a:ext cx="2962656" cy="869612"/>
        </a:xfrm>
        <a:prstGeom prst="roundRect">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rtl="0">
            <a:lnSpc>
              <a:spcPct val="90000"/>
            </a:lnSpc>
            <a:spcBef>
              <a:spcPct val="0"/>
            </a:spcBef>
            <a:spcAft>
              <a:spcPct val="35000"/>
            </a:spcAft>
            <a:buNone/>
          </a:pPr>
          <a:r>
            <a:rPr lang="fr-FR" sz="2300" b="1" kern="1200"/>
            <a:t>Les accidents du travail</a:t>
          </a:r>
          <a:endParaRPr lang="fr-FR" sz="2300" kern="1200"/>
        </a:p>
      </dsp:txBody>
      <dsp:txXfrm>
        <a:off x="42451" y="1870625"/>
        <a:ext cx="2877754" cy="784710"/>
      </dsp:txXfrm>
    </dsp:sp>
    <dsp:sp modelId="{6AA7E57C-D48E-443B-92A6-3496A8DC1945}">
      <dsp:nvSpPr>
        <dsp:cNvPr id="0" name=""/>
        <dsp:cNvSpPr/>
      </dsp:nvSpPr>
      <dsp:spPr>
        <a:xfrm rot="5400000">
          <a:off x="5248283" y="542601"/>
          <a:ext cx="695689" cy="5266944"/>
        </a:xfrm>
        <a:prstGeom prst="round2Same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47650" tIns="123825" rIns="247650" bIns="123825" numCol="1" spcCol="1270" anchor="ctr" anchorCtr="0">
          <a:noAutofit/>
        </a:bodyPr>
        <a:lstStyle/>
        <a:p>
          <a:pPr marL="57150" lvl="1" indent="-57150" algn="l" defTabSz="488950" rtl="0">
            <a:lnSpc>
              <a:spcPct val="90000"/>
            </a:lnSpc>
            <a:spcBef>
              <a:spcPct val="0"/>
            </a:spcBef>
            <a:spcAft>
              <a:spcPct val="15000"/>
            </a:spcAft>
            <a:buChar char="•"/>
          </a:pPr>
          <a:r>
            <a:rPr lang="fr-FR" sz="1100" b="0" kern="1200" dirty="0"/>
            <a:t>Les données générales</a:t>
          </a:r>
          <a:endParaRPr lang="fr-FR" sz="1100" kern="1200" dirty="0"/>
        </a:p>
        <a:p>
          <a:pPr marL="57150" lvl="1" indent="-57150" algn="l" defTabSz="488950" rtl="0">
            <a:lnSpc>
              <a:spcPct val="90000"/>
            </a:lnSpc>
            <a:spcBef>
              <a:spcPct val="0"/>
            </a:spcBef>
            <a:spcAft>
              <a:spcPct val="15000"/>
            </a:spcAft>
            <a:buChar char="•"/>
          </a:pPr>
          <a:r>
            <a:rPr lang="fr-FR" sz="1100" kern="1200" dirty="0"/>
            <a:t>Les troubles musculo-squelettiques (TMS)</a:t>
          </a:r>
        </a:p>
        <a:p>
          <a:pPr marL="57150" lvl="1" indent="-57150" algn="l" defTabSz="488950" rtl="0">
            <a:lnSpc>
              <a:spcPct val="90000"/>
            </a:lnSpc>
            <a:spcBef>
              <a:spcPct val="0"/>
            </a:spcBef>
            <a:spcAft>
              <a:spcPct val="15000"/>
            </a:spcAft>
            <a:buChar char="•"/>
          </a:pPr>
          <a:r>
            <a:rPr lang="fr-FR" sz="1100" kern="1200" dirty="0"/>
            <a:t>Les maladies professionnelles par âge</a:t>
          </a:r>
        </a:p>
        <a:p>
          <a:pPr marL="57150" lvl="1" indent="-57150" algn="l" defTabSz="488950" rtl="0">
            <a:lnSpc>
              <a:spcPct val="90000"/>
            </a:lnSpc>
            <a:spcBef>
              <a:spcPct val="0"/>
            </a:spcBef>
            <a:spcAft>
              <a:spcPct val="15000"/>
            </a:spcAft>
            <a:buChar char="•"/>
          </a:pPr>
          <a:r>
            <a:rPr lang="fr-FR" sz="1100" kern="1200" dirty="0"/>
            <a:t>Les maladies professionnelles par taille d’établissement</a:t>
          </a:r>
        </a:p>
      </dsp:txBody>
      <dsp:txXfrm rot="-5400000">
        <a:off x="2962656" y="2862190"/>
        <a:ext cx="5232983" cy="627767"/>
      </dsp:txXfrm>
    </dsp:sp>
    <dsp:sp modelId="{60647DBD-653E-4AE0-9432-16F818F41942}">
      <dsp:nvSpPr>
        <dsp:cNvPr id="0" name=""/>
        <dsp:cNvSpPr/>
      </dsp:nvSpPr>
      <dsp:spPr>
        <a:xfrm>
          <a:off x="0" y="2741267"/>
          <a:ext cx="2962656" cy="869612"/>
        </a:xfrm>
        <a:prstGeom prst="roundRect">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rtl="0">
            <a:lnSpc>
              <a:spcPct val="90000"/>
            </a:lnSpc>
            <a:spcBef>
              <a:spcPct val="0"/>
            </a:spcBef>
            <a:spcAft>
              <a:spcPct val="35000"/>
            </a:spcAft>
            <a:buNone/>
          </a:pPr>
          <a:r>
            <a:rPr lang="fr-FR" sz="2300" b="1" kern="1200"/>
            <a:t>Les maladies professionnelles</a:t>
          </a:r>
          <a:endParaRPr lang="fr-FR" sz="2300" kern="1200"/>
        </a:p>
      </dsp:txBody>
      <dsp:txXfrm>
        <a:off x="42451" y="2783718"/>
        <a:ext cx="2877754" cy="784710"/>
      </dsp:txXfrm>
    </dsp:sp>
    <dsp:sp modelId="{67EC1B60-9744-41DF-AE4A-0CCB689D199B}">
      <dsp:nvSpPr>
        <dsp:cNvPr id="0" name=""/>
        <dsp:cNvSpPr/>
      </dsp:nvSpPr>
      <dsp:spPr>
        <a:xfrm rot="5400000">
          <a:off x="5248283" y="1455694"/>
          <a:ext cx="695689" cy="5266944"/>
        </a:xfrm>
        <a:prstGeom prst="round2Same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47650" tIns="123825" rIns="247650" bIns="123825" numCol="1" spcCol="1270" anchor="ctr" anchorCtr="0">
          <a:noAutofit/>
        </a:bodyPr>
        <a:lstStyle/>
        <a:p>
          <a:pPr marL="57150" lvl="1" indent="-57150" algn="l" defTabSz="488950" rtl="0">
            <a:lnSpc>
              <a:spcPct val="90000"/>
            </a:lnSpc>
            <a:spcBef>
              <a:spcPct val="0"/>
            </a:spcBef>
            <a:spcAft>
              <a:spcPct val="15000"/>
            </a:spcAft>
            <a:buChar char="•"/>
          </a:pPr>
          <a:r>
            <a:rPr lang="fr-FR" sz="1100" b="0" kern="1200" dirty="0"/>
            <a:t>Les données générales</a:t>
          </a:r>
          <a:endParaRPr lang="fr-FR" sz="1100" kern="1200" dirty="0"/>
        </a:p>
        <a:p>
          <a:pPr marL="57150" lvl="1" indent="-57150" algn="l" defTabSz="488950" rtl="0">
            <a:lnSpc>
              <a:spcPct val="90000"/>
            </a:lnSpc>
            <a:spcBef>
              <a:spcPct val="0"/>
            </a:spcBef>
            <a:spcAft>
              <a:spcPct val="15000"/>
            </a:spcAft>
            <a:buChar char="•"/>
          </a:pPr>
          <a:r>
            <a:rPr lang="fr-FR" sz="1100" kern="1200" dirty="0"/>
            <a:t>Taux d’inaptitude</a:t>
          </a:r>
        </a:p>
      </dsp:txBody>
      <dsp:txXfrm rot="-5400000">
        <a:off x="2962656" y="3775283"/>
        <a:ext cx="5232983" cy="627767"/>
      </dsp:txXfrm>
    </dsp:sp>
    <dsp:sp modelId="{49ACCEA6-60E2-44E1-8541-182C9886DFFE}">
      <dsp:nvSpPr>
        <dsp:cNvPr id="0" name=""/>
        <dsp:cNvSpPr/>
      </dsp:nvSpPr>
      <dsp:spPr>
        <a:xfrm>
          <a:off x="0" y="3654360"/>
          <a:ext cx="2962656" cy="869612"/>
        </a:xfrm>
        <a:prstGeom prst="roundRect">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rtl="0">
            <a:lnSpc>
              <a:spcPct val="90000"/>
            </a:lnSpc>
            <a:spcBef>
              <a:spcPct val="0"/>
            </a:spcBef>
            <a:spcAft>
              <a:spcPct val="35000"/>
            </a:spcAft>
            <a:buNone/>
          </a:pPr>
          <a:r>
            <a:rPr lang="fr-FR" sz="2300" b="1" kern="1200"/>
            <a:t>Les licenciements pour inaptitude</a:t>
          </a:r>
          <a:endParaRPr lang="fr-FR" sz="2300" kern="1200"/>
        </a:p>
      </dsp:txBody>
      <dsp:txXfrm>
        <a:off x="42451" y="3696811"/>
        <a:ext cx="2877754" cy="78471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D2F4C1DB-9881-4822-8A46-40EC5BB8E928}" type="datetimeFigureOut">
              <a:rPr lang="fr-FR" smtClean="0"/>
              <a:t>05/02/2024</a:t>
            </a:fld>
            <a:endParaRPr lang="fr-FR"/>
          </a:p>
        </p:txBody>
      </p:sp>
      <p:sp>
        <p:nvSpPr>
          <p:cNvPr id="4" name="Espace réservé de l'image des diapositives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E574FD5A-C572-443D-BE10-DEAD23E4C98E}" type="slidenum">
              <a:rPr lang="fr-FR" smtClean="0"/>
              <a:t>‹N°›</a:t>
            </a:fld>
            <a:endParaRPr lang="fr-FR"/>
          </a:p>
        </p:txBody>
      </p:sp>
    </p:spTree>
    <p:extLst>
      <p:ext uri="{BB962C8B-B14F-4D97-AF65-F5344CB8AC3E}">
        <p14:creationId xmlns:p14="http://schemas.microsoft.com/office/powerpoint/2010/main" val="931344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574FD5A-C572-443D-BE10-DEAD23E4C98E}" type="slidenum">
              <a:rPr lang="fr-FR" smtClean="0"/>
              <a:t>2</a:t>
            </a:fld>
            <a:endParaRPr lang="fr-FR"/>
          </a:p>
        </p:txBody>
      </p:sp>
    </p:spTree>
    <p:extLst>
      <p:ext uri="{BB962C8B-B14F-4D97-AF65-F5344CB8AC3E}">
        <p14:creationId xmlns:p14="http://schemas.microsoft.com/office/powerpoint/2010/main" val="330117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574FD5A-C572-443D-BE10-DEAD23E4C98E}" type="slidenum">
              <a:rPr lang="fr-FR" smtClean="0"/>
              <a:t>4</a:t>
            </a:fld>
            <a:endParaRPr lang="fr-FR"/>
          </a:p>
        </p:txBody>
      </p:sp>
    </p:spTree>
    <p:extLst>
      <p:ext uri="{BB962C8B-B14F-4D97-AF65-F5344CB8AC3E}">
        <p14:creationId xmlns:p14="http://schemas.microsoft.com/office/powerpoint/2010/main" val="2047280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574FD5A-C572-443D-BE10-DEAD23E4C98E}" type="slidenum">
              <a:rPr lang="fr-FR" smtClean="0"/>
              <a:t>5</a:t>
            </a:fld>
            <a:endParaRPr lang="fr-FR"/>
          </a:p>
        </p:txBody>
      </p:sp>
    </p:spTree>
    <p:extLst>
      <p:ext uri="{BB962C8B-B14F-4D97-AF65-F5344CB8AC3E}">
        <p14:creationId xmlns:p14="http://schemas.microsoft.com/office/powerpoint/2010/main" val="474590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574FD5A-C572-443D-BE10-DEAD23E4C98E}" type="slidenum">
              <a:rPr lang="fr-FR" smtClean="0"/>
              <a:t>7</a:t>
            </a:fld>
            <a:endParaRPr lang="fr-FR"/>
          </a:p>
        </p:txBody>
      </p:sp>
    </p:spTree>
    <p:extLst>
      <p:ext uri="{BB962C8B-B14F-4D97-AF65-F5344CB8AC3E}">
        <p14:creationId xmlns:p14="http://schemas.microsoft.com/office/powerpoint/2010/main" val="3744772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574FD5A-C572-443D-BE10-DEAD23E4C98E}" type="slidenum">
              <a:rPr lang="fr-FR" smtClean="0"/>
              <a:t>12</a:t>
            </a:fld>
            <a:endParaRPr lang="fr-FR"/>
          </a:p>
        </p:txBody>
      </p:sp>
    </p:spTree>
    <p:extLst>
      <p:ext uri="{BB962C8B-B14F-4D97-AF65-F5344CB8AC3E}">
        <p14:creationId xmlns:p14="http://schemas.microsoft.com/office/powerpoint/2010/main" val="113172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574FD5A-C572-443D-BE10-DEAD23E4C98E}" type="slidenum">
              <a:rPr lang="fr-FR" smtClean="0"/>
              <a:t>17</a:t>
            </a:fld>
            <a:endParaRPr lang="fr-FR"/>
          </a:p>
        </p:txBody>
      </p:sp>
    </p:spTree>
    <p:extLst>
      <p:ext uri="{BB962C8B-B14F-4D97-AF65-F5344CB8AC3E}">
        <p14:creationId xmlns:p14="http://schemas.microsoft.com/office/powerpoint/2010/main" val="2955045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Diapositive de titre">
    <p:spTree>
      <p:nvGrpSpPr>
        <p:cNvPr id="1" name=""/>
        <p:cNvGrpSpPr/>
        <p:nvPr/>
      </p:nvGrpSpPr>
      <p:grpSpPr bwMode="auto">
        <a:xfrm>
          <a:off x="0" y="0"/>
          <a:ext cx="0" cy="0"/>
          <a:chOff x="0" y="0"/>
          <a:chExt cx="0" cy="0"/>
        </a:xfrm>
      </p:grpSpPr>
      <p:sp>
        <p:nvSpPr>
          <p:cNvPr id="2" name="Titre 1"/>
          <p:cNvSpPr>
            <a:spLocks noGrp="1"/>
          </p:cNvSpPr>
          <p:nvPr>
            <p:ph type="ctrTitle"/>
          </p:nvPr>
        </p:nvSpPr>
        <p:spPr bwMode="auto">
          <a:xfrm>
            <a:off x="1475656" y="2996952"/>
            <a:ext cx="6768752" cy="1470025"/>
          </a:xfrm>
        </p:spPr>
        <p:txBody>
          <a:bodyPr/>
          <a:lstStyle>
            <a:lvl1pPr algn="ctr">
              <a:defRPr cap="all">
                <a:solidFill>
                  <a:srgbClr val="006F6E"/>
                </a:solidFill>
              </a:defRPr>
            </a:lvl1pPr>
          </a:lstStyle>
          <a:p>
            <a:pPr>
              <a:defRPr/>
            </a:pPr>
            <a:r>
              <a:rPr lang="fr-FR"/>
              <a:t>Modifiez le style du titre</a:t>
            </a:r>
          </a:p>
        </p:txBody>
      </p:sp>
      <p:sp>
        <p:nvSpPr>
          <p:cNvPr id="3" name="Sous-titre 2"/>
          <p:cNvSpPr>
            <a:spLocks noGrp="1"/>
          </p:cNvSpPr>
          <p:nvPr>
            <p:ph type="subTitle" idx="1"/>
          </p:nvPr>
        </p:nvSpPr>
        <p:spPr bwMode="auto">
          <a:xfrm>
            <a:off x="1475656" y="4509120"/>
            <a:ext cx="6768752" cy="792087"/>
          </a:xfrm>
        </p:spPr>
        <p:txBody>
          <a:bodyPr>
            <a:normAutofit/>
          </a:bodyPr>
          <a:lstStyle>
            <a:lvl1pPr marL="0" indent="0" algn="ctr">
              <a:buNone/>
              <a:defRPr sz="2800" b="1" i="0" cap="small">
                <a:solidFill>
                  <a:srgbClr val="58595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fr-FR"/>
              <a:t>Modifiez le style des sous-titres du masque</a:t>
            </a:r>
          </a:p>
        </p:txBody>
      </p:sp>
      <p:sp>
        <p:nvSpPr>
          <p:cNvPr id="8" name="Rectangle 7"/>
          <p:cNvSpPr/>
          <p:nvPr userDrawn="1"/>
        </p:nvSpPr>
        <p:spPr bwMode="auto">
          <a:xfrm>
            <a:off x="4284732" y="0"/>
            <a:ext cx="4859268" cy="1988840"/>
          </a:xfrm>
          <a:prstGeom prst="rect">
            <a:avLst/>
          </a:prstGeom>
          <a:solidFill>
            <a:srgbClr val="FF6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lang="fr-FR"/>
          </a:p>
        </p:txBody>
      </p:sp>
      <p:pic>
        <p:nvPicPr>
          <p:cNvPr id="9" name="Image 8"/>
          <p:cNvPicPr>
            <a:picLocks noChangeAspect="1"/>
          </p:cNvPicPr>
          <p:nvPr userDrawn="1"/>
        </p:nvPicPr>
        <p:blipFill>
          <a:blip r:embed="rId2"/>
          <a:srcRect t="1376" b="599"/>
          <a:stretch/>
        </p:blipFill>
        <p:spPr bwMode="auto">
          <a:xfrm>
            <a:off x="4320000" y="709200"/>
            <a:ext cx="4824000" cy="1282902"/>
          </a:xfrm>
          <a:prstGeom prst="rect">
            <a:avLst/>
          </a:prstGeom>
        </p:spPr>
      </p:pic>
      <p:pic>
        <p:nvPicPr>
          <p:cNvPr id="4" name="Image 3"/>
          <p:cNvPicPr>
            <a:picLocks noChangeAspect="1"/>
          </p:cNvPicPr>
          <p:nvPr userDrawn="1"/>
        </p:nvPicPr>
        <p:blipFill>
          <a:blip r:embed="rId3"/>
          <a:stretch/>
        </p:blipFill>
        <p:spPr bwMode="auto">
          <a:xfrm>
            <a:off x="0" y="0"/>
            <a:ext cx="4319016" cy="199948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secHead" preserve="1" userDrawn="1">
  <p:cSld name="Titre de section">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1188000" y="2924944"/>
            <a:ext cx="7488000" cy="1362075"/>
          </a:xfrm>
        </p:spPr>
        <p:txBody>
          <a:bodyPr anchor="t"/>
          <a:lstStyle>
            <a:lvl1pPr algn="ctr">
              <a:defRPr sz="4000" b="1" cap="all">
                <a:solidFill>
                  <a:srgbClr val="006F6E"/>
                </a:solidFill>
              </a:defRPr>
            </a:lvl1pPr>
          </a:lstStyle>
          <a:p>
            <a:pPr>
              <a:defRPr/>
            </a:pPr>
            <a:r>
              <a:rPr lang="fr-FR"/>
              <a:t>Modifiez le style du titre</a:t>
            </a:r>
          </a:p>
        </p:txBody>
      </p:sp>
      <p:sp>
        <p:nvSpPr>
          <p:cNvPr id="3" name="Espace réservé du texte 2"/>
          <p:cNvSpPr>
            <a:spLocks noGrp="1"/>
          </p:cNvSpPr>
          <p:nvPr>
            <p:ph type="body" idx="1"/>
          </p:nvPr>
        </p:nvSpPr>
        <p:spPr bwMode="auto">
          <a:xfrm>
            <a:off x="1188456" y="4293096"/>
            <a:ext cx="7488000" cy="1500187"/>
          </a:xfrm>
        </p:spPr>
        <p:txBody>
          <a:bodyPr anchor="b"/>
          <a:lstStyle>
            <a:lvl1pPr marL="0" indent="0" algn="ctr">
              <a:buNone/>
              <a:defRPr sz="2000">
                <a:solidFill>
                  <a:srgbClr val="58595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fr-FR"/>
              <a:t>Modifiez les styles du texte du masque</a:t>
            </a:r>
            <a:endParaRPr/>
          </a:p>
        </p:txBody>
      </p:sp>
      <p:sp>
        <p:nvSpPr>
          <p:cNvPr id="4" name="Espace réservé de la date 3"/>
          <p:cNvSpPr>
            <a:spLocks noGrp="1"/>
          </p:cNvSpPr>
          <p:nvPr>
            <p:ph type="dt" sz="half" idx="10"/>
          </p:nvPr>
        </p:nvSpPr>
        <p:spPr bwMode="auto"/>
        <p:txBody>
          <a:bodyPr/>
          <a:lstStyle/>
          <a:p>
            <a:pPr>
              <a:defRPr/>
            </a:pPr>
            <a:fld id="{E77A4600-22CE-4ACC-B6BA-78D1242EAE30}" type="datetimeFigureOut">
              <a:rPr lang="fr-FR"/>
              <a:t>05/02/2024</a:t>
            </a:fld>
            <a:endParaRPr lang="fr-FR"/>
          </a:p>
        </p:txBody>
      </p:sp>
      <p:sp>
        <p:nvSpPr>
          <p:cNvPr id="5" name="Espace réservé du pied de page 4"/>
          <p:cNvSpPr>
            <a:spLocks noGrp="1"/>
          </p:cNvSpPr>
          <p:nvPr>
            <p:ph type="ftr" sz="quarter" idx="11"/>
          </p:nvPr>
        </p:nvSpPr>
        <p:spPr bwMode="auto"/>
        <p:txBody>
          <a:bodyPr/>
          <a:lstStyle/>
          <a:p>
            <a:pPr>
              <a:defRPr/>
            </a:pPr>
            <a:endParaRPr lang="fr-FR"/>
          </a:p>
        </p:txBody>
      </p:sp>
      <p:sp>
        <p:nvSpPr>
          <p:cNvPr id="6" name="Espace réservé du numéro de diapositive 5"/>
          <p:cNvSpPr>
            <a:spLocks noGrp="1"/>
          </p:cNvSpPr>
          <p:nvPr>
            <p:ph type="sldNum" sz="quarter" idx="12"/>
          </p:nvPr>
        </p:nvSpPr>
        <p:spPr bwMode="auto"/>
        <p:txBody>
          <a:bodyPr/>
          <a:lstStyle/>
          <a:p>
            <a:pPr>
              <a:defRPr/>
            </a:pPr>
            <a:fld id="{64B73840-D103-4F34-B09E-BC1DD9B73132}" type="slidenum">
              <a:rPr lang="fr-F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obj" preserve="1" userDrawn="1">
  <p:cSld name="Titre et contenu">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1619672" y="773038"/>
            <a:ext cx="7509519" cy="774625"/>
          </a:xfrm>
        </p:spPr>
        <p:txBody>
          <a:bodyPr/>
          <a:lstStyle>
            <a:lvl1pPr>
              <a:defRPr>
                <a:solidFill>
                  <a:srgbClr val="006F6E"/>
                </a:solidFill>
              </a:defRPr>
            </a:lvl1pPr>
          </a:lstStyle>
          <a:p>
            <a:pPr>
              <a:defRPr/>
            </a:pPr>
            <a:r>
              <a:rPr lang="fr-FR"/>
              <a:t>Modifiez le style du titre</a:t>
            </a:r>
          </a:p>
        </p:txBody>
      </p:sp>
      <p:sp>
        <p:nvSpPr>
          <p:cNvPr id="3" name="Espace réservé du contenu 2"/>
          <p:cNvSpPr>
            <a:spLocks noGrp="1"/>
          </p:cNvSpPr>
          <p:nvPr>
            <p:ph idx="1"/>
          </p:nvPr>
        </p:nvSpPr>
        <p:spPr bwMode="auto">
          <a:xfrm>
            <a:off x="1187624" y="1989312"/>
            <a:ext cx="7488000" cy="4248000"/>
          </a:xfrm>
        </p:spPr>
        <p:txBody>
          <a:bodyPr/>
          <a:lstStyle>
            <a:lvl1pPr>
              <a:defRPr b="1">
                <a:solidFill>
                  <a:srgbClr val="006F6E"/>
                </a:solidFill>
              </a:defRPr>
            </a:lvl1pPr>
            <a:lvl2pPr>
              <a:defRPr b="1">
                <a:solidFill>
                  <a:schemeClr val="accent5">
                    <a:lumMod val="50000"/>
                  </a:schemeClr>
                </a:solidFill>
              </a:defRPr>
            </a:lvl2pPr>
            <a:lvl3pPr>
              <a:defRPr>
                <a:solidFill>
                  <a:schemeClr val="accent5">
                    <a:lumMod val="75000"/>
                  </a:schemeClr>
                </a:solidFill>
              </a:defRPr>
            </a:lvl3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Deux contenus">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1619672" y="773038"/>
            <a:ext cx="7524328" cy="788343"/>
          </a:xfrm>
        </p:spPr>
        <p:txBody>
          <a:bodyPr/>
          <a:lstStyle>
            <a:lvl1pPr>
              <a:defRPr>
                <a:solidFill>
                  <a:srgbClr val="006F6E"/>
                </a:solidFill>
              </a:defRPr>
            </a:lvl1pPr>
          </a:lstStyle>
          <a:p>
            <a:pPr>
              <a:defRPr/>
            </a:pPr>
            <a:r>
              <a:rPr lang="fr-FR"/>
              <a:t>Modifiez le style du titre</a:t>
            </a:r>
          </a:p>
        </p:txBody>
      </p:sp>
      <p:sp>
        <p:nvSpPr>
          <p:cNvPr id="3" name="Espace réservé du contenu 2"/>
          <p:cNvSpPr>
            <a:spLocks noGrp="1"/>
          </p:cNvSpPr>
          <p:nvPr>
            <p:ph sz="half" idx="1"/>
          </p:nvPr>
        </p:nvSpPr>
        <p:spPr bwMode="auto">
          <a:xfrm>
            <a:off x="1115616" y="1908000"/>
            <a:ext cx="3636000" cy="4248000"/>
          </a:xfrm>
        </p:spPr>
        <p:txBody>
          <a:bodyPr>
            <a:normAutofit/>
          </a:bodyPr>
          <a:lstStyle>
            <a:lvl1pPr marL="180975" indent="-180975">
              <a:defRPr sz="2000" b="1"/>
            </a:lvl1pPr>
            <a:lvl2pPr marL="447675" indent="-266700">
              <a:defRPr sz="1800"/>
            </a:lvl2pPr>
            <a:lvl3pPr marL="628650" indent="-180975">
              <a:defRPr sz="1600"/>
            </a:lvl3pPr>
            <a:lvl4pPr marL="809625" indent="-180975">
              <a:defRPr sz="1600"/>
            </a:lvl4pPr>
            <a:lvl5pPr marL="990600" indent="-180975">
              <a:defRPr sz="1600"/>
            </a:lvl5pPr>
            <a:lvl6pPr>
              <a:defRPr sz="1800"/>
            </a:lvl6pPr>
            <a:lvl7pPr>
              <a:defRPr sz="1800"/>
            </a:lvl7pPr>
            <a:lvl8pPr>
              <a:defRPr sz="1800"/>
            </a:lvl8pPr>
            <a:lvl9pPr>
              <a:defRPr sz="1800"/>
            </a:lvl9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4" name="Espace réservé du contenu 3"/>
          <p:cNvSpPr>
            <a:spLocks noGrp="1"/>
          </p:cNvSpPr>
          <p:nvPr>
            <p:ph sz="half" idx="2"/>
          </p:nvPr>
        </p:nvSpPr>
        <p:spPr bwMode="auto">
          <a:xfrm>
            <a:off x="4932040" y="1908000"/>
            <a:ext cx="3636000" cy="4248000"/>
          </a:xfrm>
        </p:spPr>
        <p:txBody>
          <a:bodyPr>
            <a:normAutofit/>
          </a:bodyPr>
          <a:lstStyle>
            <a:lvl1pPr marL="180975" indent="-180975">
              <a:defRPr sz="2000" b="1"/>
            </a:lvl1pPr>
            <a:lvl2pPr marL="447675" indent="-266700">
              <a:defRPr sz="1800"/>
            </a:lvl2pPr>
            <a:lvl3pPr marL="628650" indent="-180975">
              <a:defRPr sz="1600"/>
            </a:lvl3pPr>
            <a:lvl4pPr marL="809625" indent="-180975">
              <a:tabLst>
                <a:tab pos="809625" algn="l"/>
              </a:tabLst>
              <a:defRPr sz="1600"/>
            </a:lvl4pPr>
            <a:lvl5pPr marL="990600" indent="-180975">
              <a:defRPr sz="1600"/>
            </a:lvl5pPr>
            <a:lvl6pPr>
              <a:defRPr sz="1800"/>
            </a:lvl6pPr>
            <a:lvl7pPr>
              <a:defRPr sz="1800"/>
            </a:lvl7pPr>
            <a:lvl8pPr>
              <a:defRPr sz="1800"/>
            </a:lvl8pPr>
            <a:lvl9pPr>
              <a:defRPr sz="1800"/>
            </a:lvl9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5" name="Espace réservé de la date 4"/>
          <p:cNvSpPr>
            <a:spLocks noGrp="1"/>
          </p:cNvSpPr>
          <p:nvPr>
            <p:ph type="dt" sz="half" idx="10"/>
          </p:nvPr>
        </p:nvSpPr>
        <p:spPr bwMode="auto"/>
        <p:txBody>
          <a:bodyPr/>
          <a:lstStyle/>
          <a:p>
            <a:pPr>
              <a:defRPr/>
            </a:pPr>
            <a:fld id="{E77A4600-22CE-4ACC-B6BA-78D1242EAE30}" type="datetimeFigureOut">
              <a:rPr lang="fr-FR"/>
              <a:t>05/02/2024</a:t>
            </a:fld>
            <a:endParaRPr lang="fr-FR"/>
          </a:p>
        </p:txBody>
      </p:sp>
      <p:sp>
        <p:nvSpPr>
          <p:cNvPr id="6" name="Espace réservé du pied de page 5"/>
          <p:cNvSpPr>
            <a:spLocks noGrp="1"/>
          </p:cNvSpPr>
          <p:nvPr>
            <p:ph type="ftr" sz="quarter" idx="11"/>
          </p:nvPr>
        </p:nvSpPr>
        <p:spPr bwMode="auto"/>
        <p:txBody>
          <a:bodyPr/>
          <a:lstStyle/>
          <a:p>
            <a:pPr>
              <a:defRPr/>
            </a:pPr>
            <a:endParaRPr lang="fr-FR"/>
          </a:p>
        </p:txBody>
      </p:sp>
      <p:sp>
        <p:nvSpPr>
          <p:cNvPr id="7" name="Espace réservé du numéro de diapositive 6"/>
          <p:cNvSpPr>
            <a:spLocks noGrp="1"/>
          </p:cNvSpPr>
          <p:nvPr>
            <p:ph type="sldNum" sz="quarter" idx="12"/>
          </p:nvPr>
        </p:nvSpPr>
        <p:spPr bwMode="auto"/>
        <p:txBody>
          <a:bodyPr/>
          <a:lstStyle/>
          <a:p>
            <a:pPr>
              <a:defRPr/>
            </a:pPr>
            <a:fld id="{64B73840-D103-4F34-B09E-BC1DD9B73132}" type="slidenum">
              <a:rPr lang="fr-F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re seul">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lvl1pPr>
              <a:defRPr>
                <a:solidFill>
                  <a:srgbClr val="006F6E"/>
                </a:solidFill>
              </a:defRPr>
            </a:lvl1pPr>
          </a:lstStyle>
          <a:p>
            <a:pPr>
              <a:defRPr/>
            </a:pPr>
            <a:r>
              <a:rPr lang="fr-FR"/>
              <a:t>Modifiez le style du titre</a:t>
            </a:r>
          </a:p>
        </p:txBody>
      </p:sp>
      <p:sp>
        <p:nvSpPr>
          <p:cNvPr id="3" name="Espace réservé de la date 2"/>
          <p:cNvSpPr>
            <a:spLocks noGrp="1"/>
          </p:cNvSpPr>
          <p:nvPr>
            <p:ph type="dt" sz="half" idx="10"/>
          </p:nvPr>
        </p:nvSpPr>
        <p:spPr bwMode="auto"/>
        <p:txBody>
          <a:bodyPr/>
          <a:lstStyle/>
          <a:p>
            <a:pPr>
              <a:defRPr/>
            </a:pPr>
            <a:fld id="{E77A4600-22CE-4ACC-B6BA-78D1242EAE30}" type="datetimeFigureOut">
              <a:rPr lang="fr-FR"/>
              <a:t>05/02/2024</a:t>
            </a:fld>
            <a:endParaRPr lang="fr-FR"/>
          </a:p>
        </p:txBody>
      </p:sp>
      <p:sp>
        <p:nvSpPr>
          <p:cNvPr id="4" name="Espace réservé du pied de page 3"/>
          <p:cNvSpPr>
            <a:spLocks noGrp="1"/>
          </p:cNvSpPr>
          <p:nvPr>
            <p:ph type="ftr" sz="quarter" idx="11"/>
          </p:nvPr>
        </p:nvSpPr>
        <p:spPr bwMode="auto"/>
        <p:txBody>
          <a:bodyPr/>
          <a:lstStyle/>
          <a:p>
            <a:pPr>
              <a:defRPr/>
            </a:pPr>
            <a:endParaRPr lang="fr-FR"/>
          </a:p>
        </p:txBody>
      </p:sp>
      <p:sp>
        <p:nvSpPr>
          <p:cNvPr id="5" name="Espace réservé du numéro de diapositive 4"/>
          <p:cNvSpPr>
            <a:spLocks noGrp="1"/>
          </p:cNvSpPr>
          <p:nvPr>
            <p:ph type="sldNum" sz="quarter" idx="12"/>
          </p:nvPr>
        </p:nvSpPr>
        <p:spPr bwMode="auto"/>
        <p:txBody>
          <a:bodyPr/>
          <a:lstStyle/>
          <a:p>
            <a:pPr>
              <a:defRPr/>
            </a:pPr>
            <a:fld id="{64B73840-D103-4F34-B09E-BC1DD9B73132}" type="slidenum">
              <a:rPr lang="fr-F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blank" preserve="1" userDrawn="1">
  <p:cSld name="Vide">
    <p:spTree>
      <p:nvGrpSpPr>
        <p:cNvPr id="1" name=""/>
        <p:cNvGrpSpPr/>
        <p:nvPr/>
      </p:nvGrpSpPr>
      <p:grpSpPr bwMode="auto">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picTx" preserve="1" userDrawn="1">
  <p:cSld name="Image avec légend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251520" y="5663678"/>
            <a:ext cx="8784976" cy="566738"/>
          </a:xfrm>
        </p:spPr>
        <p:txBody>
          <a:bodyPr anchor="b"/>
          <a:lstStyle>
            <a:lvl1pPr algn="l">
              <a:defRPr sz="2000" b="1"/>
            </a:lvl1pPr>
          </a:lstStyle>
          <a:p>
            <a:pPr>
              <a:defRPr/>
            </a:pPr>
            <a:r>
              <a:rPr lang="fr-FR"/>
              <a:t>Modifiez le style du titre</a:t>
            </a:r>
          </a:p>
        </p:txBody>
      </p:sp>
      <p:sp>
        <p:nvSpPr>
          <p:cNvPr id="3" name="Espace réservé pour une image  2"/>
          <p:cNvSpPr>
            <a:spLocks noGrp="1"/>
          </p:cNvSpPr>
          <p:nvPr>
            <p:ph type="pic" idx="1"/>
          </p:nvPr>
        </p:nvSpPr>
        <p:spPr bwMode="auto">
          <a:xfrm>
            <a:off x="1691680" y="908720"/>
            <a:ext cx="7344816" cy="46085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fr-FR"/>
          </a:p>
        </p:txBody>
      </p:sp>
      <p:sp>
        <p:nvSpPr>
          <p:cNvPr id="4" name="Espace réservé du texte 3"/>
          <p:cNvSpPr>
            <a:spLocks noGrp="1"/>
          </p:cNvSpPr>
          <p:nvPr>
            <p:ph type="body" sz="half" idx="2"/>
          </p:nvPr>
        </p:nvSpPr>
        <p:spPr bwMode="auto">
          <a:xfrm>
            <a:off x="251520" y="6230416"/>
            <a:ext cx="8784976" cy="5109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fr-FR"/>
              <a:t>Modifiez les styles du texte du masque</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Espace réservé du titre 1"/>
          <p:cNvSpPr>
            <a:spLocks noGrp="1"/>
          </p:cNvSpPr>
          <p:nvPr>
            <p:ph type="title"/>
          </p:nvPr>
        </p:nvSpPr>
        <p:spPr bwMode="auto">
          <a:xfrm>
            <a:off x="1629575" y="773038"/>
            <a:ext cx="7514425" cy="788343"/>
          </a:xfrm>
          <a:prstGeom prst="rect">
            <a:avLst/>
          </a:prstGeom>
        </p:spPr>
        <p:txBody>
          <a:bodyPr vert="horz" lIns="91440" tIns="45720" rIns="91440" bIns="45720" rtlCol="0" anchor="ctr">
            <a:normAutofit/>
          </a:bodyPr>
          <a:lstStyle/>
          <a:p>
            <a:pPr>
              <a:defRPr/>
            </a:pPr>
            <a:r>
              <a:rPr lang="fr-FR"/>
              <a:t>Modifiez le style du titre</a:t>
            </a:r>
          </a:p>
        </p:txBody>
      </p:sp>
      <p:sp>
        <p:nvSpPr>
          <p:cNvPr id="3" name="Espace réservé du texte 2"/>
          <p:cNvSpPr>
            <a:spLocks noGrp="1"/>
          </p:cNvSpPr>
          <p:nvPr>
            <p:ph type="body" idx="1"/>
          </p:nvPr>
        </p:nvSpPr>
        <p:spPr bwMode="auto">
          <a:xfrm>
            <a:off x="1187624" y="1908000"/>
            <a:ext cx="7488000" cy="4248000"/>
          </a:xfrm>
          <a:prstGeom prst="rect">
            <a:avLst/>
          </a:prstGeom>
        </p:spPr>
        <p:txBody>
          <a:bodyPr vert="horz" lIns="91440" tIns="45720" rIns="91440" bIns="45720" rtlCol="0">
            <a:normAutofit/>
          </a:body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4" name="Espace réservé de la date 3"/>
          <p:cNvSpPr>
            <a:spLocks noGrp="1"/>
          </p:cNvSpPr>
          <p:nvPr>
            <p:ph type="dt" sz="half" idx="2"/>
          </p:nvPr>
        </p:nvSpPr>
        <p:spPr bwMode="auto">
          <a:xfrm>
            <a:off x="1187624" y="6356350"/>
            <a:ext cx="1403175"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77A4600-22CE-4ACC-B6BA-78D1242EAE30}" type="datetimeFigureOut">
              <a:rPr lang="fr-FR"/>
              <a:t>05/02/2024</a:t>
            </a:fld>
            <a:endParaRPr lang="fr-FR"/>
          </a:p>
        </p:txBody>
      </p:sp>
      <p:sp>
        <p:nvSpPr>
          <p:cNvPr id="5" name="Espace réservé du pied de page 4"/>
          <p:cNvSpPr>
            <a:spLocks noGrp="1"/>
          </p:cNvSpPr>
          <p:nvPr>
            <p:ph type="ftr" sz="quarter" idx="3"/>
          </p:nvPr>
        </p:nvSpPr>
        <p:spPr bwMode="auto">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FR"/>
          </a:p>
        </p:txBody>
      </p:sp>
      <p:sp>
        <p:nvSpPr>
          <p:cNvPr id="6" name="Espace réservé du numéro de diapositive 5"/>
          <p:cNvSpPr>
            <a:spLocks noGrp="1"/>
          </p:cNvSpPr>
          <p:nvPr>
            <p:ph type="sldNum" sz="quarter" idx="4"/>
          </p:nvPr>
        </p:nvSpPr>
        <p:spPr bwMode="auto">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4B73840-D103-4F34-B09E-BC1DD9B73132}" type="slidenum">
              <a:rPr lang="fr-FR"/>
              <a:t>‹N°›</a:t>
            </a:fld>
            <a:endParaRPr lang="fr-FR"/>
          </a:p>
        </p:txBody>
      </p:sp>
      <p:sp>
        <p:nvSpPr>
          <p:cNvPr id="9" name="Rectangle 8"/>
          <p:cNvSpPr/>
          <p:nvPr userDrawn="1"/>
        </p:nvSpPr>
        <p:spPr bwMode="auto">
          <a:xfrm>
            <a:off x="1585005" y="0"/>
            <a:ext cx="7558995" cy="802939"/>
          </a:xfrm>
          <a:prstGeom prst="rect">
            <a:avLst/>
          </a:prstGeom>
          <a:solidFill>
            <a:srgbClr val="FF6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lang="fr-FR"/>
          </a:p>
        </p:txBody>
      </p:sp>
      <p:sp>
        <p:nvSpPr>
          <p:cNvPr id="12" name="Rectangle 10"/>
          <p:cNvSpPr>
            <a:spLocks noChangeArrowheads="1"/>
          </p:cNvSpPr>
          <p:nvPr userDrawn="1"/>
        </p:nvSpPr>
        <p:spPr bwMode="auto">
          <a:xfrm>
            <a:off x="7993091" y="6434508"/>
            <a:ext cx="936625" cy="288924"/>
          </a:xfrm>
          <a:prstGeom prst="rect">
            <a:avLst/>
          </a:prstGeom>
          <a:noFill/>
          <a:ln>
            <a:noFill/>
          </a:ln>
          <a:effectLst/>
        </p:spPr>
        <p:txBody>
          <a:bodyPr/>
          <a:lstStyle>
            <a:lvl1pPr>
              <a:defRPr>
                <a:solidFill>
                  <a:schemeClr val="tx1"/>
                </a:solidFill>
                <a:latin typeface="Arial"/>
                <a:cs typeface="Arial"/>
              </a:defRPr>
            </a:lvl1pPr>
            <a:lvl2pPr marL="742950" indent="-285750">
              <a:defRPr>
                <a:solidFill>
                  <a:schemeClr val="tx1"/>
                </a:solidFill>
                <a:latin typeface="Arial"/>
                <a:cs typeface="Arial"/>
              </a:defRPr>
            </a:lvl2pPr>
            <a:lvl3pPr marL="1143000" indent="-228600">
              <a:defRPr>
                <a:solidFill>
                  <a:schemeClr val="tx1"/>
                </a:solidFill>
                <a:latin typeface="Arial"/>
                <a:cs typeface="Arial"/>
              </a:defRPr>
            </a:lvl3pPr>
            <a:lvl4pPr marL="1600200" indent="-228600">
              <a:defRPr>
                <a:solidFill>
                  <a:schemeClr val="tx1"/>
                </a:solidFill>
                <a:latin typeface="Arial"/>
                <a:cs typeface="Arial"/>
              </a:defRPr>
            </a:lvl4pPr>
            <a:lvl5pPr marL="2057400" indent="-228600">
              <a:defRPr>
                <a:solidFill>
                  <a:schemeClr val="tx1"/>
                </a:solidFill>
                <a:latin typeface="Arial"/>
                <a:cs typeface="Arial"/>
              </a:defRPr>
            </a:lvl5pPr>
            <a:lvl6pPr marL="2514600" indent="-228600">
              <a:spcBef>
                <a:spcPts val="0"/>
              </a:spcBef>
              <a:spcAft>
                <a:spcPts val="0"/>
              </a:spcAft>
              <a:defRPr>
                <a:solidFill>
                  <a:schemeClr val="tx1"/>
                </a:solidFill>
                <a:latin typeface="Arial"/>
                <a:cs typeface="Arial"/>
              </a:defRPr>
            </a:lvl6pPr>
            <a:lvl7pPr marL="2971800" indent="-228600">
              <a:spcBef>
                <a:spcPts val="0"/>
              </a:spcBef>
              <a:spcAft>
                <a:spcPts val="0"/>
              </a:spcAft>
              <a:defRPr>
                <a:solidFill>
                  <a:schemeClr val="tx1"/>
                </a:solidFill>
                <a:latin typeface="Arial"/>
                <a:cs typeface="Arial"/>
              </a:defRPr>
            </a:lvl7pPr>
            <a:lvl8pPr marL="3429000" indent="-228600">
              <a:spcBef>
                <a:spcPts val="0"/>
              </a:spcBef>
              <a:spcAft>
                <a:spcPts val="0"/>
              </a:spcAft>
              <a:defRPr>
                <a:solidFill>
                  <a:schemeClr val="tx1"/>
                </a:solidFill>
                <a:latin typeface="Arial"/>
                <a:cs typeface="Arial"/>
              </a:defRPr>
            </a:lvl8pPr>
            <a:lvl9pPr marL="3886200" indent="-228600">
              <a:spcBef>
                <a:spcPts val="0"/>
              </a:spcBef>
              <a:spcAft>
                <a:spcPts val="0"/>
              </a:spcAft>
              <a:defRPr>
                <a:solidFill>
                  <a:schemeClr val="tx1"/>
                </a:solidFill>
                <a:latin typeface="Arial"/>
                <a:cs typeface="Arial"/>
              </a:defRPr>
            </a:lvl9pPr>
          </a:lstStyle>
          <a:p>
            <a:pPr algn="r">
              <a:defRPr/>
            </a:pPr>
            <a:fld id="{57F6F8D6-56C2-4E87-B015-33063BAC7B04}" type="slidenum">
              <a:rPr lang="fr-FR" sz="1000" b="1">
                <a:solidFill>
                  <a:schemeClr val="accent5">
                    <a:lumMod val="50000"/>
                  </a:schemeClr>
                </a:solidFill>
                <a:latin typeface="Calibri"/>
                <a:ea typeface="ＭＳ Ｐゴシック"/>
                <a:cs typeface="Calibri"/>
              </a:rPr>
              <a:t>‹N°›</a:t>
            </a:fld>
            <a:endParaRPr lang="fr-FR" sz="1000" b="1">
              <a:solidFill>
                <a:schemeClr val="accent5">
                  <a:lumMod val="50000"/>
                </a:schemeClr>
              </a:solidFill>
              <a:latin typeface="Calibri"/>
              <a:ea typeface="ＭＳ Ｐゴシック"/>
              <a:cs typeface="Calibri"/>
            </a:endParaRPr>
          </a:p>
        </p:txBody>
      </p:sp>
      <p:sp>
        <p:nvSpPr>
          <p:cNvPr id="15" name="Rectangle 14"/>
          <p:cNvSpPr/>
          <p:nvPr userDrawn="1"/>
        </p:nvSpPr>
        <p:spPr bwMode="auto">
          <a:xfrm>
            <a:off x="0" y="1620000"/>
            <a:ext cx="746513" cy="5238000"/>
          </a:xfrm>
          <a:prstGeom prst="rect">
            <a:avLst/>
          </a:prstGeom>
          <a:solidFill>
            <a:srgbClr val="006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lang="fr-FR"/>
          </a:p>
        </p:txBody>
      </p:sp>
      <p:pic>
        <p:nvPicPr>
          <p:cNvPr id="14" name="Image 13"/>
          <p:cNvPicPr>
            <a:picLocks noChangeAspect="1"/>
          </p:cNvPicPr>
          <p:nvPr userDrawn="1"/>
        </p:nvPicPr>
        <p:blipFill>
          <a:blip r:embed="rId9"/>
          <a:stretch/>
        </p:blipFill>
        <p:spPr bwMode="auto">
          <a:xfrm>
            <a:off x="9575" y="0"/>
            <a:ext cx="1620000" cy="1620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a:spcBef>
          <a:spcPts val="0"/>
        </a:spcBef>
        <a:buNone/>
        <a:defRPr sz="4400" b="1" cap="small">
          <a:solidFill>
            <a:srgbClr val="006F6E"/>
          </a:solidFill>
          <a:latin typeface="+mj-lt"/>
          <a:ea typeface="+mj-ea"/>
          <a:cs typeface="+mj-cs"/>
        </a:defRPr>
      </a:lvl1pPr>
    </p:titleStyle>
    <p:bodyStyle>
      <a:lvl1pPr marL="180975" indent="-180975" algn="l" defTabSz="914400">
        <a:spcBef>
          <a:spcPts val="0"/>
        </a:spcBef>
        <a:buFont typeface="Arial"/>
        <a:buChar char="•"/>
        <a:defRPr sz="2000" b="1">
          <a:solidFill>
            <a:srgbClr val="006F6E"/>
          </a:solidFill>
          <a:latin typeface="+mn-lt"/>
          <a:ea typeface="+mn-ea"/>
          <a:cs typeface="+mn-cs"/>
        </a:defRPr>
      </a:lvl1pPr>
      <a:lvl2pPr marL="396000" indent="-180975" algn="l" defTabSz="914400">
        <a:spcBef>
          <a:spcPts val="0"/>
        </a:spcBef>
        <a:buFont typeface="Arial"/>
        <a:buChar char="–"/>
        <a:defRPr sz="1800" b="1">
          <a:solidFill>
            <a:schemeClr val="accent5">
              <a:lumMod val="50000"/>
            </a:schemeClr>
          </a:solidFill>
          <a:latin typeface="+mn-lt"/>
          <a:ea typeface="+mn-ea"/>
          <a:cs typeface="+mn-cs"/>
        </a:defRPr>
      </a:lvl2pPr>
      <a:lvl3pPr marL="628650" indent="-180975" algn="l" defTabSz="914400">
        <a:spcBef>
          <a:spcPts val="0"/>
        </a:spcBef>
        <a:buFont typeface="Arial"/>
        <a:buChar char="•"/>
        <a:defRPr sz="1600">
          <a:solidFill>
            <a:schemeClr val="tx1"/>
          </a:solidFill>
          <a:latin typeface="+mn-lt"/>
          <a:ea typeface="+mn-ea"/>
          <a:cs typeface="+mn-cs"/>
        </a:defRPr>
      </a:lvl3pPr>
      <a:lvl4pPr marL="895350" indent="-228600" algn="l" defTabSz="914400">
        <a:spcBef>
          <a:spcPts val="0"/>
        </a:spcBef>
        <a:buFont typeface="Arial"/>
        <a:buChar char="–"/>
        <a:defRPr sz="1600">
          <a:solidFill>
            <a:schemeClr val="tx1"/>
          </a:solidFill>
          <a:latin typeface="+mn-lt"/>
          <a:ea typeface="+mn-ea"/>
          <a:cs typeface="+mn-cs"/>
        </a:defRPr>
      </a:lvl4pPr>
      <a:lvl5pPr marL="1076325" indent="-180975" algn="l" defTabSz="914400">
        <a:spcBef>
          <a:spcPts val="0"/>
        </a:spcBef>
        <a:buFont typeface="Arial"/>
        <a:buChar char="»"/>
        <a:defRPr sz="16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emf"/><Relationship Id="rId7" Type="http://schemas.openxmlformats.org/officeDocument/2006/relationships/image" Target="../media/image27.emf"/><Relationship Id="rId2" Type="http://schemas.openxmlformats.org/officeDocument/2006/relationships/image" Target="../media/image24.emf"/><Relationship Id="rId1" Type="http://schemas.openxmlformats.org/officeDocument/2006/relationships/slideLayout" Target="../slideLayouts/slideLayout4.xml"/><Relationship Id="rId6" Type="http://schemas.openxmlformats.org/officeDocument/2006/relationships/image" Target="../media/image16.emf"/><Relationship Id="rId5" Type="http://schemas.openxmlformats.org/officeDocument/2006/relationships/package" Target="../embeddings/Microsoft_Excel_Worksheet3.xlsx"/><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image" Target="../media/image29.emf"/><Relationship Id="rId7" Type="http://schemas.openxmlformats.org/officeDocument/2006/relationships/image" Target="../media/image33.emf"/><Relationship Id="rId2" Type="http://schemas.openxmlformats.org/officeDocument/2006/relationships/image" Target="../media/image28.png"/><Relationship Id="rId1" Type="http://schemas.openxmlformats.org/officeDocument/2006/relationships/slideLayout" Target="../slideLayouts/slideLayout4.xml"/><Relationship Id="rId6" Type="http://schemas.openxmlformats.org/officeDocument/2006/relationships/image" Target="../media/image32.emf"/><Relationship Id="rId5" Type="http://schemas.openxmlformats.org/officeDocument/2006/relationships/image" Target="../media/image31.png"/><Relationship Id="rId4" Type="http://schemas.openxmlformats.org/officeDocument/2006/relationships/image" Target="../media/image30.emf"/></Relationships>
</file>

<file path=ppt/slides/_rels/slide12.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28.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4.emf"/><Relationship Id="rId5" Type="http://schemas.openxmlformats.org/officeDocument/2006/relationships/package" Target="../embeddings/Microsoft_Excel_Worksheet6.xlsx"/><Relationship Id="rId4" Type="http://schemas.openxmlformats.org/officeDocument/2006/relationships/image" Target="../media/image29.emf"/></Relationships>
</file>

<file path=ppt/slides/_rels/slide1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png"/><Relationship Id="rId1" Type="http://schemas.openxmlformats.org/officeDocument/2006/relationships/slideLayout" Target="../slideLayouts/slideLayout4.xml"/><Relationship Id="rId6" Type="http://schemas.openxmlformats.org/officeDocument/2006/relationships/image" Target="../media/image36.emf"/><Relationship Id="rId5" Type="http://schemas.openxmlformats.org/officeDocument/2006/relationships/image" Target="../media/image14.emf"/><Relationship Id="rId4" Type="http://schemas.openxmlformats.org/officeDocument/2006/relationships/package" Target="../embeddings/Microsoft_Excel_Worksheet7.xlsx"/></Relationships>
</file>

<file path=ppt/slides/_rels/slide14.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png"/><Relationship Id="rId1" Type="http://schemas.openxmlformats.org/officeDocument/2006/relationships/slideLayout" Target="../slideLayouts/slideLayout4.xml"/><Relationship Id="rId6" Type="http://schemas.openxmlformats.org/officeDocument/2006/relationships/image" Target="../media/image41.emf"/><Relationship Id="rId5" Type="http://schemas.openxmlformats.org/officeDocument/2006/relationships/image" Target="../media/image40.emf"/><Relationship Id="rId4" Type="http://schemas.openxmlformats.org/officeDocument/2006/relationships/image" Target="../media/image39.emf"/></Relationships>
</file>

<file path=ppt/slides/_rels/slide15.xml.rels><?xml version="1.0" encoding="UTF-8" standalone="yes"?>
<Relationships xmlns="http://schemas.openxmlformats.org/package/2006/relationships"><Relationship Id="rId3" Type="http://schemas.openxmlformats.org/officeDocument/2006/relationships/image" Target="../media/image38.emf"/><Relationship Id="rId7" Type="http://schemas.openxmlformats.org/officeDocument/2006/relationships/image" Target="../media/image43.emf"/><Relationship Id="rId2" Type="http://schemas.openxmlformats.org/officeDocument/2006/relationships/image" Target="../media/image37.png"/><Relationship Id="rId1" Type="http://schemas.openxmlformats.org/officeDocument/2006/relationships/slideLayout" Target="../slideLayouts/slideLayout4.xml"/><Relationship Id="rId6" Type="http://schemas.openxmlformats.org/officeDocument/2006/relationships/image" Target="../media/image42.emf"/><Relationship Id="rId5" Type="http://schemas.openxmlformats.org/officeDocument/2006/relationships/image" Target="../media/image40.emf"/><Relationship Id="rId4" Type="http://schemas.openxmlformats.org/officeDocument/2006/relationships/image" Target="../media/image39.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package" Target="../embeddings/Microsoft_Excel_Worksheet.xlsx"/><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9.emf"/></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package" Target="../embeddings/Microsoft_Excel_Worksheet1.xlsx"/><Relationship Id="rId5" Type="http://schemas.openxmlformats.org/officeDocument/2006/relationships/image" Target="../media/image11.emf"/><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package" Target="../embeddings/Microsoft_Excel_Worksheet2.xlsx"/><Relationship Id="rId7" Type="http://schemas.openxmlformats.org/officeDocument/2006/relationships/image" Target="../media/image16.emf"/><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package" Target="../embeddings/Microsoft_Excel_Worksheet3.xlsx"/><Relationship Id="rId5" Type="http://schemas.openxmlformats.org/officeDocument/2006/relationships/image" Target="../media/image15.emf"/><Relationship Id="rId4" Type="http://schemas.openxmlformats.org/officeDocument/2006/relationships/image" Target="../media/image14.emf"/></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7" Type="http://schemas.openxmlformats.org/officeDocument/2006/relationships/image" Target="../media/image20.emf"/><Relationship Id="rId2" Type="http://schemas.openxmlformats.org/officeDocument/2006/relationships/package" Target="../embeddings/Microsoft_Excel_Worksheet4.xlsx"/><Relationship Id="rId1" Type="http://schemas.openxmlformats.org/officeDocument/2006/relationships/slideLayout" Target="../slideLayouts/slideLayout4.xml"/><Relationship Id="rId6" Type="http://schemas.openxmlformats.org/officeDocument/2006/relationships/image" Target="../media/image19.emf"/><Relationship Id="rId5" Type="http://schemas.openxmlformats.org/officeDocument/2006/relationships/image" Target="../media/image16.emf"/><Relationship Id="rId4" Type="http://schemas.openxmlformats.org/officeDocument/2006/relationships/package" Target="../embeddings/Microsoft_Excel_Worksheet3.xlsx"/></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Excel_Worksheet5.xlsx"/><Relationship Id="rId7" Type="http://schemas.openxmlformats.org/officeDocument/2006/relationships/image" Target="../media/image23.emf"/><Relationship Id="rId2"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image" Target="../media/image16.emf"/><Relationship Id="rId5" Type="http://schemas.openxmlformats.org/officeDocument/2006/relationships/package" Target="../embeddings/Microsoft_Excel_Worksheet3.xlsx"/><Relationship Id="rId4" Type="http://schemas.openxmlformats.org/officeDocument/2006/relationships/image" Target="../media/image22.e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3"/>
          <p:cNvSpPr>
            <a:spLocks noGrp="1"/>
          </p:cNvSpPr>
          <p:nvPr>
            <p:ph type="ctrTitle"/>
          </p:nvPr>
        </p:nvSpPr>
        <p:spPr bwMode="auto">
          <a:xfrm>
            <a:off x="1475656" y="2852936"/>
            <a:ext cx="6984776" cy="2088229"/>
          </a:xfrm>
        </p:spPr>
        <p:txBody>
          <a:bodyPr vertOverflow="overflow" horzOverflow="overflow" vert="horz" wrap="square" lIns="91440" tIns="45720" rIns="91440" bIns="45720" numCol="1" spcCol="0" rtlCol="0" fromWordArt="0" anchor="ctr" anchorCtr="0" forceAA="0" compatLnSpc="0">
            <a:normAutofit fontScale="90000"/>
          </a:bodyPr>
          <a:lstStyle/>
          <a:p>
            <a:pPr marL="0" indent="0"/>
            <a:r>
              <a:rPr lang="fr-FR" dirty="0"/>
              <a:t>ACTION SOCIALE SANS HÉBERGEMENT</a:t>
            </a:r>
            <a:br>
              <a:rPr lang="fr-FR" sz="4400" dirty="0"/>
            </a:br>
            <a:endParaRPr lang="fr-FR" sz="4400" dirty="0"/>
          </a:p>
        </p:txBody>
      </p:sp>
      <p:sp>
        <p:nvSpPr>
          <p:cNvPr id="3" name="Rectangle 2"/>
          <p:cNvSpPr>
            <a:spLocks noChangeArrowheads="1"/>
          </p:cNvSpPr>
          <p:nvPr/>
        </p:nvSpPr>
        <p:spPr bwMode="auto">
          <a:xfrm>
            <a:off x="2908300" y="3689350"/>
            <a:ext cx="9144000" cy="457200"/>
          </a:xfrm>
          <a:prstGeom prst="rect">
            <a:avLst/>
          </a:prstGeom>
          <a:no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a:lnSpc>
                <a:spcPct val="100000"/>
              </a:lnSpc>
              <a:spcBef>
                <a:spcPts val="0"/>
              </a:spcBef>
              <a:spcAft>
                <a:spcPts val="0"/>
              </a:spcAft>
              <a:buClrTx/>
              <a:buSzTx/>
              <a:buFontTx/>
              <a:buNone/>
              <a:defRPr/>
            </a:pPr>
            <a:endParaRPr lang="fr-FR" sz="1800" b="0" i="0" u="none" strike="noStrike" cap="none">
              <a:ln>
                <a:noFill/>
              </a:ln>
              <a:solidFill>
                <a:schemeClr val="tx1"/>
              </a:solidFill>
              <a:latin typeface="Arial"/>
              <a:cs typeface="Arial"/>
            </a:endParaRPr>
          </a:p>
        </p:txBody>
      </p:sp>
      <p:sp>
        <p:nvSpPr>
          <p:cNvPr id="10" name="Rectangle 3"/>
          <p:cNvSpPr>
            <a:spLocks noChangeArrowheads="1"/>
          </p:cNvSpPr>
          <p:nvPr/>
        </p:nvSpPr>
        <p:spPr bwMode="auto">
          <a:xfrm>
            <a:off x="2908300" y="4146550"/>
            <a:ext cx="9144000" cy="0"/>
          </a:xfrm>
          <a:prstGeom prst="rect">
            <a:avLst/>
          </a:prstGeom>
          <a:no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a:lnSpc>
                <a:spcPct val="100000"/>
              </a:lnSpc>
              <a:spcBef>
                <a:spcPts val="0"/>
              </a:spcBef>
              <a:spcAft>
                <a:spcPts val="0"/>
              </a:spcAft>
              <a:buClrTx/>
              <a:buSzTx/>
              <a:buFontTx/>
              <a:buNone/>
              <a:defRPr/>
            </a:pPr>
            <a:r>
              <a:rPr lang="fr-FR" sz="1100" b="0" i="0" u="none" strike="noStrike" cap="none">
                <a:ln>
                  <a:noFill/>
                </a:ln>
                <a:solidFill>
                  <a:schemeClr val="tx1"/>
                </a:solidFill>
                <a:latin typeface="Calibri"/>
                <a:ea typeface="Times New Roman"/>
                <a:cs typeface="Times New Roman"/>
              </a:rPr>
              <a:t> </a:t>
            </a:r>
            <a:endParaRPr lang="fr-FR" sz="800" b="0" i="0" u="none" strike="noStrike" cap="none">
              <a:ln>
                <a:noFill/>
              </a:ln>
              <a:solidFill>
                <a:schemeClr val="tx1"/>
              </a:solidFill>
              <a:latin typeface="Arial"/>
              <a:cs typeface="Arial"/>
            </a:endParaRPr>
          </a:p>
          <a:p>
            <a:pPr marL="0" marR="0" lvl="0" indent="0" algn="l" defTabSz="914400">
              <a:lnSpc>
                <a:spcPct val="100000"/>
              </a:lnSpc>
              <a:spcBef>
                <a:spcPts val="0"/>
              </a:spcBef>
              <a:spcAft>
                <a:spcPts val="0"/>
              </a:spcAft>
              <a:buClrTx/>
              <a:buSzTx/>
              <a:buFontTx/>
              <a:buNone/>
              <a:defRPr/>
            </a:pPr>
            <a:r>
              <a:rPr lang="fr-FR" sz="1100" b="0" i="0" u="none" strike="noStrike" cap="none">
                <a:ln>
                  <a:noFill/>
                </a:ln>
                <a:solidFill>
                  <a:schemeClr val="tx1"/>
                </a:solidFill>
                <a:latin typeface="Calibri"/>
                <a:ea typeface="Times New Roman"/>
                <a:cs typeface="Times New Roman"/>
              </a:rPr>
              <a:t> </a:t>
            </a:r>
            <a:endParaRPr lang="fr-FR" sz="800" b="0" i="0" u="none" strike="noStrike" cap="none">
              <a:ln>
                <a:noFill/>
              </a:ln>
              <a:solidFill>
                <a:schemeClr val="tx1"/>
              </a:solidFill>
              <a:latin typeface="Arial"/>
              <a:cs typeface="Arial"/>
            </a:endParaRPr>
          </a:p>
          <a:p>
            <a:pPr marL="0" marR="0" lvl="0" indent="0" algn="l" defTabSz="914400">
              <a:lnSpc>
                <a:spcPct val="100000"/>
              </a:lnSpc>
              <a:spcBef>
                <a:spcPts val="0"/>
              </a:spcBef>
              <a:spcAft>
                <a:spcPts val="0"/>
              </a:spcAft>
              <a:buClrTx/>
              <a:buSzTx/>
              <a:buFontTx/>
              <a:buNone/>
              <a:defRPr/>
            </a:pPr>
            <a:r>
              <a:rPr lang="fr-FR" sz="1100" b="0" i="0" u="none" strike="noStrike" cap="none">
                <a:ln>
                  <a:noFill/>
                </a:ln>
                <a:solidFill>
                  <a:schemeClr val="tx1"/>
                </a:solidFill>
                <a:latin typeface="Calibri"/>
                <a:ea typeface="Times New Roman"/>
                <a:cs typeface="Times New Roman"/>
              </a:rPr>
              <a:t> </a:t>
            </a:r>
            <a:endParaRPr lang="fr-FR" sz="800" b="0" i="0" u="none" strike="noStrike" cap="none">
              <a:ln>
                <a:noFill/>
              </a:ln>
              <a:solidFill>
                <a:schemeClr val="tx1"/>
              </a:solidFill>
              <a:latin typeface="Arial"/>
              <a:cs typeface="Arial"/>
            </a:endParaRPr>
          </a:p>
          <a:p>
            <a:pPr marL="0" marR="0" lvl="0" indent="0" algn="l" defTabSz="914400">
              <a:lnSpc>
                <a:spcPct val="100000"/>
              </a:lnSpc>
              <a:spcBef>
                <a:spcPts val="0"/>
              </a:spcBef>
              <a:spcAft>
                <a:spcPts val="0"/>
              </a:spcAft>
              <a:buClrTx/>
              <a:buSzTx/>
              <a:buFontTx/>
              <a:buNone/>
              <a:defRPr/>
            </a:pPr>
            <a:endParaRPr lang="fr-FR" sz="1800" b="0" i="0" u="none" strike="noStrike" cap="none">
              <a:ln>
                <a:noFill/>
              </a:ln>
              <a:solidFill>
                <a:schemeClr val="tx1"/>
              </a:solidFill>
              <a:latin typeface="Arial"/>
              <a:cs typeface="Arial"/>
            </a:endParaRPr>
          </a:p>
        </p:txBody>
      </p:sp>
      <p:sp>
        <p:nvSpPr>
          <p:cNvPr id="11" name="Rectangle 10"/>
          <p:cNvSpPr/>
          <p:nvPr/>
        </p:nvSpPr>
        <p:spPr bwMode="auto">
          <a:xfrm>
            <a:off x="7330326" y="1988840"/>
            <a:ext cx="1850186" cy="215444"/>
          </a:xfrm>
          <a:prstGeom prst="rect">
            <a:avLst/>
          </a:prstGeom>
        </p:spPr>
        <p:txBody>
          <a:bodyPr wrap="none">
            <a:spAutoFit/>
          </a:bodyPr>
          <a:lstStyle/>
          <a:p>
            <a:pPr>
              <a:defRPr/>
            </a:pPr>
            <a:r>
              <a:rPr lang="fr-FR" sz="800">
                <a:latin typeface="Arial"/>
                <a:cs typeface="Arial"/>
              </a:rPr>
              <a:t>Crédits photos : © stock.adobe.com </a:t>
            </a:r>
          </a:p>
        </p:txBody>
      </p:sp>
      <p:pic>
        <p:nvPicPr>
          <p:cNvPr id="1026" name="Picture 2">
            <a:extLst>
              <a:ext uri="{FF2B5EF4-FFF2-40B4-BE49-F238E27FC236}">
                <a16:creationId xmlns:a16="http://schemas.microsoft.com/office/drawing/2014/main" id="{2784EC08-89FD-0C56-DEEC-A0892DBAB37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1965" y="5741397"/>
            <a:ext cx="2131560" cy="8640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CD66D49-2E04-534E-1BA6-CC9395262B13}"/>
              </a:ext>
            </a:extLst>
          </p:cNvPr>
          <p:cNvSpPr txBox="1"/>
          <p:nvPr/>
        </p:nvSpPr>
        <p:spPr>
          <a:xfrm>
            <a:off x="2627784" y="188640"/>
            <a:ext cx="5256584" cy="369332"/>
          </a:xfrm>
          <a:prstGeom prst="rect">
            <a:avLst/>
          </a:prstGeom>
          <a:solidFill>
            <a:srgbClr val="4EADAF"/>
          </a:solidFill>
        </p:spPr>
        <p:txBody>
          <a:bodyPr wrap="square" rtlCol="0">
            <a:spAutoFit/>
          </a:bodyPr>
          <a:lstStyle/>
          <a:p>
            <a:pPr algn="ctr"/>
            <a:r>
              <a:rPr lang="fr-FR" b="1" dirty="0">
                <a:solidFill>
                  <a:schemeClr val="bg1"/>
                </a:solidFill>
                <a:latin typeface="Arial" panose="020B0604020202020204" pitchFamily="34" charset="0"/>
                <a:cs typeface="Arial" panose="020B0604020202020204" pitchFamily="34" charset="0"/>
              </a:rPr>
              <a:t>Accidents du travail (AT)</a:t>
            </a:r>
          </a:p>
        </p:txBody>
      </p:sp>
      <p:sp>
        <p:nvSpPr>
          <p:cNvPr id="7" name="ZoneTexte 6">
            <a:extLst>
              <a:ext uri="{FF2B5EF4-FFF2-40B4-BE49-F238E27FC236}">
                <a16:creationId xmlns:a16="http://schemas.microsoft.com/office/drawing/2014/main" id="{EBBA07CB-6F75-48DE-F745-4C3E331F2326}"/>
              </a:ext>
            </a:extLst>
          </p:cNvPr>
          <p:cNvSpPr txBox="1"/>
          <p:nvPr/>
        </p:nvSpPr>
        <p:spPr>
          <a:xfrm>
            <a:off x="1115616" y="1496462"/>
            <a:ext cx="4572000" cy="369332"/>
          </a:xfrm>
          <a:prstGeom prst="rect">
            <a:avLst/>
          </a:prstGeom>
          <a:noFill/>
        </p:spPr>
        <p:txBody>
          <a:bodyPr wrap="square">
            <a:spAutoFit/>
          </a:bodyPr>
          <a:lstStyle/>
          <a:p>
            <a:r>
              <a:rPr lang="fr-FR" sz="1100" b="1" dirty="0">
                <a:solidFill>
                  <a:srgbClr val="000000"/>
                </a:solidFill>
                <a:latin typeface="Arial" panose="020B0604020202020204" pitchFamily="34" charset="0"/>
              </a:rPr>
              <a:t>Accidents du travail par taille d’établissement</a:t>
            </a:r>
            <a:r>
              <a:rPr lang="fr-FR" dirty="0"/>
              <a:t> </a:t>
            </a:r>
          </a:p>
        </p:txBody>
      </p:sp>
      <p:pic>
        <p:nvPicPr>
          <p:cNvPr id="8" name="Image 7">
            <a:extLst>
              <a:ext uri="{FF2B5EF4-FFF2-40B4-BE49-F238E27FC236}">
                <a16:creationId xmlns:a16="http://schemas.microsoft.com/office/drawing/2014/main" id="{C2FEBDDB-49A7-D159-69CC-EE3BD2A58B54}"/>
              </a:ext>
            </a:extLst>
          </p:cNvPr>
          <p:cNvPicPr>
            <a:picLocks noChangeAspect="1"/>
          </p:cNvPicPr>
          <p:nvPr/>
        </p:nvPicPr>
        <p:blipFill>
          <a:blip r:embed="rId2"/>
          <a:stretch>
            <a:fillRect/>
          </a:stretch>
        </p:blipFill>
        <p:spPr>
          <a:xfrm>
            <a:off x="899592" y="5013176"/>
            <a:ext cx="4152900" cy="1504950"/>
          </a:xfrm>
          <a:prstGeom prst="rect">
            <a:avLst/>
          </a:prstGeom>
        </p:spPr>
      </p:pic>
      <p:pic>
        <p:nvPicPr>
          <p:cNvPr id="9" name="Image 8">
            <a:extLst>
              <a:ext uri="{FF2B5EF4-FFF2-40B4-BE49-F238E27FC236}">
                <a16:creationId xmlns:a16="http://schemas.microsoft.com/office/drawing/2014/main" id="{F838FE8F-7929-40BA-C430-EFB294CEC11F}"/>
              </a:ext>
            </a:extLst>
          </p:cNvPr>
          <p:cNvPicPr>
            <a:picLocks noChangeAspect="1"/>
          </p:cNvPicPr>
          <p:nvPr/>
        </p:nvPicPr>
        <p:blipFill>
          <a:blip r:embed="rId3"/>
          <a:stretch>
            <a:fillRect/>
          </a:stretch>
        </p:blipFill>
        <p:spPr>
          <a:xfrm>
            <a:off x="5279739" y="6472764"/>
            <a:ext cx="2540508" cy="196596"/>
          </a:xfrm>
          <a:prstGeom prst="rect">
            <a:avLst/>
          </a:prstGeom>
        </p:spPr>
      </p:pic>
      <p:pic>
        <p:nvPicPr>
          <p:cNvPr id="14" name="Image 13">
            <a:extLst>
              <a:ext uri="{FF2B5EF4-FFF2-40B4-BE49-F238E27FC236}">
                <a16:creationId xmlns:a16="http://schemas.microsoft.com/office/drawing/2014/main" id="{BFC6E0B8-F12F-567D-4BBA-0EC965754CF9}"/>
              </a:ext>
            </a:extLst>
          </p:cNvPr>
          <p:cNvPicPr>
            <a:picLocks noChangeAspect="1"/>
          </p:cNvPicPr>
          <p:nvPr/>
        </p:nvPicPr>
        <p:blipFill>
          <a:blip r:embed="rId4"/>
          <a:stretch>
            <a:fillRect/>
          </a:stretch>
        </p:blipFill>
        <p:spPr>
          <a:xfrm>
            <a:off x="6174638" y="4640519"/>
            <a:ext cx="2664183" cy="1749704"/>
          </a:xfrm>
          <a:prstGeom prst="rect">
            <a:avLst/>
          </a:prstGeom>
        </p:spPr>
      </p:pic>
      <p:graphicFrame>
        <p:nvGraphicFramePr>
          <p:cNvPr id="2" name="Objet 1">
            <a:extLst>
              <a:ext uri="{FF2B5EF4-FFF2-40B4-BE49-F238E27FC236}">
                <a16:creationId xmlns:a16="http://schemas.microsoft.com/office/drawing/2014/main" id="{E09FF490-53DA-040A-6B07-82F3ED2933C7}"/>
              </a:ext>
            </a:extLst>
          </p:cNvPr>
          <p:cNvGraphicFramePr>
            <a:graphicFrameLocks noChangeAspect="1"/>
          </p:cNvGraphicFramePr>
          <p:nvPr>
            <p:extLst>
              <p:ext uri="{D42A27DB-BD31-4B8C-83A1-F6EECF244321}">
                <p14:modId xmlns:p14="http://schemas.microsoft.com/office/powerpoint/2010/main" val="1960568400"/>
              </p:ext>
            </p:extLst>
          </p:nvPr>
        </p:nvGraphicFramePr>
        <p:xfrm>
          <a:off x="2662084" y="836712"/>
          <a:ext cx="5924550" cy="400050"/>
        </p:xfrm>
        <a:graphic>
          <a:graphicData uri="http://schemas.openxmlformats.org/presentationml/2006/ole">
            <mc:AlternateContent xmlns:mc="http://schemas.openxmlformats.org/markup-compatibility/2006">
              <mc:Choice xmlns:v="urn:schemas-microsoft-com:vml" Requires="v">
                <p:oleObj name="Worksheet" r:id="rId5" imgW="5924622" imgH="399965" progId="Excel.Sheet.12">
                  <p:embed/>
                </p:oleObj>
              </mc:Choice>
              <mc:Fallback>
                <p:oleObj name="Worksheet" r:id="rId5" imgW="5924622" imgH="399965" progId="Excel.Sheet.12">
                  <p:embed/>
                  <p:pic>
                    <p:nvPicPr>
                      <p:cNvPr id="3" name="Objet 2">
                        <a:extLst>
                          <a:ext uri="{FF2B5EF4-FFF2-40B4-BE49-F238E27FC236}">
                            <a16:creationId xmlns:a16="http://schemas.microsoft.com/office/drawing/2014/main" id="{6893D4EF-4B43-854A-22F5-41BA57D42025}"/>
                          </a:ext>
                        </a:extLst>
                      </p:cNvPr>
                      <p:cNvPicPr/>
                      <p:nvPr/>
                    </p:nvPicPr>
                    <p:blipFill>
                      <a:blip r:embed="rId6"/>
                      <a:stretch>
                        <a:fillRect/>
                      </a:stretch>
                    </p:blipFill>
                    <p:spPr>
                      <a:xfrm>
                        <a:off x="2662084" y="836712"/>
                        <a:ext cx="5924550" cy="400050"/>
                      </a:xfrm>
                      <a:prstGeom prst="rect">
                        <a:avLst/>
                      </a:prstGeom>
                    </p:spPr>
                  </p:pic>
                </p:oleObj>
              </mc:Fallback>
            </mc:AlternateContent>
          </a:graphicData>
        </a:graphic>
      </p:graphicFrame>
      <p:sp>
        <p:nvSpPr>
          <p:cNvPr id="6" name="ZoneTexte 5">
            <a:extLst>
              <a:ext uri="{FF2B5EF4-FFF2-40B4-BE49-F238E27FC236}">
                <a16:creationId xmlns:a16="http://schemas.microsoft.com/office/drawing/2014/main" id="{A6D9D7CC-83E6-1A24-FB0F-1AAC6CF3C3CA}"/>
              </a:ext>
            </a:extLst>
          </p:cNvPr>
          <p:cNvSpPr txBox="1"/>
          <p:nvPr/>
        </p:nvSpPr>
        <p:spPr>
          <a:xfrm>
            <a:off x="971600" y="4579031"/>
            <a:ext cx="5040560" cy="369332"/>
          </a:xfrm>
          <a:prstGeom prst="rect">
            <a:avLst/>
          </a:prstGeom>
          <a:noFill/>
        </p:spPr>
        <p:txBody>
          <a:bodyPr wrap="square">
            <a:spAutoFit/>
          </a:bodyPr>
          <a:lstStyle/>
          <a:p>
            <a:r>
              <a:rPr lang="fr-FR" sz="1100" b="1" i="0" u="none" strike="noStrike" dirty="0">
                <a:solidFill>
                  <a:srgbClr val="000000"/>
                </a:solidFill>
                <a:effectLst/>
                <a:latin typeface="Arial" panose="020B0604020202020204" pitchFamily="34" charset="0"/>
              </a:rPr>
              <a:t>Evolution des accidents du travail par </a:t>
            </a:r>
            <a:r>
              <a:rPr lang="fr-FR" sz="1100" b="1" dirty="0">
                <a:solidFill>
                  <a:srgbClr val="000000"/>
                </a:solidFill>
                <a:latin typeface="Arial" panose="020B0604020202020204" pitchFamily="34" charset="0"/>
              </a:rPr>
              <a:t>établissement</a:t>
            </a:r>
            <a:r>
              <a:rPr lang="fr-FR" sz="1100" b="1" i="0" u="none" strike="noStrike" dirty="0">
                <a:solidFill>
                  <a:srgbClr val="000000"/>
                </a:solidFill>
                <a:effectLst/>
                <a:latin typeface="Arial" panose="020B0604020202020204" pitchFamily="34" charset="0"/>
              </a:rPr>
              <a:t> entre 2016 et 2019</a:t>
            </a:r>
            <a:r>
              <a:rPr lang="fr-FR" dirty="0"/>
              <a:t> </a:t>
            </a:r>
          </a:p>
        </p:txBody>
      </p:sp>
      <p:pic>
        <p:nvPicPr>
          <p:cNvPr id="4" name="Image 3">
            <a:extLst>
              <a:ext uri="{FF2B5EF4-FFF2-40B4-BE49-F238E27FC236}">
                <a16:creationId xmlns:a16="http://schemas.microsoft.com/office/drawing/2014/main" id="{DC0E6BD5-B055-6F68-AB87-DA3FC712527B}"/>
              </a:ext>
            </a:extLst>
          </p:cNvPr>
          <p:cNvPicPr>
            <a:picLocks noChangeAspect="1"/>
          </p:cNvPicPr>
          <p:nvPr/>
        </p:nvPicPr>
        <p:blipFill>
          <a:blip r:embed="rId7"/>
          <a:stretch>
            <a:fillRect/>
          </a:stretch>
        </p:blipFill>
        <p:spPr>
          <a:xfrm>
            <a:off x="1519237" y="1875099"/>
            <a:ext cx="6105525" cy="2724150"/>
          </a:xfrm>
          <a:prstGeom prst="rect">
            <a:avLst/>
          </a:prstGeom>
        </p:spPr>
      </p:pic>
    </p:spTree>
    <p:extLst>
      <p:ext uri="{BB962C8B-B14F-4D97-AF65-F5344CB8AC3E}">
        <p14:creationId xmlns:p14="http://schemas.microsoft.com/office/powerpoint/2010/main" val="1551187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7790471-CF11-6B91-2A6C-7E9511CA10AD}"/>
              </a:ext>
            </a:extLst>
          </p:cNvPr>
          <p:cNvPicPr>
            <a:picLocks noChangeAspect="1"/>
          </p:cNvPicPr>
          <p:nvPr/>
        </p:nvPicPr>
        <p:blipFill>
          <a:blip r:embed="rId2"/>
          <a:stretch>
            <a:fillRect/>
          </a:stretch>
        </p:blipFill>
        <p:spPr>
          <a:xfrm>
            <a:off x="2627784" y="179509"/>
            <a:ext cx="5255207" cy="493819"/>
          </a:xfrm>
          <a:prstGeom prst="rect">
            <a:avLst/>
          </a:prstGeom>
        </p:spPr>
      </p:pic>
      <p:pic>
        <p:nvPicPr>
          <p:cNvPr id="6" name="Image 5">
            <a:extLst>
              <a:ext uri="{FF2B5EF4-FFF2-40B4-BE49-F238E27FC236}">
                <a16:creationId xmlns:a16="http://schemas.microsoft.com/office/drawing/2014/main" id="{678092EC-D026-D8FF-E214-3D5F15C82EB0}"/>
              </a:ext>
            </a:extLst>
          </p:cNvPr>
          <p:cNvPicPr>
            <a:picLocks noChangeAspect="1"/>
          </p:cNvPicPr>
          <p:nvPr/>
        </p:nvPicPr>
        <p:blipFill>
          <a:blip r:embed="rId3"/>
          <a:stretch>
            <a:fillRect/>
          </a:stretch>
        </p:blipFill>
        <p:spPr>
          <a:xfrm>
            <a:off x="2915816" y="836712"/>
            <a:ext cx="4257675" cy="400050"/>
          </a:xfrm>
          <a:prstGeom prst="rect">
            <a:avLst/>
          </a:prstGeom>
        </p:spPr>
      </p:pic>
      <p:pic>
        <p:nvPicPr>
          <p:cNvPr id="10" name="Image 9">
            <a:extLst>
              <a:ext uri="{FF2B5EF4-FFF2-40B4-BE49-F238E27FC236}">
                <a16:creationId xmlns:a16="http://schemas.microsoft.com/office/drawing/2014/main" id="{8B98008D-0C8E-1CC7-B30C-2D45F30E83EC}"/>
              </a:ext>
            </a:extLst>
          </p:cNvPr>
          <p:cNvPicPr>
            <a:picLocks noChangeAspect="1"/>
          </p:cNvPicPr>
          <p:nvPr/>
        </p:nvPicPr>
        <p:blipFill>
          <a:blip r:embed="rId4"/>
          <a:stretch>
            <a:fillRect/>
          </a:stretch>
        </p:blipFill>
        <p:spPr>
          <a:xfrm>
            <a:off x="5796136" y="6481895"/>
            <a:ext cx="2540508" cy="196596"/>
          </a:xfrm>
          <a:prstGeom prst="rect">
            <a:avLst/>
          </a:prstGeom>
        </p:spPr>
      </p:pic>
      <p:sp>
        <p:nvSpPr>
          <p:cNvPr id="12" name="ZoneTexte 11">
            <a:extLst>
              <a:ext uri="{FF2B5EF4-FFF2-40B4-BE49-F238E27FC236}">
                <a16:creationId xmlns:a16="http://schemas.microsoft.com/office/drawing/2014/main" id="{786CF062-6472-3D06-0A89-050F2F581DEE}"/>
              </a:ext>
            </a:extLst>
          </p:cNvPr>
          <p:cNvSpPr txBox="1"/>
          <p:nvPr/>
        </p:nvSpPr>
        <p:spPr>
          <a:xfrm>
            <a:off x="827584" y="1451782"/>
            <a:ext cx="4572000" cy="261610"/>
          </a:xfrm>
          <a:prstGeom prst="rect">
            <a:avLst/>
          </a:prstGeom>
          <a:noFill/>
        </p:spPr>
        <p:txBody>
          <a:bodyPr wrap="square">
            <a:spAutoFit/>
          </a:bodyPr>
          <a:lstStyle/>
          <a:p>
            <a:r>
              <a:rPr lang="fr-FR" sz="1100" b="1" dirty="0">
                <a:solidFill>
                  <a:srgbClr val="000000"/>
                </a:solidFill>
                <a:latin typeface="Arial" panose="020B0604020202020204" pitchFamily="34" charset="0"/>
              </a:rPr>
              <a:t>Les données générales</a:t>
            </a:r>
            <a:endParaRPr lang="fr-FR" dirty="0"/>
          </a:p>
        </p:txBody>
      </p:sp>
      <p:pic>
        <p:nvPicPr>
          <p:cNvPr id="13" name="Image 12">
            <a:extLst>
              <a:ext uri="{FF2B5EF4-FFF2-40B4-BE49-F238E27FC236}">
                <a16:creationId xmlns:a16="http://schemas.microsoft.com/office/drawing/2014/main" id="{DFC38AA8-A342-D671-C06D-E1C1420A8ECC}"/>
              </a:ext>
            </a:extLst>
          </p:cNvPr>
          <p:cNvPicPr>
            <a:picLocks noChangeAspect="1"/>
          </p:cNvPicPr>
          <p:nvPr/>
        </p:nvPicPr>
        <p:blipFill>
          <a:blip r:embed="rId5"/>
          <a:stretch>
            <a:fillRect/>
          </a:stretch>
        </p:blipFill>
        <p:spPr>
          <a:xfrm>
            <a:off x="6163770" y="3219104"/>
            <a:ext cx="3438442" cy="195089"/>
          </a:xfrm>
          <a:prstGeom prst="rect">
            <a:avLst/>
          </a:prstGeom>
        </p:spPr>
      </p:pic>
      <p:pic>
        <p:nvPicPr>
          <p:cNvPr id="3" name="Image 2">
            <a:extLst>
              <a:ext uri="{FF2B5EF4-FFF2-40B4-BE49-F238E27FC236}">
                <a16:creationId xmlns:a16="http://schemas.microsoft.com/office/drawing/2014/main" id="{45624273-5EA7-4A44-A331-FD7E12FB3FAD}"/>
              </a:ext>
            </a:extLst>
          </p:cNvPr>
          <p:cNvPicPr>
            <a:picLocks noChangeAspect="1"/>
          </p:cNvPicPr>
          <p:nvPr/>
        </p:nvPicPr>
        <p:blipFill>
          <a:blip r:embed="rId6"/>
          <a:stretch>
            <a:fillRect/>
          </a:stretch>
        </p:blipFill>
        <p:spPr>
          <a:xfrm>
            <a:off x="1352550" y="1704629"/>
            <a:ext cx="6438900" cy="1514475"/>
          </a:xfrm>
          <a:prstGeom prst="rect">
            <a:avLst/>
          </a:prstGeom>
        </p:spPr>
      </p:pic>
      <p:pic>
        <p:nvPicPr>
          <p:cNvPr id="4" name="Image 3">
            <a:extLst>
              <a:ext uri="{FF2B5EF4-FFF2-40B4-BE49-F238E27FC236}">
                <a16:creationId xmlns:a16="http://schemas.microsoft.com/office/drawing/2014/main" id="{8E24732E-8F0F-C414-E78C-5A5AB0DAAD0E}"/>
              </a:ext>
            </a:extLst>
          </p:cNvPr>
          <p:cNvPicPr>
            <a:picLocks noChangeAspect="1"/>
          </p:cNvPicPr>
          <p:nvPr/>
        </p:nvPicPr>
        <p:blipFill>
          <a:blip r:embed="rId7"/>
          <a:stretch>
            <a:fillRect/>
          </a:stretch>
        </p:blipFill>
        <p:spPr>
          <a:xfrm>
            <a:off x="1352550" y="3454305"/>
            <a:ext cx="4895850" cy="1609725"/>
          </a:xfrm>
          <a:prstGeom prst="rect">
            <a:avLst/>
          </a:prstGeom>
        </p:spPr>
      </p:pic>
      <p:pic>
        <p:nvPicPr>
          <p:cNvPr id="9" name="Image 8">
            <a:extLst>
              <a:ext uri="{FF2B5EF4-FFF2-40B4-BE49-F238E27FC236}">
                <a16:creationId xmlns:a16="http://schemas.microsoft.com/office/drawing/2014/main" id="{B0679C21-8D5F-8B0B-6307-A62E23A71F9E}"/>
              </a:ext>
            </a:extLst>
          </p:cNvPr>
          <p:cNvPicPr>
            <a:picLocks noChangeAspect="1"/>
          </p:cNvPicPr>
          <p:nvPr/>
        </p:nvPicPr>
        <p:blipFill>
          <a:blip r:embed="rId8"/>
          <a:stretch>
            <a:fillRect/>
          </a:stretch>
        </p:blipFill>
        <p:spPr>
          <a:xfrm>
            <a:off x="0" y="5200396"/>
            <a:ext cx="9144000" cy="1172069"/>
          </a:xfrm>
          <a:prstGeom prst="rect">
            <a:avLst/>
          </a:prstGeom>
        </p:spPr>
      </p:pic>
    </p:spTree>
    <p:extLst>
      <p:ext uri="{BB962C8B-B14F-4D97-AF65-F5344CB8AC3E}">
        <p14:creationId xmlns:p14="http://schemas.microsoft.com/office/powerpoint/2010/main" val="2059444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F204F7A-8CBA-63F8-88AD-D36FB4BF6B52}"/>
              </a:ext>
            </a:extLst>
          </p:cNvPr>
          <p:cNvPicPr>
            <a:picLocks noChangeAspect="1"/>
          </p:cNvPicPr>
          <p:nvPr/>
        </p:nvPicPr>
        <p:blipFill>
          <a:blip r:embed="rId3"/>
          <a:stretch>
            <a:fillRect/>
          </a:stretch>
        </p:blipFill>
        <p:spPr>
          <a:xfrm>
            <a:off x="2627784" y="179509"/>
            <a:ext cx="5255207" cy="493819"/>
          </a:xfrm>
          <a:prstGeom prst="rect">
            <a:avLst/>
          </a:prstGeom>
        </p:spPr>
      </p:pic>
      <p:pic>
        <p:nvPicPr>
          <p:cNvPr id="6" name="Image 5">
            <a:extLst>
              <a:ext uri="{FF2B5EF4-FFF2-40B4-BE49-F238E27FC236}">
                <a16:creationId xmlns:a16="http://schemas.microsoft.com/office/drawing/2014/main" id="{4B6AA6A3-0230-6F80-B437-0E46452025F5}"/>
              </a:ext>
            </a:extLst>
          </p:cNvPr>
          <p:cNvPicPr>
            <a:picLocks noChangeAspect="1"/>
          </p:cNvPicPr>
          <p:nvPr/>
        </p:nvPicPr>
        <p:blipFill>
          <a:blip r:embed="rId4"/>
          <a:stretch>
            <a:fillRect/>
          </a:stretch>
        </p:blipFill>
        <p:spPr>
          <a:xfrm>
            <a:off x="2915816" y="836712"/>
            <a:ext cx="4257675" cy="400050"/>
          </a:xfrm>
          <a:prstGeom prst="rect">
            <a:avLst/>
          </a:prstGeom>
        </p:spPr>
      </p:pic>
      <p:sp>
        <p:nvSpPr>
          <p:cNvPr id="8" name="ZoneTexte 7">
            <a:extLst>
              <a:ext uri="{FF2B5EF4-FFF2-40B4-BE49-F238E27FC236}">
                <a16:creationId xmlns:a16="http://schemas.microsoft.com/office/drawing/2014/main" id="{CDCF7034-6617-E0AB-03D7-9CF19806B4AE}"/>
              </a:ext>
            </a:extLst>
          </p:cNvPr>
          <p:cNvSpPr txBox="1"/>
          <p:nvPr/>
        </p:nvSpPr>
        <p:spPr>
          <a:xfrm>
            <a:off x="832505" y="1558736"/>
            <a:ext cx="4572000" cy="261610"/>
          </a:xfrm>
          <a:prstGeom prst="rect">
            <a:avLst/>
          </a:prstGeom>
          <a:noFill/>
        </p:spPr>
        <p:txBody>
          <a:bodyPr wrap="square">
            <a:spAutoFit/>
          </a:bodyPr>
          <a:lstStyle/>
          <a:p>
            <a:r>
              <a:rPr lang="fr-FR" sz="1100" b="1" dirty="0">
                <a:solidFill>
                  <a:srgbClr val="000000"/>
                </a:solidFill>
                <a:latin typeface="Arial" panose="020B0604020202020204" pitchFamily="34" charset="0"/>
              </a:rPr>
              <a:t>Les troubles musculosquelettiques</a:t>
            </a:r>
            <a:endParaRPr lang="fr-FR" dirty="0"/>
          </a:p>
        </p:txBody>
      </p:sp>
      <p:graphicFrame>
        <p:nvGraphicFramePr>
          <p:cNvPr id="9" name="Objet 8">
            <a:extLst>
              <a:ext uri="{FF2B5EF4-FFF2-40B4-BE49-F238E27FC236}">
                <a16:creationId xmlns:a16="http://schemas.microsoft.com/office/drawing/2014/main" id="{08D5E6C1-83E0-78B2-FA2B-293FC1CA7B98}"/>
              </a:ext>
            </a:extLst>
          </p:cNvPr>
          <p:cNvGraphicFramePr>
            <a:graphicFrameLocks noChangeAspect="1"/>
          </p:cNvGraphicFramePr>
          <p:nvPr>
            <p:extLst>
              <p:ext uri="{D42A27DB-BD31-4B8C-83A1-F6EECF244321}">
                <p14:modId xmlns:p14="http://schemas.microsoft.com/office/powerpoint/2010/main" val="3683558003"/>
              </p:ext>
            </p:extLst>
          </p:nvPr>
        </p:nvGraphicFramePr>
        <p:xfrm>
          <a:off x="6012160" y="6203671"/>
          <a:ext cx="2517775" cy="173038"/>
        </p:xfrm>
        <a:graphic>
          <a:graphicData uri="http://schemas.openxmlformats.org/presentationml/2006/ole">
            <mc:AlternateContent xmlns:mc="http://schemas.openxmlformats.org/markup-compatibility/2006">
              <mc:Choice xmlns:v="urn:schemas-microsoft-com:vml" Requires="v">
                <p:oleObj name="Feuille de calcul" r:id="rId5" imgW="3057403" imgH="209654" progId="Excel.Sheet.12">
                  <p:embed/>
                </p:oleObj>
              </mc:Choice>
              <mc:Fallback>
                <p:oleObj name="Feuille de calcul" r:id="rId5" imgW="3057403" imgH="209654" progId="Excel.Sheet.12">
                  <p:embed/>
                  <p:pic>
                    <p:nvPicPr>
                      <p:cNvPr id="9" name="Obje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2160" y="6203671"/>
                        <a:ext cx="2517775" cy="17303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 name="Picture 6">
            <a:extLst>
              <a:ext uri="{FF2B5EF4-FFF2-40B4-BE49-F238E27FC236}">
                <a16:creationId xmlns:a16="http://schemas.microsoft.com/office/drawing/2014/main" id="{4FC0E446-8ECB-7225-58E0-4D170A661CC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1510" y="4117722"/>
            <a:ext cx="3438525"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mage 1">
            <a:extLst>
              <a:ext uri="{FF2B5EF4-FFF2-40B4-BE49-F238E27FC236}">
                <a16:creationId xmlns:a16="http://schemas.microsoft.com/office/drawing/2014/main" id="{5FB349F8-3E2B-0D7B-523C-DDC7E03AFBD7}"/>
              </a:ext>
            </a:extLst>
          </p:cNvPr>
          <p:cNvPicPr>
            <a:picLocks noChangeAspect="1"/>
          </p:cNvPicPr>
          <p:nvPr/>
        </p:nvPicPr>
        <p:blipFill>
          <a:blip r:embed="rId8"/>
          <a:stretch>
            <a:fillRect/>
          </a:stretch>
        </p:blipFill>
        <p:spPr>
          <a:xfrm>
            <a:off x="0" y="1952775"/>
            <a:ext cx="9144000" cy="1581363"/>
          </a:xfrm>
          <a:prstGeom prst="rect">
            <a:avLst/>
          </a:prstGeom>
        </p:spPr>
      </p:pic>
    </p:spTree>
    <p:extLst>
      <p:ext uri="{BB962C8B-B14F-4D97-AF65-F5344CB8AC3E}">
        <p14:creationId xmlns:p14="http://schemas.microsoft.com/office/powerpoint/2010/main" val="374679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F204F7A-8CBA-63F8-88AD-D36FB4BF6B52}"/>
              </a:ext>
            </a:extLst>
          </p:cNvPr>
          <p:cNvPicPr>
            <a:picLocks noChangeAspect="1"/>
          </p:cNvPicPr>
          <p:nvPr/>
        </p:nvPicPr>
        <p:blipFill>
          <a:blip r:embed="rId2"/>
          <a:stretch>
            <a:fillRect/>
          </a:stretch>
        </p:blipFill>
        <p:spPr>
          <a:xfrm>
            <a:off x="2627784" y="179509"/>
            <a:ext cx="5255207" cy="493819"/>
          </a:xfrm>
          <a:prstGeom prst="rect">
            <a:avLst/>
          </a:prstGeom>
        </p:spPr>
      </p:pic>
      <p:pic>
        <p:nvPicPr>
          <p:cNvPr id="6" name="Image 5">
            <a:extLst>
              <a:ext uri="{FF2B5EF4-FFF2-40B4-BE49-F238E27FC236}">
                <a16:creationId xmlns:a16="http://schemas.microsoft.com/office/drawing/2014/main" id="{4B6AA6A3-0230-6F80-B437-0E46452025F5}"/>
              </a:ext>
            </a:extLst>
          </p:cNvPr>
          <p:cNvPicPr>
            <a:picLocks noChangeAspect="1"/>
          </p:cNvPicPr>
          <p:nvPr/>
        </p:nvPicPr>
        <p:blipFill>
          <a:blip r:embed="rId3"/>
          <a:stretch>
            <a:fillRect/>
          </a:stretch>
        </p:blipFill>
        <p:spPr>
          <a:xfrm>
            <a:off x="2915816" y="836712"/>
            <a:ext cx="4257675" cy="400050"/>
          </a:xfrm>
          <a:prstGeom prst="rect">
            <a:avLst/>
          </a:prstGeom>
        </p:spPr>
      </p:pic>
      <p:graphicFrame>
        <p:nvGraphicFramePr>
          <p:cNvPr id="9" name="Objet 8">
            <a:extLst>
              <a:ext uri="{FF2B5EF4-FFF2-40B4-BE49-F238E27FC236}">
                <a16:creationId xmlns:a16="http://schemas.microsoft.com/office/drawing/2014/main" id="{08D5E6C1-83E0-78B2-FA2B-293FC1CA7B98}"/>
              </a:ext>
            </a:extLst>
          </p:cNvPr>
          <p:cNvGraphicFramePr>
            <a:graphicFrameLocks noChangeAspect="1"/>
          </p:cNvGraphicFramePr>
          <p:nvPr/>
        </p:nvGraphicFramePr>
        <p:xfrm>
          <a:off x="6012160" y="6203671"/>
          <a:ext cx="2517775" cy="173038"/>
        </p:xfrm>
        <a:graphic>
          <a:graphicData uri="http://schemas.openxmlformats.org/presentationml/2006/ole">
            <mc:AlternateContent xmlns:mc="http://schemas.openxmlformats.org/markup-compatibility/2006">
              <mc:Choice xmlns:v="urn:schemas-microsoft-com:vml" Requires="v">
                <p:oleObj name="Feuille de calcul" r:id="rId4" imgW="3057403" imgH="209654" progId="Excel.Sheet.12">
                  <p:embed/>
                </p:oleObj>
              </mc:Choice>
              <mc:Fallback>
                <p:oleObj name="Feuille de calcul" r:id="rId4" imgW="3057403" imgH="209654" progId="Excel.Sheet.12">
                  <p:embed/>
                  <p:pic>
                    <p:nvPicPr>
                      <p:cNvPr id="9" name="Objet 8">
                        <a:extLst>
                          <a:ext uri="{FF2B5EF4-FFF2-40B4-BE49-F238E27FC236}">
                            <a16:creationId xmlns:a16="http://schemas.microsoft.com/office/drawing/2014/main" id="{08D5E6C1-83E0-78B2-FA2B-293FC1CA7B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60" y="6203671"/>
                        <a:ext cx="2517775" cy="17303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ZoneTexte 2">
            <a:extLst>
              <a:ext uri="{FF2B5EF4-FFF2-40B4-BE49-F238E27FC236}">
                <a16:creationId xmlns:a16="http://schemas.microsoft.com/office/drawing/2014/main" id="{89336A80-49CF-8B4F-4DC9-3E15AE054A3D}"/>
              </a:ext>
            </a:extLst>
          </p:cNvPr>
          <p:cNvSpPr txBox="1"/>
          <p:nvPr/>
        </p:nvSpPr>
        <p:spPr>
          <a:xfrm>
            <a:off x="832505" y="1558736"/>
            <a:ext cx="4572000" cy="261610"/>
          </a:xfrm>
          <a:prstGeom prst="rect">
            <a:avLst/>
          </a:prstGeom>
          <a:noFill/>
        </p:spPr>
        <p:txBody>
          <a:bodyPr wrap="square">
            <a:spAutoFit/>
          </a:bodyPr>
          <a:lstStyle/>
          <a:p>
            <a:r>
              <a:rPr lang="fr-FR" sz="1100" b="1" dirty="0">
                <a:solidFill>
                  <a:srgbClr val="000000"/>
                </a:solidFill>
                <a:latin typeface="Arial" panose="020B0604020202020204" pitchFamily="34" charset="0"/>
              </a:rPr>
              <a:t>Les maladies professionnelles par âge</a:t>
            </a:r>
            <a:endParaRPr lang="fr-FR" dirty="0"/>
          </a:p>
        </p:txBody>
      </p:sp>
      <p:pic>
        <p:nvPicPr>
          <p:cNvPr id="2" name="Image 1">
            <a:extLst>
              <a:ext uri="{FF2B5EF4-FFF2-40B4-BE49-F238E27FC236}">
                <a16:creationId xmlns:a16="http://schemas.microsoft.com/office/drawing/2014/main" id="{E99896F9-EEE4-1149-BD8F-AF0D8DC05BBB}"/>
              </a:ext>
            </a:extLst>
          </p:cNvPr>
          <p:cNvPicPr>
            <a:picLocks noChangeAspect="1"/>
          </p:cNvPicPr>
          <p:nvPr/>
        </p:nvPicPr>
        <p:blipFill>
          <a:blip r:embed="rId6"/>
          <a:stretch>
            <a:fillRect/>
          </a:stretch>
        </p:blipFill>
        <p:spPr>
          <a:xfrm>
            <a:off x="357187" y="2085975"/>
            <a:ext cx="8429625" cy="2686050"/>
          </a:xfrm>
          <a:prstGeom prst="rect">
            <a:avLst/>
          </a:prstGeom>
        </p:spPr>
      </p:pic>
    </p:spTree>
    <p:extLst>
      <p:ext uri="{BB962C8B-B14F-4D97-AF65-F5344CB8AC3E}">
        <p14:creationId xmlns:p14="http://schemas.microsoft.com/office/powerpoint/2010/main" val="3629744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D8DAC87-5163-4DE2-E805-7967F735CD6F}"/>
              </a:ext>
            </a:extLst>
          </p:cNvPr>
          <p:cNvPicPr>
            <a:picLocks noChangeAspect="1"/>
          </p:cNvPicPr>
          <p:nvPr/>
        </p:nvPicPr>
        <p:blipFill>
          <a:blip r:embed="rId2"/>
          <a:stretch>
            <a:fillRect/>
          </a:stretch>
        </p:blipFill>
        <p:spPr>
          <a:xfrm>
            <a:off x="2627784" y="179509"/>
            <a:ext cx="5255207" cy="493819"/>
          </a:xfrm>
          <a:prstGeom prst="rect">
            <a:avLst/>
          </a:prstGeom>
        </p:spPr>
      </p:pic>
      <p:pic>
        <p:nvPicPr>
          <p:cNvPr id="6" name="Image 5">
            <a:extLst>
              <a:ext uri="{FF2B5EF4-FFF2-40B4-BE49-F238E27FC236}">
                <a16:creationId xmlns:a16="http://schemas.microsoft.com/office/drawing/2014/main" id="{CBD19306-88B5-712B-B189-767CAC341331}"/>
              </a:ext>
            </a:extLst>
          </p:cNvPr>
          <p:cNvPicPr>
            <a:picLocks noChangeAspect="1"/>
          </p:cNvPicPr>
          <p:nvPr/>
        </p:nvPicPr>
        <p:blipFill>
          <a:blip r:embed="rId3"/>
          <a:stretch>
            <a:fillRect/>
          </a:stretch>
        </p:blipFill>
        <p:spPr>
          <a:xfrm>
            <a:off x="2915816" y="836712"/>
            <a:ext cx="5153025" cy="419100"/>
          </a:xfrm>
          <a:prstGeom prst="rect">
            <a:avLst/>
          </a:prstGeom>
        </p:spPr>
      </p:pic>
      <p:sp>
        <p:nvSpPr>
          <p:cNvPr id="9" name="ZoneTexte 8">
            <a:extLst>
              <a:ext uri="{FF2B5EF4-FFF2-40B4-BE49-F238E27FC236}">
                <a16:creationId xmlns:a16="http://schemas.microsoft.com/office/drawing/2014/main" id="{74FFA336-86A1-F6E9-A06C-57563815672B}"/>
              </a:ext>
            </a:extLst>
          </p:cNvPr>
          <p:cNvSpPr txBox="1"/>
          <p:nvPr/>
        </p:nvSpPr>
        <p:spPr>
          <a:xfrm>
            <a:off x="841374" y="1956664"/>
            <a:ext cx="4572000" cy="261610"/>
          </a:xfrm>
          <a:prstGeom prst="rect">
            <a:avLst/>
          </a:prstGeom>
          <a:noFill/>
        </p:spPr>
        <p:txBody>
          <a:bodyPr wrap="square">
            <a:spAutoFit/>
          </a:bodyPr>
          <a:lstStyle/>
          <a:p>
            <a:r>
              <a:rPr lang="fr-FR" sz="1100" b="1" dirty="0">
                <a:solidFill>
                  <a:srgbClr val="000000"/>
                </a:solidFill>
                <a:latin typeface="Arial" panose="020B0604020202020204" pitchFamily="34" charset="0"/>
              </a:rPr>
              <a:t>Les données générales</a:t>
            </a:r>
            <a:endParaRPr lang="fr-FR" dirty="0"/>
          </a:p>
        </p:txBody>
      </p:sp>
      <p:pic>
        <p:nvPicPr>
          <p:cNvPr id="14" name="Image 13">
            <a:extLst>
              <a:ext uri="{FF2B5EF4-FFF2-40B4-BE49-F238E27FC236}">
                <a16:creationId xmlns:a16="http://schemas.microsoft.com/office/drawing/2014/main" id="{41D3C0A9-13A7-3C69-5E19-A214639F1664}"/>
              </a:ext>
            </a:extLst>
          </p:cNvPr>
          <p:cNvPicPr>
            <a:picLocks noChangeAspect="1"/>
          </p:cNvPicPr>
          <p:nvPr/>
        </p:nvPicPr>
        <p:blipFill>
          <a:blip r:embed="rId4"/>
          <a:stretch>
            <a:fillRect/>
          </a:stretch>
        </p:blipFill>
        <p:spPr>
          <a:xfrm>
            <a:off x="1043608" y="6461298"/>
            <a:ext cx="4543425" cy="209550"/>
          </a:xfrm>
          <a:prstGeom prst="rect">
            <a:avLst/>
          </a:prstGeom>
        </p:spPr>
      </p:pic>
      <p:pic>
        <p:nvPicPr>
          <p:cNvPr id="10" name="Image 9">
            <a:extLst>
              <a:ext uri="{FF2B5EF4-FFF2-40B4-BE49-F238E27FC236}">
                <a16:creationId xmlns:a16="http://schemas.microsoft.com/office/drawing/2014/main" id="{79EBAD71-C9B7-95E7-7DF0-C57B801DEB6B}"/>
              </a:ext>
            </a:extLst>
          </p:cNvPr>
          <p:cNvPicPr>
            <a:picLocks noChangeAspect="1"/>
          </p:cNvPicPr>
          <p:nvPr/>
        </p:nvPicPr>
        <p:blipFill>
          <a:blip r:embed="rId5"/>
          <a:stretch>
            <a:fillRect/>
          </a:stretch>
        </p:blipFill>
        <p:spPr>
          <a:xfrm>
            <a:off x="5413374" y="6544175"/>
            <a:ext cx="2540508" cy="195072"/>
          </a:xfrm>
          <a:prstGeom prst="rect">
            <a:avLst/>
          </a:prstGeom>
        </p:spPr>
      </p:pic>
      <p:pic>
        <p:nvPicPr>
          <p:cNvPr id="8" name="Image 7">
            <a:extLst>
              <a:ext uri="{FF2B5EF4-FFF2-40B4-BE49-F238E27FC236}">
                <a16:creationId xmlns:a16="http://schemas.microsoft.com/office/drawing/2014/main" id="{E85E7C65-80DB-ECD5-CB12-F9F8F2A53C59}"/>
              </a:ext>
            </a:extLst>
          </p:cNvPr>
          <p:cNvPicPr>
            <a:picLocks noChangeAspect="1"/>
          </p:cNvPicPr>
          <p:nvPr/>
        </p:nvPicPr>
        <p:blipFill>
          <a:blip r:embed="rId6"/>
          <a:stretch>
            <a:fillRect/>
          </a:stretch>
        </p:blipFill>
        <p:spPr>
          <a:xfrm>
            <a:off x="825586" y="2834836"/>
            <a:ext cx="7924800" cy="1504950"/>
          </a:xfrm>
          <a:prstGeom prst="rect">
            <a:avLst/>
          </a:prstGeom>
        </p:spPr>
      </p:pic>
    </p:spTree>
    <p:extLst>
      <p:ext uri="{BB962C8B-B14F-4D97-AF65-F5344CB8AC3E}">
        <p14:creationId xmlns:p14="http://schemas.microsoft.com/office/powerpoint/2010/main" val="4094295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D8DAC87-5163-4DE2-E805-7967F735CD6F}"/>
              </a:ext>
            </a:extLst>
          </p:cNvPr>
          <p:cNvPicPr>
            <a:picLocks noChangeAspect="1"/>
          </p:cNvPicPr>
          <p:nvPr/>
        </p:nvPicPr>
        <p:blipFill>
          <a:blip r:embed="rId2"/>
          <a:stretch>
            <a:fillRect/>
          </a:stretch>
        </p:blipFill>
        <p:spPr>
          <a:xfrm>
            <a:off x="2627784" y="179509"/>
            <a:ext cx="5255207" cy="493819"/>
          </a:xfrm>
          <a:prstGeom prst="rect">
            <a:avLst/>
          </a:prstGeom>
        </p:spPr>
      </p:pic>
      <p:pic>
        <p:nvPicPr>
          <p:cNvPr id="6" name="Image 5">
            <a:extLst>
              <a:ext uri="{FF2B5EF4-FFF2-40B4-BE49-F238E27FC236}">
                <a16:creationId xmlns:a16="http://schemas.microsoft.com/office/drawing/2014/main" id="{CBD19306-88B5-712B-B189-767CAC341331}"/>
              </a:ext>
            </a:extLst>
          </p:cNvPr>
          <p:cNvPicPr>
            <a:picLocks noChangeAspect="1"/>
          </p:cNvPicPr>
          <p:nvPr/>
        </p:nvPicPr>
        <p:blipFill>
          <a:blip r:embed="rId3"/>
          <a:stretch>
            <a:fillRect/>
          </a:stretch>
        </p:blipFill>
        <p:spPr>
          <a:xfrm>
            <a:off x="2915816" y="836712"/>
            <a:ext cx="5153025" cy="419100"/>
          </a:xfrm>
          <a:prstGeom prst="rect">
            <a:avLst/>
          </a:prstGeom>
        </p:spPr>
      </p:pic>
      <p:pic>
        <p:nvPicPr>
          <p:cNvPr id="14" name="Image 13">
            <a:extLst>
              <a:ext uri="{FF2B5EF4-FFF2-40B4-BE49-F238E27FC236}">
                <a16:creationId xmlns:a16="http://schemas.microsoft.com/office/drawing/2014/main" id="{41D3C0A9-13A7-3C69-5E19-A214639F1664}"/>
              </a:ext>
            </a:extLst>
          </p:cNvPr>
          <p:cNvPicPr>
            <a:picLocks noChangeAspect="1"/>
          </p:cNvPicPr>
          <p:nvPr/>
        </p:nvPicPr>
        <p:blipFill>
          <a:blip r:embed="rId4"/>
          <a:stretch>
            <a:fillRect/>
          </a:stretch>
        </p:blipFill>
        <p:spPr>
          <a:xfrm>
            <a:off x="1043608" y="6461298"/>
            <a:ext cx="4543425" cy="209550"/>
          </a:xfrm>
          <a:prstGeom prst="rect">
            <a:avLst/>
          </a:prstGeom>
        </p:spPr>
      </p:pic>
      <p:pic>
        <p:nvPicPr>
          <p:cNvPr id="10" name="Image 9">
            <a:extLst>
              <a:ext uri="{FF2B5EF4-FFF2-40B4-BE49-F238E27FC236}">
                <a16:creationId xmlns:a16="http://schemas.microsoft.com/office/drawing/2014/main" id="{79EBAD71-C9B7-95E7-7DF0-C57B801DEB6B}"/>
              </a:ext>
            </a:extLst>
          </p:cNvPr>
          <p:cNvPicPr>
            <a:picLocks noChangeAspect="1"/>
          </p:cNvPicPr>
          <p:nvPr/>
        </p:nvPicPr>
        <p:blipFill>
          <a:blip r:embed="rId5"/>
          <a:stretch>
            <a:fillRect/>
          </a:stretch>
        </p:blipFill>
        <p:spPr>
          <a:xfrm>
            <a:off x="5413374" y="6544175"/>
            <a:ext cx="2540508" cy="195072"/>
          </a:xfrm>
          <a:prstGeom prst="rect">
            <a:avLst/>
          </a:prstGeom>
        </p:spPr>
      </p:pic>
      <p:sp>
        <p:nvSpPr>
          <p:cNvPr id="3" name="ZoneTexte 2">
            <a:extLst>
              <a:ext uri="{FF2B5EF4-FFF2-40B4-BE49-F238E27FC236}">
                <a16:creationId xmlns:a16="http://schemas.microsoft.com/office/drawing/2014/main" id="{EF8B3558-356D-9CEC-7068-A2591775E5D5}"/>
              </a:ext>
            </a:extLst>
          </p:cNvPr>
          <p:cNvSpPr txBox="1"/>
          <p:nvPr/>
        </p:nvSpPr>
        <p:spPr>
          <a:xfrm>
            <a:off x="899592" y="1628800"/>
            <a:ext cx="1872208" cy="276999"/>
          </a:xfrm>
          <a:prstGeom prst="rect">
            <a:avLst/>
          </a:prstGeom>
          <a:noFill/>
        </p:spPr>
        <p:txBody>
          <a:bodyPr wrap="square" rtlCol="0">
            <a:spAutoFit/>
          </a:bodyPr>
          <a:lstStyle/>
          <a:p>
            <a:r>
              <a:rPr lang="fr-FR" sz="1200" b="1" dirty="0">
                <a:latin typeface="Arial" panose="020B0604020202020204" pitchFamily="34" charset="0"/>
                <a:cs typeface="Arial" panose="020B0604020202020204" pitchFamily="34" charset="0"/>
              </a:rPr>
              <a:t>Taux d’inaptitude</a:t>
            </a:r>
          </a:p>
        </p:txBody>
      </p:sp>
      <p:pic>
        <p:nvPicPr>
          <p:cNvPr id="17" name="Image 16">
            <a:extLst>
              <a:ext uri="{FF2B5EF4-FFF2-40B4-BE49-F238E27FC236}">
                <a16:creationId xmlns:a16="http://schemas.microsoft.com/office/drawing/2014/main" id="{0F9F3890-D1E1-CEFF-885A-A634625AD55B}"/>
              </a:ext>
            </a:extLst>
          </p:cNvPr>
          <p:cNvPicPr>
            <a:picLocks noChangeAspect="1"/>
          </p:cNvPicPr>
          <p:nvPr/>
        </p:nvPicPr>
        <p:blipFill>
          <a:blip r:embed="rId6"/>
          <a:stretch>
            <a:fillRect/>
          </a:stretch>
        </p:blipFill>
        <p:spPr>
          <a:xfrm>
            <a:off x="990600" y="2243337"/>
            <a:ext cx="7162800" cy="1009650"/>
          </a:xfrm>
          <a:prstGeom prst="rect">
            <a:avLst/>
          </a:prstGeom>
        </p:spPr>
      </p:pic>
      <p:pic>
        <p:nvPicPr>
          <p:cNvPr id="18" name="Image 17">
            <a:extLst>
              <a:ext uri="{FF2B5EF4-FFF2-40B4-BE49-F238E27FC236}">
                <a16:creationId xmlns:a16="http://schemas.microsoft.com/office/drawing/2014/main" id="{0CD10CC6-DCE5-BBAE-491F-7BE1C1BD8AB9}"/>
              </a:ext>
            </a:extLst>
          </p:cNvPr>
          <p:cNvPicPr>
            <a:picLocks noChangeAspect="1"/>
          </p:cNvPicPr>
          <p:nvPr/>
        </p:nvPicPr>
        <p:blipFill>
          <a:blip r:embed="rId7"/>
          <a:stretch>
            <a:fillRect/>
          </a:stretch>
        </p:blipFill>
        <p:spPr>
          <a:xfrm>
            <a:off x="990600" y="3952060"/>
            <a:ext cx="7162800" cy="1666875"/>
          </a:xfrm>
          <a:prstGeom prst="rect">
            <a:avLst/>
          </a:prstGeom>
        </p:spPr>
      </p:pic>
    </p:spTree>
    <p:extLst>
      <p:ext uri="{BB962C8B-B14F-4D97-AF65-F5344CB8AC3E}">
        <p14:creationId xmlns:p14="http://schemas.microsoft.com/office/powerpoint/2010/main" val="3181939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C037FD8C-03B2-91C5-CD49-6722A677438A}"/>
              </a:ext>
            </a:extLst>
          </p:cNvPr>
          <p:cNvSpPr txBox="1"/>
          <p:nvPr/>
        </p:nvSpPr>
        <p:spPr>
          <a:xfrm>
            <a:off x="2753544" y="230397"/>
            <a:ext cx="5256584" cy="369332"/>
          </a:xfrm>
          <a:prstGeom prst="rect">
            <a:avLst/>
          </a:prstGeom>
          <a:solidFill>
            <a:srgbClr val="4EADAF"/>
          </a:solidFill>
        </p:spPr>
        <p:txBody>
          <a:bodyPr wrap="square" rtlCol="0">
            <a:spAutoFit/>
          </a:bodyPr>
          <a:lstStyle/>
          <a:p>
            <a:pPr algn="ctr"/>
            <a:r>
              <a:rPr lang="fr-FR" b="1" dirty="0">
                <a:solidFill>
                  <a:schemeClr val="bg1"/>
                </a:solidFill>
                <a:latin typeface="Arial" panose="020B0604020202020204" pitchFamily="34" charset="0"/>
                <a:cs typeface="Arial" panose="020B0604020202020204" pitchFamily="34" charset="0"/>
              </a:rPr>
              <a:t>Les enseignements (1/3)</a:t>
            </a:r>
          </a:p>
        </p:txBody>
      </p:sp>
      <p:sp>
        <p:nvSpPr>
          <p:cNvPr id="4" name="ZoneTexte 3">
            <a:extLst>
              <a:ext uri="{FF2B5EF4-FFF2-40B4-BE49-F238E27FC236}">
                <a16:creationId xmlns:a16="http://schemas.microsoft.com/office/drawing/2014/main" id="{B66686FB-BA65-069D-B0BD-08D98A69FC66}"/>
              </a:ext>
            </a:extLst>
          </p:cNvPr>
          <p:cNvSpPr txBox="1">
            <a:spLocks noChangeAspect="1"/>
          </p:cNvSpPr>
          <p:nvPr/>
        </p:nvSpPr>
        <p:spPr>
          <a:xfrm>
            <a:off x="755576" y="1423130"/>
            <a:ext cx="8064896" cy="5390246"/>
          </a:xfrm>
          <a:prstGeom prst="rect">
            <a:avLst/>
          </a:prstGeom>
          <a:solidFill>
            <a:schemeClr val="bg1">
              <a:lumMod val="85000"/>
            </a:schemeClr>
          </a:solidFill>
        </p:spPr>
        <p:txBody>
          <a:bodyPr wrap="square" numCol="2" spcCol="360000" rtlCol="0">
            <a:noAutofit/>
          </a:bodyPr>
          <a:lstStyle/>
          <a:p>
            <a:pPr algn="just">
              <a:lnSpc>
                <a:spcPct val="114000"/>
              </a:lnSpc>
            </a:pPr>
            <a:r>
              <a:rPr lang="fr-FR" sz="1100" dirty="0"/>
              <a:t>Avec environ 150 000 emplois en région ARA en 2020, le secteur de l’action sociale sans hébergement (accueil de jeunes enfants, aide à domicile…) est le 4</a:t>
            </a:r>
            <a:r>
              <a:rPr lang="fr-FR" sz="1100" baseline="30000" dirty="0"/>
              <a:t>ème</a:t>
            </a:r>
            <a:r>
              <a:rPr lang="fr-FR" sz="1100" dirty="0"/>
              <a:t> employeur de la région. Il est fortement féminisé (85% de femmes) et se caractérise par un fort recours au temps partiel (42% des emplois). Il est plus vieillissant qu’en moyenne régionale (63% des salariés ont plus de 40 ans contre 50% tous secteurs confondus en 2019) et recourt par ailleurs plus fortement que les autres à l’emploi de personnes handicapées (4% des emplois en 2020).</a:t>
            </a:r>
          </a:p>
          <a:p>
            <a:pPr algn="just"/>
            <a:endParaRPr lang="fr-FR" sz="1100" dirty="0">
              <a:solidFill>
                <a:srgbClr val="FF0000"/>
              </a:solidFill>
            </a:endParaRPr>
          </a:p>
          <a:p>
            <a:pPr algn="just"/>
            <a:r>
              <a:rPr lang="fr-FR" sz="1200" b="1" dirty="0"/>
              <a:t>Le cumul de contraintes de temps caractérise le secteur de l’action sociale sans hébergement, ainsi que l‘exposition aux agents biologiques et chimiques</a:t>
            </a:r>
            <a:endParaRPr lang="fr-FR" sz="1200" dirty="0"/>
          </a:p>
          <a:p>
            <a:pPr algn="just"/>
            <a:endParaRPr lang="fr-FR" sz="1100" dirty="0"/>
          </a:p>
          <a:p>
            <a:pPr algn="just">
              <a:lnSpc>
                <a:spcPct val="114000"/>
              </a:lnSpc>
            </a:pPr>
            <a:r>
              <a:rPr lang="fr-FR" sz="1100" dirty="0"/>
              <a:t>Regroupé avec l’hébergement médico-social et social, les salarié.es du secteur sont exposé.es à plus de 80% aux contraintes physiques (contraintes posturales et articulaires…), de rythme de travail (rythme imposé, obligation de se dépêcher…) et aux contraintes de temps de travail (dépassement de l’horaire officiel…). La moitié des salarié.es cumulent même au moins 3 contraintes de temps de travail et le secteur se caractérise comme étant le 1</a:t>
            </a:r>
            <a:r>
              <a:rPr lang="fr-FR" sz="1100" baseline="30000" dirty="0"/>
              <a:t>er</a:t>
            </a:r>
            <a:r>
              <a:rPr lang="fr-FR" sz="1100" dirty="0"/>
              <a:t> exposé aux horaires variables (65%). Il est aussi plus fortement exposé aux agents chimiques (43% contre 33% en moyenne régionale) et le plus exposé aux agents biologiques  (70% des salarié.es). </a:t>
            </a:r>
          </a:p>
          <a:p>
            <a:pPr algn="just">
              <a:lnSpc>
                <a:spcPct val="114000"/>
              </a:lnSpc>
            </a:pPr>
            <a:r>
              <a:rPr lang="fr-FR" sz="1100" dirty="0"/>
              <a:t>D’après les données nationales, les aides à domicile et aides ménager.es (94% de femmes) n’échappent pas à une forte exposition aux contraintes de rythme de travail. Plus que dans</a:t>
            </a:r>
          </a:p>
          <a:p>
            <a:pPr algn="just">
              <a:lnSpc>
                <a:spcPct val="114000"/>
              </a:lnSpc>
            </a:pPr>
            <a:r>
              <a:rPr lang="fr-FR" sz="1100" dirty="0"/>
              <a:t>l’ensemble des secteurs, elles-ils sont exposé.es aux contraintes posturales et articulaires (88% contre 70%), aux agents biologiques (79% contre 21%) et soumis.es à des horaires variables (79% contre 49%).</a:t>
            </a:r>
          </a:p>
          <a:p>
            <a:pPr algn="just"/>
            <a:endParaRPr lang="fr-FR" sz="1100" dirty="0"/>
          </a:p>
          <a:p>
            <a:pPr algn="just"/>
            <a:r>
              <a:rPr lang="fr-FR" sz="1200" b="1" dirty="0"/>
              <a:t>Plusieurs facteurs alarmants de risques psycho-sociaux</a:t>
            </a:r>
          </a:p>
          <a:p>
            <a:pPr algn="just"/>
            <a:endParaRPr lang="fr-FR" sz="1100" dirty="0"/>
          </a:p>
          <a:p>
            <a:pPr algn="just">
              <a:lnSpc>
                <a:spcPct val="114000"/>
              </a:lnSpc>
            </a:pPr>
            <a:r>
              <a:rPr lang="fr-FR" sz="1100" dirty="0"/>
              <a:t>Dans ce secteur, les risques psycho-sociaux sont également très présents. C’est un des secteurs où le manque de moyens pour bien faire son travail est le plus cité (57%), ainsi que le manque de soutien du supérieur direct ou des collègues (57%). Il appartient aussi aux secteurs où les conflits de valeur et le manque de sens du travail sont le plus mis en avant (42%).</a:t>
            </a:r>
          </a:p>
          <a:p>
            <a:pPr algn="just">
              <a:lnSpc>
                <a:spcPct val="114000"/>
              </a:lnSpc>
            </a:pPr>
            <a:endParaRPr lang="fr-FR" sz="1100" dirty="0">
              <a:solidFill>
                <a:srgbClr val="FF0000"/>
              </a:solidFill>
            </a:endParaRPr>
          </a:p>
          <a:p>
            <a:pPr algn="just"/>
            <a:r>
              <a:rPr lang="fr-FR" sz="1200" b="1" dirty="0"/>
              <a:t>Baisse des accidents du travail et hausse des maladies professionnelles</a:t>
            </a:r>
          </a:p>
          <a:p>
            <a:pPr algn="just"/>
            <a:endParaRPr lang="fr-FR" sz="1200" b="1" dirty="0">
              <a:solidFill>
                <a:srgbClr val="FF0000"/>
              </a:solidFill>
            </a:endParaRPr>
          </a:p>
          <a:p>
            <a:pPr algn="just">
              <a:lnSpc>
                <a:spcPct val="114000"/>
              </a:lnSpc>
            </a:pPr>
            <a:r>
              <a:rPr lang="fr-FR" sz="1100" dirty="0"/>
              <a:t>En 2019, 5 105 accidents du travail (AT) imputables au secteur de l’action sociale sans hébergement ont fait l’objet d’une première indemnisation. Cela place le secteur dans les 10 secteurs d’au moins 10 000 salarié.es où la part des accidents ramenés aux heures de travail est la plus élevée en région (taux de fréquence (TF) = 40,1 contre 23 en moyenne régionale). La part des jours d’arrêt générés suite à un AT est également supérieure à la moyenne (taux de gravité (TG) = 3,2 contre 1,7), ainsi que les séquelles physiques permanentes pour les femmes (indice de</a:t>
            </a:r>
          </a:p>
        </p:txBody>
      </p:sp>
    </p:spTree>
    <p:extLst>
      <p:ext uri="{BB962C8B-B14F-4D97-AF65-F5344CB8AC3E}">
        <p14:creationId xmlns:p14="http://schemas.microsoft.com/office/powerpoint/2010/main" val="4216269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C037FD8C-03B2-91C5-CD49-6722A677438A}"/>
              </a:ext>
            </a:extLst>
          </p:cNvPr>
          <p:cNvSpPr txBox="1"/>
          <p:nvPr/>
        </p:nvSpPr>
        <p:spPr>
          <a:xfrm>
            <a:off x="2753544" y="230397"/>
            <a:ext cx="5256584" cy="369332"/>
          </a:xfrm>
          <a:prstGeom prst="rect">
            <a:avLst/>
          </a:prstGeom>
          <a:solidFill>
            <a:srgbClr val="4EADAF"/>
          </a:solidFill>
        </p:spPr>
        <p:txBody>
          <a:bodyPr wrap="square" rtlCol="0">
            <a:spAutoFit/>
          </a:bodyPr>
          <a:lstStyle/>
          <a:p>
            <a:pPr algn="ctr"/>
            <a:r>
              <a:rPr lang="fr-FR" b="1" dirty="0">
                <a:solidFill>
                  <a:schemeClr val="bg1"/>
                </a:solidFill>
                <a:latin typeface="Arial" panose="020B0604020202020204" pitchFamily="34" charset="0"/>
                <a:cs typeface="Arial" panose="020B0604020202020204" pitchFamily="34" charset="0"/>
              </a:rPr>
              <a:t>Les enseignements (2/3)</a:t>
            </a:r>
          </a:p>
        </p:txBody>
      </p:sp>
      <p:sp>
        <p:nvSpPr>
          <p:cNvPr id="5" name="ZoneTexte 4">
            <a:extLst>
              <a:ext uri="{FF2B5EF4-FFF2-40B4-BE49-F238E27FC236}">
                <a16:creationId xmlns:a16="http://schemas.microsoft.com/office/drawing/2014/main" id="{28210B67-D5FD-88C5-535F-C31989100FF8}"/>
              </a:ext>
            </a:extLst>
          </p:cNvPr>
          <p:cNvSpPr txBox="1">
            <a:spLocks/>
          </p:cNvSpPr>
          <p:nvPr/>
        </p:nvSpPr>
        <p:spPr>
          <a:xfrm>
            <a:off x="755576" y="1372588"/>
            <a:ext cx="8064000" cy="5485412"/>
          </a:xfrm>
          <a:prstGeom prst="rect">
            <a:avLst/>
          </a:prstGeom>
          <a:solidFill>
            <a:schemeClr val="bg1">
              <a:lumMod val="85000"/>
            </a:schemeClr>
          </a:solidFill>
        </p:spPr>
        <p:txBody>
          <a:bodyPr wrap="square" numCol="2" spcCol="360000" rtlCol="0">
            <a:spAutoFit/>
          </a:bodyPr>
          <a:lstStyle/>
          <a:p>
            <a:pPr algn="just">
              <a:lnSpc>
                <a:spcPct val="114000"/>
              </a:lnSpc>
            </a:pPr>
            <a:r>
              <a:rPr lang="fr-FR" sz="1100" dirty="0"/>
              <a:t>gravité (IG) = 22,7 contre 10,5. </a:t>
            </a:r>
          </a:p>
          <a:p>
            <a:pPr algn="just">
              <a:lnSpc>
                <a:spcPct val="114000"/>
              </a:lnSpc>
            </a:pPr>
            <a:r>
              <a:rPr lang="fr-FR" sz="1100" dirty="0"/>
              <a:t>S’ils sont moins nombreux (44%), les salarié.es de moins de 40 ans ont plus fréquemment des AT, avec des séquelles moins importantes toutefois. Les salarié.es de 40 ans et plus, notamment les femmes, ont tout de même un taux de fréquence des AT supérieur à la moyenne régionale. C’est pour les salarié.es de 50 ans et plus que les séquelles sont les plus fortes.</a:t>
            </a:r>
          </a:p>
          <a:p>
            <a:pPr algn="just">
              <a:lnSpc>
                <a:spcPct val="114000"/>
              </a:lnSpc>
            </a:pPr>
            <a:endParaRPr lang="fr-FR" sz="1100" dirty="0">
              <a:solidFill>
                <a:srgbClr val="FF0000"/>
              </a:solidFill>
            </a:endParaRPr>
          </a:p>
          <a:p>
            <a:pPr algn="just">
              <a:lnSpc>
                <a:spcPct val="114000"/>
              </a:lnSpc>
            </a:pPr>
            <a:r>
              <a:rPr lang="fr-FR" sz="1100" dirty="0"/>
              <a:t>Entre 2016 et 2019, le nombre d’AT s’est accru de 7% dans le secteur, après une hausse de 22% entre 2012 et 2016. En prenant en compte l’augmentation parallèle du volume d’heures réalisées dans le secteur, le taux de fréquence recule toutefois de 2,7 points</a:t>
            </a:r>
            <a:r>
              <a:rPr lang="fr-FR" sz="1100" dirty="0">
                <a:solidFill>
                  <a:srgbClr val="FF0000"/>
                </a:solidFill>
              </a:rPr>
              <a:t>. </a:t>
            </a:r>
            <a:r>
              <a:rPr lang="fr-FR" sz="1100" dirty="0"/>
              <a:t>Celui-ci continue cependant d’augmenter pour les femmes (TF= +0,8 point) et les salarié(e)s de 50 ans et plus. La part des séquelles physiques permanentes est également en recul sur la période 2016-2019 (IG = -0,2 point). Mais l’indice de gravité croît là aussi pour les femmes (+2,1 points) et les tranches de 30 à 39 ans (+1,1 point), 40 à 49 ans (+4,4) et de 60 ans et plus (+5,1).  </a:t>
            </a:r>
          </a:p>
          <a:p>
            <a:pPr algn="just">
              <a:lnSpc>
                <a:spcPct val="114000"/>
              </a:lnSpc>
            </a:pPr>
            <a:endParaRPr lang="fr-FR" sz="1100" dirty="0">
              <a:solidFill>
                <a:srgbClr val="FF0000"/>
              </a:solidFill>
            </a:endParaRPr>
          </a:p>
          <a:p>
            <a:pPr algn="just">
              <a:lnSpc>
                <a:spcPct val="114000"/>
              </a:lnSpc>
            </a:pPr>
            <a:r>
              <a:rPr lang="fr-FR" sz="1100" dirty="0"/>
              <a:t>Le taux de fréquence des AT est nettement plus élevé qu’en moyenne régionale dans les établissements de 10 salariés et plus du secteur et il continue à augmenter dans ceux de 10 à 49 salariés (+6,8 points). La part des séquelles physiques permanentes est également la plus forte dans les établissements de 100 salariés et plus (IG = 55,7) après une forte augmentation par rapport à 2016 (+38,6 points).</a:t>
            </a:r>
          </a:p>
          <a:p>
            <a:pPr algn="just">
              <a:lnSpc>
                <a:spcPct val="114000"/>
              </a:lnSpc>
            </a:pPr>
            <a:endParaRPr lang="fr-FR" sz="1100" dirty="0">
              <a:solidFill>
                <a:srgbClr val="FF0000"/>
              </a:solidFill>
            </a:endParaRPr>
          </a:p>
          <a:p>
            <a:pPr algn="just">
              <a:lnSpc>
                <a:spcPct val="114000"/>
              </a:lnSpc>
            </a:pPr>
            <a:r>
              <a:rPr lang="fr-FR" sz="1100" dirty="0"/>
              <a:t>Le secteur de l’action sociale sans hébergement compte aussi parmi les 10 secteurs générant le plus de maladies professionnelles (MP) (229 en 2019), ne touchant presque qu’exclusivement les femmes (92%).  Les salariés concerné.es ont 50 ans ou plus pour 60% d’entre eux alors qu’ils représentent 37% des salarié.es du secteur.</a:t>
            </a:r>
          </a:p>
          <a:p>
            <a:pPr algn="just">
              <a:lnSpc>
                <a:spcPct val="114000"/>
              </a:lnSpc>
            </a:pPr>
            <a:r>
              <a:rPr lang="fr-FR" sz="1100" dirty="0"/>
              <a:t>Comme entre 2012 et 2016, les MP ont connu une progression nette sur la période 2016-2019 (+18%), ainsi que les jours d’arrêt occasionnés (+36%). Toutes les tranches d’âge sont concernées par cette forte hausse des jours d’arrêt, particulièrement entre 50 et 59 ans (+63%). Les troubles musculo-squelettiques (TMS), cause principale des maladies, ont suivi cette tendance. </a:t>
            </a:r>
          </a:p>
          <a:p>
            <a:pPr algn="just">
              <a:lnSpc>
                <a:spcPct val="114000"/>
              </a:lnSpc>
            </a:pPr>
            <a:endParaRPr lang="fr-FR" sz="1100" dirty="0"/>
          </a:p>
          <a:p>
            <a:pPr algn="just"/>
            <a:r>
              <a:rPr lang="fr-FR" sz="1200" b="1" dirty="0"/>
              <a:t>Une hausse du taux d’inaptitude entre 2016 et 2019 </a:t>
            </a:r>
          </a:p>
          <a:p>
            <a:pPr algn="just"/>
            <a:endParaRPr lang="fr-FR" sz="1200" b="1" dirty="0"/>
          </a:p>
          <a:p>
            <a:pPr algn="just">
              <a:lnSpc>
                <a:spcPct val="114000"/>
              </a:lnSpc>
            </a:pPr>
            <a:r>
              <a:rPr lang="fr-FR" sz="1100" dirty="0"/>
              <a:t>Même s’il est difficile de savoir la part qui est d’origine professionnelle et qu’il faut donc en relativiser la portée, les inaptitudes au poste prononcées par les médecins du travail peuvent donner un indice de l’état des conditions de travail dans un secteur d’activité par leur volume et leur tendance sur longue période. Elles sont abordées ici à travers les inscriptions à France Travail suite à licenciement pour ce motif générées par un secteur d’activité. En 2021, 1 106 personnes issues du secteur de l’action sociale sans hébergement se sont inscrites suite à un licenciement pour inaptitude. Le secteur représente globalement 9% de ce type d’inscription et 15% pour les femmes. Par rapport à 2019, cela constitue un recul de 2% dans un contexte de ralentissement de l’activité du fait de la crise sanitaire. </a:t>
            </a:r>
          </a:p>
          <a:p>
            <a:pPr algn="just">
              <a:lnSpc>
                <a:spcPct val="114000"/>
              </a:lnSpc>
            </a:pPr>
            <a:endParaRPr lang="fr-FR" sz="1100" dirty="0">
              <a:solidFill>
                <a:srgbClr val="FF0000"/>
              </a:solidFill>
            </a:endParaRPr>
          </a:p>
        </p:txBody>
      </p:sp>
    </p:spTree>
    <p:extLst>
      <p:ext uri="{BB962C8B-B14F-4D97-AF65-F5344CB8AC3E}">
        <p14:creationId xmlns:p14="http://schemas.microsoft.com/office/powerpoint/2010/main" val="2824062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C037FD8C-03B2-91C5-CD49-6722A677438A}"/>
              </a:ext>
            </a:extLst>
          </p:cNvPr>
          <p:cNvSpPr txBox="1"/>
          <p:nvPr/>
        </p:nvSpPr>
        <p:spPr>
          <a:xfrm>
            <a:off x="2753544" y="230397"/>
            <a:ext cx="5256584" cy="369332"/>
          </a:xfrm>
          <a:prstGeom prst="rect">
            <a:avLst/>
          </a:prstGeom>
          <a:solidFill>
            <a:srgbClr val="4EADAF"/>
          </a:solidFill>
        </p:spPr>
        <p:txBody>
          <a:bodyPr wrap="square" rtlCol="0">
            <a:spAutoFit/>
          </a:bodyPr>
          <a:lstStyle/>
          <a:p>
            <a:pPr algn="ctr"/>
            <a:r>
              <a:rPr lang="fr-FR" b="1" dirty="0">
                <a:solidFill>
                  <a:schemeClr val="bg1"/>
                </a:solidFill>
                <a:latin typeface="Arial" panose="020B0604020202020204" pitchFamily="34" charset="0"/>
                <a:cs typeface="Arial" panose="020B0604020202020204" pitchFamily="34" charset="0"/>
              </a:rPr>
              <a:t>Les enseignements (3/3)</a:t>
            </a:r>
          </a:p>
        </p:txBody>
      </p:sp>
      <p:sp>
        <p:nvSpPr>
          <p:cNvPr id="4" name="ZoneTexte 3">
            <a:extLst>
              <a:ext uri="{FF2B5EF4-FFF2-40B4-BE49-F238E27FC236}">
                <a16:creationId xmlns:a16="http://schemas.microsoft.com/office/drawing/2014/main" id="{4A4F063A-BFA7-27F5-2AF3-F6507006C51A}"/>
              </a:ext>
            </a:extLst>
          </p:cNvPr>
          <p:cNvSpPr txBox="1">
            <a:spLocks noChangeAspect="1"/>
          </p:cNvSpPr>
          <p:nvPr/>
        </p:nvSpPr>
        <p:spPr>
          <a:xfrm>
            <a:off x="755576" y="1628800"/>
            <a:ext cx="8064000" cy="5110373"/>
          </a:xfrm>
          <a:prstGeom prst="rect">
            <a:avLst/>
          </a:prstGeom>
          <a:solidFill>
            <a:schemeClr val="bg1">
              <a:lumMod val="85000"/>
            </a:schemeClr>
          </a:solidFill>
        </p:spPr>
        <p:txBody>
          <a:bodyPr wrap="square" numCol="2" spcCol="360000" rtlCol="0">
            <a:spAutoFit/>
          </a:bodyPr>
          <a:lstStyle/>
          <a:p>
            <a:pPr algn="just">
              <a:lnSpc>
                <a:spcPct val="114000"/>
              </a:lnSpc>
            </a:pPr>
            <a:r>
              <a:rPr lang="fr-FR" sz="1100" dirty="0"/>
              <a:t>Le fait de rapporter les personnes inscrites à France Travail suite à licenciement pour inaptitude dans l'année au nombre d'actifs en emploi au 1er janvier est une façon d'estimer les secteurs où le risque d'inaptitude est le plus fréquent. Si le taux ainsi mesuré indique que le secteur de l’action sociale sans hébergement se situe au-dessus de la moyenne régionale en 2019 (7,4 pour mille contre 4,4), on note toutefois que ce sont uniquement les femmes qui sont le plus concernées (8 pour mille contre 3,7 pour les hommes). </a:t>
            </a:r>
          </a:p>
          <a:p>
            <a:pPr algn="just">
              <a:lnSpc>
                <a:spcPct val="114000"/>
              </a:lnSpc>
            </a:pPr>
            <a:r>
              <a:rPr lang="fr-FR" sz="1100" dirty="0"/>
              <a:t>On note également une augmentation du taux d’inaptitude avec l’âge jusqu’à 59 ans. Par rapport à l’ensemble des secteurs, la tranche des 50-59 ans, par ailleurs assez concernée par les AT et les MP, se distingue avec un taux de 8,8 contre 5,9. La tendance n’est par ailleurs pas bonne puisqu’entre 2016 et 2019, le nombre taux d’inaptitude a augmenté de 2,3 points contre 0,3 tous secteurs confondus et ce phénomène concerne toutes les tranches d’âges hormis les soixantenaires.  </a:t>
            </a:r>
          </a:p>
          <a:p>
            <a:pPr algn="just">
              <a:lnSpc>
                <a:spcPct val="114000"/>
              </a:lnSpc>
            </a:pPr>
            <a:endParaRPr lang="fr-FR" sz="1100" dirty="0">
              <a:solidFill>
                <a:srgbClr val="FF0000"/>
              </a:solidFill>
            </a:endParaRPr>
          </a:p>
          <a:p>
            <a:pPr algn="just">
              <a:lnSpc>
                <a:spcPct val="114000"/>
              </a:lnSpc>
            </a:pPr>
            <a:endParaRPr lang="fr-FR" sz="1100" dirty="0">
              <a:solidFill>
                <a:srgbClr val="FF0000"/>
              </a:solidFill>
            </a:endParaRPr>
          </a:p>
          <a:p>
            <a:pPr algn="just">
              <a:lnSpc>
                <a:spcPct val="114000"/>
              </a:lnSpc>
            </a:pPr>
            <a:endParaRPr lang="fr-FR" sz="1100" dirty="0">
              <a:solidFill>
                <a:srgbClr val="FF0000"/>
              </a:solidFill>
            </a:endParaRPr>
          </a:p>
          <a:p>
            <a:pPr algn="just">
              <a:lnSpc>
                <a:spcPct val="114000"/>
              </a:lnSpc>
            </a:pPr>
            <a:endParaRPr lang="fr-FR" sz="1100" dirty="0">
              <a:solidFill>
                <a:srgbClr val="FF0000"/>
              </a:solidFill>
            </a:endParaRPr>
          </a:p>
          <a:p>
            <a:pPr algn="just">
              <a:lnSpc>
                <a:spcPct val="114000"/>
              </a:lnSpc>
            </a:pPr>
            <a:endParaRPr lang="fr-FR" sz="1100" dirty="0">
              <a:solidFill>
                <a:srgbClr val="FF0000"/>
              </a:solidFill>
            </a:endParaRPr>
          </a:p>
          <a:p>
            <a:pPr algn="just">
              <a:lnSpc>
                <a:spcPct val="114000"/>
              </a:lnSpc>
            </a:pPr>
            <a:endParaRPr lang="fr-FR" sz="1100" dirty="0">
              <a:solidFill>
                <a:srgbClr val="FF0000"/>
              </a:solidFill>
            </a:endParaRPr>
          </a:p>
          <a:p>
            <a:pPr algn="just">
              <a:lnSpc>
                <a:spcPct val="114000"/>
              </a:lnSpc>
            </a:pPr>
            <a:endParaRPr lang="fr-FR" sz="1100" dirty="0">
              <a:solidFill>
                <a:srgbClr val="FF0000"/>
              </a:solidFill>
            </a:endParaRPr>
          </a:p>
          <a:p>
            <a:pPr algn="just">
              <a:lnSpc>
                <a:spcPct val="114000"/>
              </a:lnSpc>
            </a:pPr>
            <a:endParaRPr lang="fr-FR" sz="1100" dirty="0">
              <a:solidFill>
                <a:srgbClr val="FF0000"/>
              </a:solidFill>
            </a:endParaRPr>
          </a:p>
          <a:p>
            <a:pPr algn="just">
              <a:lnSpc>
                <a:spcPct val="114000"/>
              </a:lnSpc>
            </a:pPr>
            <a:endParaRPr lang="fr-FR" sz="1100" dirty="0">
              <a:solidFill>
                <a:srgbClr val="FF0000"/>
              </a:solidFill>
            </a:endParaRPr>
          </a:p>
          <a:p>
            <a:pPr algn="just">
              <a:lnSpc>
                <a:spcPct val="114000"/>
              </a:lnSpc>
            </a:pPr>
            <a:endParaRPr lang="fr-FR" sz="1100" dirty="0">
              <a:solidFill>
                <a:srgbClr val="FF0000"/>
              </a:solidFill>
            </a:endParaRPr>
          </a:p>
          <a:p>
            <a:pPr algn="just">
              <a:lnSpc>
                <a:spcPct val="114000"/>
              </a:lnSpc>
            </a:pPr>
            <a:endParaRPr lang="fr-FR" sz="1100" dirty="0">
              <a:solidFill>
                <a:srgbClr val="FF0000"/>
              </a:solidFill>
            </a:endParaRPr>
          </a:p>
          <a:p>
            <a:pPr algn="just">
              <a:lnSpc>
                <a:spcPct val="114000"/>
              </a:lnSpc>
            </a:pPr>
            <a:endParaRPr lang="fr-FR" sz="1100" dirty="0">
              <a:solidFill>
                <a:srgbClr val="FF0000"/>
              </a:solidFill>
            </a:endParaRPr>
          </a:p>
          <a:p>
            <a:pPr algn="just">
              <a:lnSpc>
                <a:spcPct val="114000"/>
              </a:lnSpc>
            </a:pPr>
            <a:endParaRPr lang="fr-FR" sz="1100" dirty="0">
              <a:solidFill>
                <a:srgbClr val="FF0000"/>
              </a:solidFill>
            </a:endParaRPr>
          </a:p>
          <a:p>
            <a:pPr algn="just">
              <a:lnSpc>
                <a:spcPct val="114000"/>
              </a:lnSpc>
            </a:pPr>
            <a:endParaRPr lang="fr-FR" sz="1100" dirty="0">
              <a:solidFill>
                <a:srgbClr val="FF0000"/>
              </a:solidFill>
            </a:endParaRPr>
          </a:p>
          <a:p>
            <a:pPr algn="just">
              <a:lnSpc>
                <a:spcPct val="114000"/>
              </a:lnSpc>
            </a:pPr>
            <a:endParaRPr lang="fr-FR" sz="1100" dirty="0">
              <a:solidFill>
                <a:srgbClr val="FF0000"/>
              </a:solidFill>
            </a:endParaRPr>
          </a:p>
          <a:p>
            <a:pPr algn="just">
              <a:lnSpc>
                <a:spcPct val="114000"/>
              </a:lnSpc>
            </a:pPr>
            <a:endParaRPr lang="fr-FR" sz="1100" dirty="0">
              <a:solidFill>
                <a:srgbClr val="FF0000"/>
              </a:solidFill>
            </a:endParaRPr>
          </a:p>
          <a:p>
            <a:pPr algn="just">
              <a:lnSpc>
                <a:spcPct val="114000"/>
              </a:lnSpc>
            </a:pPr>
            <a:endParaRPr lang="fr-FR" sz="1100" dirty="0">
              <a:solidFill>
                <a:srgbClr val="FF0000"/>
              </a:solidFill>
            </a:endParaRPr>
          </a:p>
          <a:p>
            <a:pPr algn="just">
              <a:lnSpc>
                <a:spcPct val="114000"/>
              </a:lnSpc>
            </a:pPr>
            <a:endParaRPr lang="fr-FR" sz="1100" dirty="0">
              <a:solidFill>
                <a:srgbClr val="FF0000"/>
              </a:solidFill>
            </a:endParaRPr>
          </a:p>
          <a:p>
            <a:pPr algn="just">
              <a:lnSpc>
                <a:spcPct val="114000"/>
              </a:lnSpc>
            </a:pPr>
            <a:endParaRPr lang="fr-FR" sz="1100" dirty="0">
              <a:solidFill>
                <a:srgbClr val="FF0000"/>
              </a:solidFill>
            </a:endParaRPr>
          </a:p>
          <a:p>
            <a:pPr algn="just">
              <a:lnSpc>
                <a:spcPct val="114000"/>
              </a:lnSpc>
            </a:pPr>
            <a:endParaRPr lang="fr-FR" sz="1100" dirty="0">
              <a:solidFill>
                <a:srgbClr val="FF0000"/>
              </a:solidFill>
            </a:endParaRPr>
          </a:p>
          <a:p>
            <a:pPr algn="just">
              <a:lnSpc>
                <a:spcPct val="114000"/>
              </a:lnSpc>
            </a:pPr>
            <a:endParaRPr lang="fr-FR" sz="1100" dirty="0">
              <a:solidFill>
                <a:srgbClr val="FF0000"/>
              </a:solidFill>
            </a:endParaRPr>
          </a:p>
          <a:p>
            <a:pPr algn="just">
              <a:lnSpc>
                <a:spcPct val="114000"/>
              </a:lnSpc>
            </a:pPr>
            <a:endParaRPr lang="fr-FR" sz="1100" dirty="0">
              <a:solidFill>
                <a:srgbClr val="FF0000"/>
              </a:solidFill>
            </a:endParaRPr>
          </a:p>
          <a:p>
            <a:pPr algn="just">
              <a:lnSpc>
                <a:spcPct val="114000"/>
              </a:lnSpc>
            </a:pPr>
            <a:endParaRPr lang="fr-FR" sz="1100" dirty="0">
              <a:solidFill>
                <a:srgbClr val="FF0000"/>
              </a:solidFill>
            </a:endParaRPr>
          </a:p>
          <a:p>
            <a:pPr algn="just">
              <a:lnSpc>
                <a:spcPct val="114000"/>
              </a:lnSpc>
            </a:pPr>
            <a:endParaRPr lang="fr-FR" sz="1100" dirty="0">
              <a:solidFill>
                <a:srgbClr val="FF0000"/>
              </a:solidFill>
            </a:endParaRPr>
          </a:p>
          <a:p>
            <a:pPr algn="just">
              <a:lnSpc>
                <a:spcPct val="114000"/>
              </a:lnSpc>
            </a:pPr>
            <a:endParaRPr lang="fr-FR" sz="1100" dirty="0">
              <a:solidFill>
                <a:srgbClr val="FF0000"/>
              </a:solidFill>
            </a:endParaRPr>
          </a:p>
          <a:p>
            <a:pPr algn="just">
              <a:lnSpc>
                <a:spcPct val="114000"/>
              </a:lnSpc>
            </a:pPr>
            <a:endParaRPr lang="fr-FR" sz="1100" dirty="0">
              <a:solidFill>
                <a:srgbClr val="FF0000"/>
              </a:solidFill>
            </a:endParaRPr>
          </a:p>
          <a:p>
            <a:pPr algn="just">
              <a:lnSpc>
                <a:spcPct val="114000"/>
              </a:lnSpc>
            </a:pPr>
            <a:endParaRPr lang="fr-FR" sz="1100" dirty="0">
              <a:solidFill>
                <a:srgbClr val="FF0000"/>
              </a:solidFill>
            </a:endParaRPr>
          </a:p>
          <a:p>
            <a:pPr algn="just">
              <a:lnSpc>
                <a:spcPct val="114000"/>
              </a:lnSpc>
            </a:pPr>
            <a:endParaRPr lang="fr-FR" sz="1100" dirty="0">
              <a:solidFill>
                <a:srgbClr val="FF0000"/>
              </a:solidFill>
            </a:endParaRPr>
          </a:p>
          <a:p>
            <a:pPr algn="just">
              <a:lnSpc>
                <a:spcPct val="114000"/>
              </a:lnSpc>
            </a:pPr>
            <a:endParaRPr lang="fr-FR" sz="1100" dirty="0">
              <a:solidFill>
                <a:srgbClr val="FF0000"/>
              </a:solidFill>
            </a:endParaRPr>
          </a:p>
          <a:p>
            <a:pPr algn="just">
              <a:lnSpc>
                <a:spcPct val="114000"/>
              </a:lnSpc>
            </a:pPr>
            <a:endParaRPr lang="fr-FR" sz="1100" dirty="0">
              <a:solidFill>
                <a:srgbClr val="FF0000"/>
              </a:solidFill>
            </a:endParaRPr>
          </a:p>
        </p:txBody>
      </p:sp>
    </p:spTree>
    <p:extLst>
      <p:ext uri="{BB962C8B-B14F-4D97-AF65-F5344CB8AC3E}">
        <p14:creationId xmlns:p14="http://schemas.microsoft.com/office/powerpoint/2010/main" val="4284793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Espace réservé du texte 2"/>
          <p:cNvSpPr>
            <a:spLocks noGrp="1"/>
          </p:cNvSpPr>
          <p:nvPr>
            <p:ph type="body" idx="1"/>
          </p:nvPr>
        </p:nvSpPr>
        <p:spPr bwMode="auto"/>
        <p:txBody>
          <a:bodyPr/>
          <a:lstStyle/>
          <a:p>
            <a:pPr>
              <a:defRPr/>
            </a:pPr>
            <a:endParaRPr lang="fr-FR"/>
          </a:p>
        </p:txBody>
      </p:sp>
      <p:sp>
        <p:nvSpPr>
          <p:cNvPr id="4" name="Titre 1">
            <a:extLst>
              <a:ext uri="{FF2B5EF4-FFF2-40B4-BE49-F238E27FC236}">
                <a16:creationId xmlns:a16="http://schemas.microsoft.com/office/drawing/2014/main" id="{2789A2E8-5D6B-F23B-2269-486F9576CDA9}"/>
              </a:ext>
            </a:extLst>
          </p:cNvPr>
          <p:cNvSpPr txBox="1">
            <a:spLocks/>
          </p:cNvSpPr>
          <p:nvPr/>
        </p:nvSpPr>
        <p:spPr bwMode="auto">
          <a:xfrm>
            <a:off x="1585005" y="773038"/>
            <a:ext cx="7544187" cy="774625"/>
          </a:xfrm>
          <a:prstGeom prst="rect">
            <a:avLst/>
          </a:prstGeom>
        </p:spPr>
        <p:txBody>
          <a:bodyPr vert="horz" lIns="91440" tIns="45720" rIns="91440" bIns="45720" rtlCol="0" anchor="t">
            <a:normAutofit/>
          </a:bodyPr>
          <a:lstStyle>
            <a:lvl1pPr algn="ctr" defTabSz="914400">
              <a:spcBef>
                <a:spcPts val="0"/>
              </a:spcBef>
              <a:buNone/>
              <a:defRPr sz="4000" b="1" cap="all">
                <a:solidFill>
                  <a:srgbClr val="006F6E"/>
                </a:solidFill>
                <a:latin typeface="+mj-lt"/>
                <a:ea typeface="+mj-ea"/>
                <a:cs typeface="+mj-cs"/>
              </a:defRPr>
            </a:lvl1pPr>
          </a:lstStyle>
          <a:p>
            <a:pPr algn="l"/>
            <a:r>
              <a:rPr lang="fr-FR" sz="2800" dirty="0"/>
              <a:t>SOMMAIRE</a:t>
            </a:r>
          </a:p>
        </p:txBody>
      </p:sp>
      <p:graphicFrame>
        <p:nvGraphicFramePr>
          <p:cNvPr id="5" name="Espace réservé du contenu 5">
            <a:extLst>
              <a:ext uri="{FF2B5EF4-FFF2-40B4-BE49-F238E27FC236}">
                <a16:creationId xmlns:a16="http://schemas.microsoft.com/office/drawing/2014/main" id="{D9C91429-403C-4DFB-D2B7-3FBBBFD9AA6E}"/>
              </a:ext>
            </a:extLst>
          </p:cNvPr>
          <p:cNvGraphicFramePr>
            <a:graphicFrameLocks/>
          </p:cNvGraphicFramePr>
          <p:nvPr>
            <p:extLst>
              <p:ext uri="{D42A27DB-BD31-4B8C-83A1-F6EECF244321}">
                <p14:modId xmlns:p14="http://schemas.microsoft.com/office/powerpoint/2010/main" val="3274927812"/>
              </p:ext>
            </p:extLst>
          </p:nvPr>
        </p:nvGraphicFramePr>
        <p:xfrm>
          <a:off x="817656" y="1628800"/>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ZoneTexte 5">
            <a:extLst>
              <a:ext uri="{FF2B5EF4-FFF2-40B4-BE49-F238E27FC236}">
                <a16:creationId xmlns:a16="http://schemas.microsoft.com/office/drawing/2014/main" id="{F65389C2-13E0-0E45-725C-F9E8AC38D696}"/>
              </a:ext>
            </a:extLst>
          </p:cNvPr>
          <p:cNvSpPr txBox="1"/>
          <p:nvPr/>
        </p:nvSpPr>
        <p:spPr>
          <a:xfrm>
            <a:off x="827584" y="6209500"/>
            <a:ext cx="7689306" cy="461665"/>
          </a:xfrm>
          <a:prstGeom prst="rect">
            <a:avLst/>
          </a:prstGeom>
          <a:solidFill>
            <a:schemeClr val="accent3">
              <a:lumMod val="20000"/>
              <a:lumOff val="80000"/>
            </a:schemeClr>
          </a:solidFill>
        </p:spPr>
        <p:txBody>
          <a:bodyPr wrap="square" rtlCol="0">
            <a:spAutoFit/>
          </a:bodyPr>
          <a:lstStyle/>
          <a:p>
            <a:pPr algn="just"/>
            <a:r>
              <a:rPr lang="fr-FR" sz="1200" dirty="0"/>
              <a:t>ATTENTION. Les données sur l'exposition aux risques professionnels portent sur un secteur agrégé à un niveau supérieur comprenant également l’hébergement médico-social et social et comptant au total </a:t>
            </a:r>
            <a:r>
              <a:rPr lang="fr-FR" sz="1200" b="1" dirty="0"/>
              <a:t>240 201</a:t>
            </a:r>
            <a:r>
              <a:rPr lang="fr-FR" sz="1200" dirty="0"/>
              <a:t> salarié.es en 2020.</a:t>
            </a:r>
          </a:p>
        </p:txBody>
      </p:sp>
      <p:sp>
        <p:nvSpPr>
          <p:cNvPr id="11" name="ZoneTexte 10">
            <a:extLst>
              <a:ext uri="{FF2B5EF4-FFF2-40B4-BE49-F238E27FC236}">
                <a16:creationId xmlns:a16="http://schemas.microsoft.com/office/drawing/2014/main" id="{07FAFA63-4E72-35D5-8E08-26DDB3ADB8BF}"/>
              </a:ext>
            </a:extLst>
          </p:cNvPr>
          <p:cNvSpPr txBox="1"/>
          <p:nvPr/>
        </p:nvSpPr>
        <p:spPr>
          <a:xfrm>
            <a:off x="2076456" y="50075"/>
            <a:ext cx="7067544" cy="523220"/>
          </a:xfrm>
          <a:prstGeom prst="rect">
            <a:avLst/>
          </a:prstGeom>
          <a:noFill/>
        </p:spPr>
        <p:txBody>
          <a:bodyPr wrap="square">
            <a:spAutoFit/>
          </a:bodyPr>
          <a:lstStyle/>
          <a:p>
            <a:pPr algn="ctr"/>
            <a:r>
              <a:rPr lang="fr-FR" sz="2800" b="1" dirty="0">
                <a:solidFill>
                  <a:schemeClr val="bg1"/>
                </a:solidFill>
              </a:rPr>
              <a:t>ACTION SOCIALE SANS HÉBERGEMENT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6" name="Objet 5">
            <a:extLst>
              <a:ext uri="{FF2B5EF4-FFF2-40B4-BE49-F238E27FC236}">
                <a16:creationId xmlns:a16="http://schemas.microsoft.com/office/drawing/2014/main" id="{E7E9BF56-253F-2846-C438-DA1166A6CC65}"/>
              </a:ext>
            </a:extLst>
          </p:cNvPr>
          <p:cNvGraphicFramePr>
            <a:graphicFrameLocks noChangeAspect="1"/>
          </p:cNvGraphicFramePr>
          <p:nvPr>
            <p:extLst>
              <p:ext uri="{D42A27DB-BD31-4B8C-83A1-F6EECF244321}">
                <p14:modId xmlns:p14="http://schemas.microsoft.com/office/powerpoint/2010/main" val="4003451736"/>
              </p:ext>
            </p:extLst>
          </p:nvPr>
        </p:nvGraphicFramePr>
        <p:xfrm>
          <a:off x="1845221" y="3158846"/>
          <a:ext cx="5343525" cy="209550"/>
        </p:xfrm>
        <a:graphic>
          <a:graphicData uri="http://schemas.openxmlformats.org/presentationml/2006/ole">
            <mc:AlternateContent xmlns:mc="http://schemas.openxmlformats.org/markup-compatibility/2006">
              <mc:Choice xmlns:v="urn:schemas-microsoft-com:vml" Requires="v">
                <p:oleObj name="Worksheet" r:id="rId2" imgW="5343393" imgH="209578" progId="Excel.Sheet.12">
                  <p:embed/>
                </p:oleObj>
              </mc:Choice>
              <mc:Fallback>
                <p:oleObj name="Worksheet" r:id="rId2" imgW="5343393" imgH="209578" progId="Excel.Sheet.12">
                  <p:embed/>
                  <p:pic>
                    <p:nvPicPr>
                      <p:cNvPr id="0" name=""/>
                      <p:cNvPicPr/>
                      <p:nvPr/>
                    </p:nvPicPr>
                    <p:blipFill>
                      <a:blip r:embed="rId3"/>
                      <a:stretch>
                        <a:fillRect/>
                      </a:stretch>
                    </p:blipFill>
                    <p:spPr>
                      <a:xfrm>
                        <a:off x="1845221" y="3158846"/>
                        <a:ext cx="5343525" cy="209550"/>
                      </a:xfrm>
                      <a:prstGeom prst="rect">
                        <a:avLst/>
                      </a:prstGeom>
                    </p:spPr>
                  </p:pic>
                </p:oleObj>
              </mc:Fallback>
            </mc:AlternateContent>
          </a:graphicData>
        </a:graphic>
      </p:graphicFrame>
      <p:sp>
        <p:nvSpPr>
          <p:cNvPr id="9" name="ZoneTexte 8">
            <a:extLst>
              <a:ext uri="{FF2B5EF4-FFF2-40B4-BE49-F238E27FC236}">
                <a16:creationId xmlns:a16="http://schemas.microsoft.com/office/drawing/2014/main" id="{2869AB1D-8FD3-722C-95D0-64167A101DA9}"/>
              </a:ext>
            </a:extLst>
          </p:cNvPr>
          <p:cNvSpPr txBox="1"/>
          <p:nvPr/>
        </p:nvSpPr>
        <p:spPr bwMode="auto">
          <a:xfrm>
            <a:off x="827584" y="6315357"/>
            <a:ext cx="7689306" cy="276999"/>
          </a:xfrm>
          <a:prstGeom prst="rect">
            <a:avLst/>
          </a:prstGeom>
          <a:solidFill>
            <a:schemeClr val="accent3">
              <a:lumMod val="20000"/>
              <a:lumOff val="80000"/>
            </a:schemeClr>
          </a:solidFill>
        </p:spPr>
        <p:txBody>
          <a:bodyPr wrap="square" rtlCol="0">
            <a:spAutoFit/>
          </a:bodyPr>
          <a:lstStyle/>
          <a:p>
            <a:pPr algn="just"/>
            <a:r>
              <a:rPr lang="fr-FR" sz="1200" dirty="0"/>
              <a:t>Sources : INSEE RP 2020, DARES DSN SISMMO 2021, POLE EMPLOI 2021</a:t>
            </a:r>
          </a:p>
        </p:txBody>
      </p:sp>
      <p:sp>
        <p:nvSpPr>
          <p:cNvPr id="10" name="ZoneTexte 9">
            <a:extLst>
              <a:ext uri="{FF2B5EF4-FFF2-40B4-BE49-F238E27FC236}">
                <a16:creationId xmlns:a16="http://schemas.microsoft.com/office/drawing/2014/main" id="{B825252B-DBFE-EAC6-B07A-0DA469774603}"/>
              </a:ext>
            </a:extLst>
          </p:cNvPr>
          <p:cNvSpPr txBox="1"/>
          <p:nvPr/>
        </p:nvSpPr>
        <p:spPr>
          <a:xfrm>
            <a:off x="1290862" y="6021495"/>
            <a:ext cx="2921098" cy="230832"/>
          </a:xfrm>
          <a:prstGeom prst="rect">
            <a:avLst/>
          </a:prstGeom>
          <a:noFill/>
        </p:spPr>
        <p:txBody>
          <a:bodyPr wrap="square" rtlCol="0">
            <a:spAutoFit/>
          </a:bodyPr>
          <a:lstStyle/>
          <a:p>
            <a:r>
              <a:rPr lang="fr-FR" sz="900" i="1" dirty="0"/>
              <a:t>* En équivalent temps plein</a:t>
            </a:r>
          </a:p>
        </p:txBody>
      </p:sp>
      <p:sp>
        <p:nvSpPr>
          <p:cNvPr id="4" name="ZoneTexte 3">
            <a:extLst>
              <a:ext uri="{FF2B5EF4-FFF2-40B4-BE49-F238E27FC236}">
                <a16:creationId xmlns:a16="http://schemas.microsoft.com/office/drawing/2014/main" id="{D3A08013-86A3-7BB4-3A1D-C7DB83B1780A}"/>
              </a:ext>
            </a:extLst>
          </p:cNvPr>
          <p:cNvSpPr txBox="1"/>
          <p:nvPr/>
        </p:nvSpPr>
        <p:spPr bwMode="auto">
          <a:xfrm>
            <a:off x="2076456" y="50075"/>
            <a:ext cx="7067544" cy="523220"/>
          </a:xfrm>
          <a:prstGeom prst="rect">
            <a:avLst/>
          </a:prstGeom>
          <a:noFill/>
        </p:spPr>
        <p:txBody>
          <a:bodyPr wrap="square">
            <a:spAutoFit/>
          </a:bodyPr>
          <a:lstStyle/>
          <a:p>
            <a:pPr algn="ctr"/>
            <a:r>
              <a:rPr lang="fr-FR" sz="2800" b="1" dirty="0">
                <a:solidFill>
                  <a:schemeClr val="bg1"/>
                </a:solidFill>
              </a:rPr>
              <a:t>ACTION SOCIALE SANS HÉBERGEMENT</a:t>
            </a:r>
          </a:p>
        </p:txBody>
      </p:sp>
      <p:pic>
        <p:nvPicPr>
          <p:cNvPr id="8" name="Image 7">
            <a:extLst>
              <a:ext uri="{FF2B5EF4-FFF2-40B4-BE49-F238E27FC236}">
                <a16:creationId xmlns:a16="http://schemas.microsoft.com/office/drawing/2014/main" id="{4ACC5164-A183-68D3-129B-C03CB3BF1C35}"/>
              </a:ext>
            </a:extLst>
          </p:cNvPr>
          <p:cNvPicPr>
            <a:picLocks noChangeAspect="1"/>
          </p:cNvPicPr>
          <p:nvPr/>
        </p:nvPicPr>
        <p:blipFill>
          <a:blip r:embed="rId4"/>
          <a:stretch>
            <a:fillRect/>
          </a:stretch>
        </p:blipFill>
        <p:spPr>
          <a:xfrm>
            <a:off x="1835696" y="1777865"/>
            <a:ext cx="5353050" cy="1114425"/>
          </a:xfrm>
          <a:prstGeom prst="rect">
            <a:avLst/>
          </a:prstGeom>
        </p:spPr>
      </p:pic>
      <p:pic>
        <p:nvPicPr>
          <p:cNvPr id="2" name="Image 1">
            <a:extLst>
              <a:ext uri="{FF2B5EF4-FFF2-40B4-BE49-F238E27FC236}">
                <a16:creationId xmlns:a16="http://schemas.microsoft.com/office/drawing/2014/main" id="{E2A43E5C-E309-61FA-34CE-712D222D26F7}"/>
              </a:ext>
            </a:extLst>
          </p:cNvPr>
          <p:cNvPicPr>
            <a:picLocks noChangeAspect="1"/>
          </p:cNvPicPr>
          <p:nvPr/>
        </p:nvPicPr>
        <p:blipFill>
          <a:blip r:embed="rId5"/>
          <a:stretch>
            <a:fillRect/>
          </a:stretch>
        </p:blipFill>
        <p:spPr>
          <a:xfrm>
            <a:off x="209550" y="3500895"/>
            <a:ext cx="8724900" cy="230505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ZoneTexte 1">
            <a:extLst>
              <a:ext uri="{FF2B5EF4-FFF2-40B4-BE49-F238E27FC236}">
                <a16:creationId xmlns:a16="http://schemas.microsoft.com/office/drawing/2014/main" id="{0CAAC84A-FFC3-B089-EB4F-1C92C72D95E4}"/>
              </a:ext>
            </a:extLst>
          </p:cNvPr>
          <p:cNvSpPr txBox="1"/>
          <p:nvPr/>
        </p:nvSpPr>
        <p:spPr>
          <a:xfrm>
            <a:off x="2699792" y="230621"/>
            <a:ext cx="5256584" cy="369332"/>
          </a:xfrm>
          <a:prstGeom prst="rect">
            <a:avLst/>
          </a:prstGeom>
          <a:solidFill>
            <a:srgbClr val="4EADAF"/>
          </a:solidFill>
        </p:spPr>
        <p:txBody>
          <a:bodyPr wrap="square" rtlCol="0">
            <a:spAutoFit/>
          </a:bodyPr>
          <a:lstStyle/>
          <a:p>
            <a:pPr algn="ctr" rtl="0"/>
            <a:r>
              <a:rPr lang="fr-FR" b="1" kern="1200" dirty="0">
                <a:solidFill>
                  <a:prstClr val="white"/>
                </a:solidFill>
                <a:latin typeface="Arial" panose="020B0604020202020204" pitchFamily="34" charset="0"/>
              </a:rPr>
              <a:t>Exposition aux risques professionnels</a:t>
            </a:r>
          </a:p>
        </p:txBody>
      </p:sp>
      <p:pic>
        <p:nvPicPr>
          <p:cNvPr id="3" name="Picture 6">
            <a:extLst>
              <a:ext uri="{FF2B5EF4-FFF2-40B4-BE49-F238E27FC236}">
                <a16:creationId xmlns:a16="http://schemas.microsoft.com/office/drawing/2014/main" id="{1EF0D6FC-004D-C923-7228-21E4E439CA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808875"/>
            <a:ext cx="420052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ZoneTexte 6">
            <a:extLst>
              <a:ext uri="{FF2B5EF4-FFF2-40B4-BE49-F238E27FC236}">
                <a16:creationId xmlns:a16="http://schemas.microsoft.com/office/drawing/2014/main" id="{76183EE8-9A29-9E20-F2A3-E97A3555FE17}"/>
              </a:ext>
            </a:extLst>
          </p:cNvPr>
          <p:cNvSpPr txBox="1"/>
          <p:nvPr/>
        </p:nvSpPr>
        <p:spPr>
          <a:xfrm>
            <a:off x="1763688" y="1916832"/>
            <a:ext cx="4104456" cy="276999"/>
          </a:xfrm>
          <a:prstGeom prst="rect">
            <a:avLst/>
          </a:prstGeom>
          <a:noFill/>
        </p:spPr>
        <p:txBody>
          <a:bodyPr wrap="square" rtlCol="0">
            <a:spAutoFit/>
          </a:bodyPr>
          <a:lstStyle/>
          <a:p>
            <a:r>
              <a:rPr lang="fr-FR" sz="1200" b="1" dirty="0">
                <a:latin typeface="Arial" panose="020B0604020202020204" pitchFamily="34" charset="0"/>
                <a:cs typeface="Arial" panose="020B0604020202020204" pitchFamily="34" charset="0"/>
              </a:rPr>
              <a:t>Estimation de l’exposition aux familles de risques</a:t>
            </a:r>
          </a:p>
        </p:txBody>
      </p:sp>
      <p:pic>
        <p:nvPicPr>
          <p:cNvPr id="5" name="Image 4">
            <a:extLst>
              <a:ext uri="{FF2B5EF4-FFF2-40B4-BE49-F238E27FC236}">
                <a16:creationId xmlns:a16="http://schemas.microsoft.com/office/drawing/2014/main" id="{CCA92AB0-119E-05D7-FA46-43703AB98EF9}"/>
              </a:ext>
            </a:extLst>
          </p:cNvPr>
          <p:cNvPicPr>
            <a:picLocks noChangeAspect="1"/>
          </p:cNvPicPr>
          <p:nvPr/>
        </p:nvPicPr>
        <p:blipFill>
          <a:blip r:embed="rId4"/>
          <a:stretch>
            <a:fillRect/>
          </a:stretch>
        </p:blipFill>
        <p:spPr>
          <a:xfrm>
            <a:off x="1895475" y="2530336"/>
            <a:ext cx="5353050" cy="28575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EF572225-124E-395A-E455-947483556258}"/>
              </a:ext>
            </a:extLst>
          </p:cNvPr>
          <p:cNvSpPr txBox="1"/>
          <p:nvPr/>
        </p:nvSpPr>
        <p:spPr bwMode="auto">
          <a:xfrm>
            <a:off x="2699792" y="188639"/>
            <a:ext cx="5256584" cy="369332"/>
          </a:xfrm>
          <a:prstGeom prst="rect">
            <a:avLst/>
          </a:prstGeom>
          <a:solidFill>
            <a:srgbClr val="4EADAF"/>
          </a:solidFill>
        </p:spPr>
        <p:txBody>
          <a:bodyPr wrap="square" rtlCol="0">
            <a:spAutoFit/>
          </a:bodyPr>
          <a:lstStyle/>
          <a:p>
            <a:pPr algn="ctr" rtl="0"/>
            <a:r>
              <a:rPr lang="fr-FR" b="1" kern="1200" dirty="0">
                <a:solidFill>
                  <a:prstClr val="white"/>
                </a:solidFill>
                <a:latin typeface="Arial" panose="020B0604020202020204" pitchFamily="34" charset="0"/>
              </a:rPr>
              <a:t>Exposition aux risques professionnels</a:t>
            </a:r>
          </a:p>
        </p:txBody>
      </p:sp>
      <p:pic>
        <p:nvPicPr>
          <p:cNvPr id="6" name="Picture 6">
            <a:extLst>
              <a:ext uri="{FF2B5EF4-FFF2-40B4-BE49-F238E27FC236}">
                <a16:creationId xmlns:a16="http://schemas.microsoft.com/office/drawing/2014/main" id="{384E3FFE-D2B5-3074-9944-ACC8CCFC77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820394"/>
            <a:ext cx="420052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ZoneTexte 7">
            <a:extLst>
              <a:ext uri="{FF2B5EF4-FFF2-40B4-BE49-F238E27FC236}">
                <a16:creationId xmlns:a16="http://schemas.microsoft.com/office/drawing/2014/main" id="{91A158A5-20C5-3F80-1B18-5778B7C8C93B}"/>
              </a:ext>
            </a:extLst>
          </p:cNvPr>
          <p:cNvSpPr txBox="1"/>
          <p:nvPr/>
        </p:nvSpPr>
        <p:spPr>
          <a:xfrm>
            <a:off x="730908" y="1473342"/>
            <a:ext cx="7920880" cy="276999"/>
          </a:xfrm>
          <a:prstGeom prst="rect">
            <a:avLst/>
          </a:prstGeom>
          <a:noFill/>
        </p:spPr>
        <p:txBody>
          <a:bodyPr wrap="square" rtlCol="0">
            <a:spAutoFit/>
          </a:bodyPr>
          <a:lstStyle/>
          <a:p>
            <a:r>
              <a:rPr lang="fr-FR" sz="1200" b="1" dirty="0">
                <a:latin typeface="Arial" panose="020B0604020202020204" pitchFamily="34" charset="0"/>
                <a:cs typeface="Arial" panose="020B0604020202020204" pitchFamily="34" charset="0"/>
              </a:rPr>
              <a:t>Estimation de l’exposition aux principaux risques du secteur</a:t>
            </a:r>
          </a:p>
        </p:txBody>
      </p:sp>
      <p:pic>
        <p:nvPicPr>
          <p:cNvPr id="9" name="Picture 7">
            <a:extLst>
              <a:ext uri="{FF2B5EF4-FFF2-40B4-BE49-F238E27FC236}">
                <a16:creationId xmlns:a16="http://schemas.microsoft.com/office/drawing/2014/main" id="{A6CC029C-5BE1-EA7A-AFC1-791E764434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553" y="6650575"/>
            <a:ext cx="3438525"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 2">
            <a:extLst>
              <a:ext uri="{FF2B5EF4-FFF2-40B4-BE49-F238E27FC236}">
                <a16:creationId xmlns:a16="http://schemas.microsoft.com/office/drawing/2014/main" id="{AD835D2B-5B9D-AEF4-D269-ABA1796EAF04}"/>
              </a:ext>
            </a:extLst>
          </p:cNvPr>
          <p:cNvPicPr>
            <a:picLocks noChangeAspect="1"/>
          </p:cNvPicPr>
          <p:nvPr/>
        </p:nvPicPr>
        <p:blipFill>
          <a:blip r:embed="rId5"/>
          <a:stretch>
            <a:fillRect/>
          </a:stretch>
        </p:blipFill>
        <p:spPr>
          <a:xfrm>
            <a:off x="807553" y="1857308"/>
            <a:ext cx="8020050" cy="4686300"/>
          </a:xfrm>
          <a:prstGeom prst="rect">
            <a:avLst/>
          </a:prstGeom>
        </p:spPr>
      </p:pic>
      <p:graphicFrame>
        <p:nvGraphicFramePr>
          <p:cNvPr id="2" name="Objet 1">
            <a:extLst>
              <a:ext uri="{FF2B5EF4-FFF2-40B4-BE49-F238E27FC236}">
                <a16:creationId xmlns:a16="http://schemas.microsoft.com/office/drawing/2014/main" id="{86FB066C-135E-C97C-4B95-EEFB90422A0C}"/>
              </a:ext>
            </a:extLst>
          </p:cNvPr>
          <p:cNvGraphicFramePr>
            <a:graphicFrameLocks noChangeAspect="1"/>
          </p:cNvGraphicFramePr>
          <p:nvPr>
            <p:extLst>
              <p:ext uri="{D42A27DB-BD31-4B8C-83A1-F6EECF244321}">
                <p14:modId xmlns:p14="http://schemas.microsoft.com/office/powerpoint/2010/main" val="3143620071"/>
              </p:ext>
            </p:extLst>
          </p:nvPr>
        </p:nvGraphicFramePr>
        <p:xfrm>
          <a:off x="5940152" y="6669360"/>
          <a:ext cx="2517775" cy="173038"/>
        </p:xfrm>
        <a:graphic>
          <a:graphicData uri="http://schemas.openxmlformats.org/presentationml/2006/ole">
            <mc:AlternateContent xmlns:mc="http://schemas.openxmlformats.org/markup-compatibility/2006">
              <mc:Choice xmlns:v="urn:schemas-microsoft-com:vml" Requires="v">
                <p:oleObj name="Feuille de calcul" r:id="rId6" imgW="3057403" imgH="209654" progId="Excel.Sheet.12">
                  <p:embed/>
                </p:oleObj>
              </mc:Choice>
              <mc:Fallback>
                <p:oleObj name="Feuille de calcul" r:id="rId6" imgW="3057403" imgH="209654" progId="Excel.Sheet.12">
                  <p:embed/>
                  <p:pic>
                    <p:nvPicPr>
                      <p:cNvPr id="4" name="Objet 3">
                        <a:extLst>
                          <a:ext uri="{FF2B5EF4-FFF2-40B4-BE49-F238E27FC236}">
                            <a16:creationId xmlns:a16="http://schemas.microsoft.com/office/drawing/2014/main" id="{01BDED83-B87F-4348-52EB-5A23F8B0FF3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0152" y="6669360"/>
                        <a:ext cx="2517775"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91427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DE935C57-4BD1-E459-81C4-9CDCCC221CF4}"/>
              </a:ext>
            </a:extLst>
          </p:cNvPr>
          <p:cNvSpPr txBox="1"/>
          <p:nvPr/>
        </p:nvSpPr>
        <p:spPr bwMode="auto">
          <a:xfrm>
            <a:off x="2699792" y="188639"/>
            <a:ext cx="5256584" cy="369332"/>
          </a:xfrm>
          <a:prstGeom prst="rect">
            <a:avLst/>
          </a:prstGeom>
          <a:solidFill>
            <a:srgbClr val="4EADAF"/>
          </a:solidFill>
        </p:spPr>
        <p:txBody>
          <a:bodyPr wrap="square" rtlCol="0">
            <a:spAutoFit/>
          </a:bodyPr>
          <a:lstStyle/>
          <a:p>
            <a:pPr algn="ctr" rtl="0"/>
            <a:r>
              <a:rPr lang="fr-FR" b="1" kern="1200" dirty="0">
                <a:solidFill>
                  <a:prstClr val="white"/>
                </a:solidFill>
                <a:latin typeface="Arial" panose="020B0604020202020204" pitchFamily="34" charset="0"/>
              </a:rPr>
              <a:t>Exposition aux risques professionnels</a:t>
            </a:r>
          </a:p>
        </p:txBody>
      </p:sp>
      <p:pic>
        <p:nvPicPr>
          <p:cNvPr id="6" name="Picture 6">
            <a:extLst>
              <a:ext uri="{FF2B5EF4-FFF2-40B4-BE49-F238E27FC236}">
                <a16:creationId xmlns:a16="http://schemas.microsoft.com/office/drawing/2014/main" id="{5E3E7B05-5C6C-466A-2C5C-8962B6383B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820394"/>
            <a:ext cx="420052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ZoneTexte 6">
            <a:extLst>
              <a:ext uri="{FF2B5EF4-FFF2-40B4-BE49-F238E27FC236}">
                <a16:creationId xmlns:a16="http://schemas.microsoft.com/office/drawing/2014/main" id="{4C0A2D64-117D-2866-E9C0-85B4439BAB63}"/>
              </a:ext>
            </a:extLst>
          </p:cNvPr>
          <p:cNvSpPr txBox="1"/>
          <p:nvPr/>
        </p:nvSpPr>
        <p:spPr>
          <a:xfrm>
            <a:off x="1475656" y="1916831"/>
            <a:ext cx="6120680" cy="276999"/>
          </a:xfrm>
          <a:prstGeom prst="rect">
            <a:avLst/>
          </a:prstGeom>
          <a:noFill/>
        </p:spPr>
        <p:txBody>
          <a:bodyPr wrap="square" rtlCol="0">
            <a:spAutoFit/>
          </a:bodyPr>
          <a:lstStyle/>
          <a:p>
            <a:r>
              <a:rPr lang="fr-FR" sz="1200" b="1" dirty="0">
                <a:latin typeface="Arial" panose="020B0604020202020204" pitchFamily="34" charset="0"/>
                <a:cs typeface="Arial" panose="020B0604020202020204" pitchFamily="34" charset="0"/>
              </a:rPr>
              <a:t>Les écarts significatifs d’exposition aux risques</a:t>
            </a:r>
          </a:p>
        </p:txBody>
      </p:sp>
      <p:pic>
        <p:nvPicPr>
          <p:cNvPr id="3" name="Image 2">
            <a:extLst>
              <a:ext uri="{FF2B5EF4-FFF2-40B4-BE49-F238E27FC236}">
                <a16:creationId xmlns:a16="http://schemas.microsoft.com/office/drawing/2014/main" id="{943CB686-B6D9-F389-7B54-A8E5E2DEEBB5}"/>
              </a:ext>
            </a:extLst>
          </p:cNvPr>
          <p:cNvPicPr>
            <a:picLocks noChangeAspect="1"/>
          </p:cNvPicPr>
          <p:nvPr/>
        </p:nvPicPr>
        <p:blipFill>
          <a:blip r:embed="rId3"/>
          <a:stretch>
            <a:fillRect/>
          </a:stretch>
        </p:blipFill>
        <p:spPr>
          <a:xfrm>
            <a:off x="1475656" y="2587785"/>
            <a:ext cx="6496050" cy="2533650"/>
          </a:xfrm>
          <a:prstGeom prst="rect">
            <a:avLst/>
          </a:prstGeom>
        </p:spPr>
      </p:pic>
    </p:spTree>
    <p:extLst>
      <p:ext uri="{BB962C8B-B14F-4D97-AF65-F5344CB8AC3E}">
        <p14:creationId xmlns:p14="http://schemas.microsoft.com/office/powerpoint/2010/main" val="63469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a:extLst>
              <a:ext uri="{FF2B5EF4-FFF2-40B4-BE49-F238E27FC236}">
                <a16:creationId xmlns:a16="http://schemas.microsoft.com/office/drawing/2014/main" id="{573F20FB-E834-C5EA-5B75-5457F1C63F47}"/>
              </a:ext>
            </a:extLst>
          </p:cNvPr>
          <p:cNvSpPr txBox="1"/>
          <p:nvPr/>
        </p:nvSpPr>
        <p:spPr>
          <a:xfrm>
            <a:off x="2627784" y="188640"/>
            <a:ext cx="5256584" cy="369332"/>
          </a:xfrm>
          <a:prstGeom prst="rect">
            <a:avLst/>
          </a:prstGeom>
          <a:solidFill>
            <a:srgbClr val="4EADAF"/>
          </a:solidFill>
        </p:spPr>
        <p:txBody>
          <a:bodyPr wrap="square" rtlCol="0">
            <a:spAutoFit/>
          </a:bodyPr>
          <a:lstStyle/>
          <a:p>
            <a:pPr algn="ctr"/>
            <a:r>
              <a:rPr lang="fr-FR" b="1" dirty="0">
                <a:solidFill>
                  <a:schemeClr val="bg1"/>
                </a:solidFill>
                <a:latin typeface="Arial" panose="020B0604020202020204" pitchFamily="34" charset="0"/>
                <a:cs typeface="Arial" panose="020B0604020202020204" pitchFamily="34" charset="0"/>
              </a:rPr>
              <a:t>Accidents du travail (AT)</a:t>
            </a:r>
          </a:p>
        </p:txBody>
      </p:sp>
      <p:sp>
        <p:nvSpPr>
          <p:cNvPr id="15" name="ZoneTexte 14">
            <a:extLst>
              <a:ext uri="{FF2B5EF4-FFF2-40B4-BE49-F238E27FC236}">
                <a16:creationId xmlns:a16="http://schemas.microsoft.com/office/drawing/2014/main" id="{63B0E02F-A7FF-C6A0-C083-1119A41C158E}"/>
              </a:ext>
            </a:extLst>
          </p:cNvPr>
          <p:cNvSpPr txBox="1"/>
          <p:nvPr/>
        </p:nvSpPr>
        <p:spPr>
          <a:xfrm>
            <a:off x="730001" y="1386527"/>
            <a:ext cx="7208119" cy="276999"/>
          </a:xfrm>
          <a:prstGeom prst="rect">
            <a:avLst/>
          </a:prstGeom>
          <a:noFill/>
        </p:spPr>
        <p:txBody>
          <a:bodyPr wrap="square">
            <a:spAutoFit/>
          </a:bodyPr>
          <a:lstStyle/>
          <a:p>
            <a:pPr algn="just"/>
            <a:r>
              <a:rPr lang="fr-FR" sz="1200" b="1" dirty="0">
                <a:latin typeface="Arial" panose="020B0604020202020204" pitchFamily="34" charset="0"/>
                <a:cs typeface="Arial" panose="020B0604020202020204" pitchFamily="34" charset="0"/>
              </a:rPr>
              <a:t>Les données générales</a:t>
            </a:r>
          </a:p>
        </p:txBody>
      </p:sp>
      <p:sp>
        <p:nvSpPr>
          <p:cNvPr id="16" name="ZoneTexte 15">
            <a:extLst>
              <a:ext uri="{FF2B5EF4-FFF2-40B4-BE49-F238E27FC236}">
                <a16:creationId xmlns:a16="http://schemas.microsoft.com/office/drawing/2014/main" id="{C66C78DA-5719-2BDA-F91A-47E12347EE7B}"/>
              </a:ext>
            </a:extLst>
          </p:cNvPr>
          <p:cNvSpPr txBox="1"/>
          <p:nvPr/>
        </p:nvSpPr>
        <p:spPr>
          <a:xfrm>
            <a:off x="734926" y="4575902"/>
            <a:ext cx="7208119" cy="276999"/>
          </a:xfrm>
          <a:prstGeom prst="rect">
            <a:avLst/>
          </a:prstGeom>
          <a:noFill/>
        </p:spPr>
        <p:txBody>
          <a:bodyPr wrap="square">
            <a:spAutoFit/>
          </a:bodyPr>
          <a:lstStyle/>
          <a:p>
            <a:pPr algn="just"/>
            <a:r>
              <a:rPr lang="fr-FR" sz="1200" b="1" dirty="0">
                <a:latin typeface="Arial" panose="020B0604020202020204" pitchFamily="34" charset="0"/>
                <a:cs typeface="Arial" panose="020B0604020202020204" pitchFamily="34" charset="0"/>
              </a:rPr>
              <a:t>Evolution entre 2016 et 2019</a:t>
            </a:r>
          </a:p>
        </p:txBody>
      </p:sp>
      <p:sp>
        <p:nvSpPr>
          <p:cNvPr id="19" name="ZoneTexte 18">
            <a:extLst>
              <a:ext uri="{FF2B5EF4-FFF2-40B4-BE49-F238E27FC236}">
                <a16:creationId xmlns:a16="http://schemas.microsoft.com/office/drawing/2014/main" id="{7081BAB4-91C9-3004-3FEF-4DCBD1416717}"/>
              </a:ext>
            </a:extLst>
          </p:cNvPr>
          <p:cNvSpPr txBox="1"/>
          <p:nvPr/>
        </p:nvSpPr>
        <p:spPr>
          <a:xfrm>
            <a:off x="6732240" y="4653424"/>
            <a:ext cx="2411760" cy="2015936"/>
          </a:xfrm>
          <a:prstGeom prst="rect">
            <a:avLst/>
          </a:prstGeom>
          <a:noFill/>
        </p:spPr>
        <p:txBody>
          <a:bodyPr wrap="square" rtlCol="0">
            <a:spAutoFit/>
          </a:bodyPr>
          <a:lstStyle/>
          <a:p>
            <a:r>
              <a:rPr lang="fr-FR" sz="900" b="1" dirty="0"/>
              <a:t>Indice de fréquence </a:t>
            </a:r>
            <a:r>
              <a:rPr lang="fr-FR" sz="900" dirty="0"/>
              <a:t>= nombre d’accidents en premier règlement pour 1 000 salariés</a:t>
            </a:r>
          </a:p>
          <a:p>
            <a:endParaRPr lang="fr-FR" sz="800" dirty="0"/>
          </a:p>
          <a:p>
            <a:r>
              <a:rPr lang="fr-FR" sz="900" b="1" dirty="0"/>
              <a:t>Taux de fréquence </a:t>
            </a:r>
            <a:r>
              <a:rPr lang="fr-FR" sz="900" dirty="0"/>
              <a:t>= nombre d’accidents en premier règlement par million d’heures salariées</a:t>
            </a:r>
          </a:p>
          <a:p>
            <a:endParaRPr lang="fr-FR" sz="900" dirty="0"/>
          </a:p>
          <a:p>
            <a:r>
              <a:rPr lang="fr-FR" sz="900" b="1" dirty="0"/>
              <a:t>Taux de gravité </a:t>
            </a:r>
            <a:r>
              <a:rPr lang="fr-FR" sz="900" dirty="0"/>
              <a:t>= nombre de journées d’incapacités temporaires (arrêt de travail) pour 1 000 heures salariées</a:t>
            </a:r>
          </a:p>
          <a:p>
            <a:endParaRPr lang="fr-FR" sz="900" dirty="0"/>
          </a:p>
          <a:p>
            <a:r>
              <a:rPr lang="fr-FR" sz="900" b="1" dirty="0"/>
              <a:t>Indice de gravité </a:t>
            </a:r>
            <a:r>
              <a:rPr lang="fr-FR" sz="900" dirty="0"/>
              <a:t>=  Somme des taux d’incapacité permanente par million d’heures salariées</a:t>
            </a:r>
          </a:p>
        </p:txBody>
      </p:sp>
      <p:graphicFrame>
        <p:nvGraphicFramePr>
          <p:cNvPr id="20" name="Objet 19">
            <a:extLst>
              <a:ext uri="{FF2B5EF4-FFF2-40B4-BE49-F238E27FC236}">
                <a16:creationId xmlns:a16="http://schemas.microsoft.com/office/drawing/2014/main" id="{3FDC132C-DBF6-524B-08D9-0ED167B14BC1}"/>
              </a:ext>
            </a:extLst>
          </p:cNvPr>
          <p:cNvGraphicFramePr>
            <a:graphicFrameLocks noChangeAspect="1"/>
          </p:cNvGraphicFramePr>
          <p:nvPr>
            <p:extLst>
              <p:ext uri="{D42A27DB-BD31-4B8C-83A1-F6EECF244321}">
                <p14:modId xmlns:p14="http://schemas.microsoft.com/office/powerpoint/2010/main" val="3887055044"/>
              </p:ext>
            </p:extLst>
          </p:nvPr>
        </p:nvGraphicFramePr>
        <p:xfrm>
          <a:off x="4214465" y="6655226"/>
          <a:ext cx="2517775" cy="173038"/>
        </p:xfrm>
        <a:graphic>
          <a:graphicData uri="http://schemas.openxmlformats.org/presentationml/2006/ole">
            <mc:AlternateContent xmlns:mc="http://schemas.openxmlformats.org/markup-compatibility/2006">
              <mc:Choice xmlns:v="urn:schemas-microsoft-com:vml" Requires="v">
                <p:oleObj name="Feuille de calcul" r:id="rId3" imgW="3057403" imgH="209654" progId="Excel.Sheet.12">
                  <p:embed/>
                </p:oleObj>
              </mc:Choice>
              <mc:Fallback>
                <p:oleObj name="Feuille de calcul" r:id="rId3" imgW="3057403" imgH="209654" progId="Excel.Sheet.12">
                  <p:embed/>
                  <p:pic>
                    <p:nvPicPr>
                      <p:cNvPr id="6" name="Objet 5"/>
                      <p:cNvPicPr>
                        <a:picLocks noChangeAspect="1" noChangeArrowheads="1"/>
                      </p:cNvPicPr>
                      <p:nvPr/>
                    </p:nvPicPr>
                    <p:blipFill>
                      <a:blip r:embed="rId4"/>
                      <a:srcRect/>
                      <a:stretch>
                        <a:fillRect/>
                      </a:stretch>
                    </p:blipFill>
                    <p:spPr bwMode="auto">
                      <a:xfrm>
                        <a:off x="4214465" y="6655226"/>
                        <a:ext cx="2517775" cy="173038"/>
                      </a:xfrm>
                      <a:prstGeom prst="rect">
                        <a:avLst/>
                      </a:prstGeom>
                      <a:noFill/>
                      <a:ln>
                        <a:solidFill>
                          <a:schemeClr val="accent1"/>
                        </a:solidFill>
                      </a:ln>
                    </p:spPr>
                  </p:pic>
                </p:oleObj>
              </mc:Fallback>
            </mc:AlternateContent>
          </a:graphicData>
        </a:graphic>
      </p:graphicFrame>
      <p:pic>
        <p:nvPicPr>
          <p:cNvPr id="6" name="Image 5">
            <a:extLst>
              <a:ext uri="{FF2B5EF4-FFF2-40B4-BE49-F238E27FC236}">
                <a16:creationId xmlns:a16="http://schemas.microsoft.com/office/drawing/2014/main" id="{2279FB5B-E483-BC97-78EF-2597C486EBBD}"/>
              </a:ext>
            </a:extLst>
          </p:cNvPr>
          <p:cNvPicPr>
            <a:picLocks noChangeAspect="1"/>
          </p:cNvPicPr>
          <p:nvPr/>
        </p:nvPicPr>
        <p:blipFill>
          <a:blip r:embed="rId5"/>
          <a:stretch>
            <a:fillRect/>
          </a:stretch>
        </p:blipFill>
        <p:spPr>
          <a:xfrm>
            <a:off x="971600" y="1803766"/>
            <a:ext cx="8020050" cy="2352675"/>
          </a:xfrm>
          <a:prstGeom prst="rect">
            <a:avLst/>
          </a:prstGeom>
        </p:spPr>
      </p:pic>
      <p:graphicFrame>
        <p:nvGraphicFramePr>
          <p:cNvPr id="2" name="Objet 1">
            <a:extLst>
              <a:ext uri="{FF2B5EF4-FFF2-40B4-BE49-F238E27FC236}">
                <a16:creationId xmlns:a16="http://schemas.microsoft.com/office/drawing/2014/main" id="{71DA0D4F-8554-C97F-C3BB-F7B5E753631E}"/>
              </a:ext>
            </a:extLst>
          </p:cNvPr>
          <p:cNvGraphicFramePr>
            <a:graphicFrameLocks noChangeAspect="1"/>
          </p:cNvGraphicFramePr>
          <p:nvPr>
            <p:extLst>
              <p:ext uri="{D42A27DB-BD31-4B8C-83A1-F6EECF244321}">
                <p14:modId xmlns:p14="http://schemas.microsoft.com/office/powerpoint/2010/main" val="1960568400"/>
              </p:ext>
            </p:extLst>
          </p:nvPr>
        </p:nvGraphicFramePr>
        <p:xfrm>
          <a:off x="2662084" y="836712"/>
          <a:ext cx="5924550" cy="400050"/>
        </p:xfrm>
        <a:graphic>
          <a:graphicData uri="http://schemas.openxmlformats.org/presentationml/2006/ole">
            <mc:AlternateContent xmlns:mc="http://schemas.openxmlformats.org/markup-compatibility/2006">
              <mc:Choice xmlns:v="urn:schemas-microsoft-com:vml" Requires="v">
                <p:oleObj name="Worksheet" r:id="rId6" imgW="5924622" imgH="399965" progId="Excel.Sheet.12">
                  <p:embed/>
                </p:oleObj>
              </mc:Choice>
              <mc:Fallback>
                <p:oleObj name="Worksheet" r:id="rId6" imgW="5924622" imgH="399965" progId="Excel.Sheet.12">
                  <p:embed/>
                  <p:pic>
                    <p:nvPicPr>
                      <p:cNvPr id="3" name="Objet 2">
                        <a:extLst>
                          <a:ext uri="{FF2B5EF4-FFF2-40B4-BE49-F238E27FC236}">
                            <a16:creationId xmlns:a16="http://schemas.microsoft.com/office/drawing/2014/main" id="{6893D4EF-4B43-854A-22F5-41BA57D42025}"/>
                          </a:ext>
                        </a:extLst>
                      </p:cNvPr>
                      <p:cNvPicPr/>
                      <p:nvPr/>
                    </p:nvPicPr>
                    <p:blipFill>
                      <a:blip r:embed="rId7"/>
                      <a:stretch>
                        <a:fillRect/>
                      </a:stretch>
                    </p:blipFill>
                    <p:spPr>
                      <a:xfrm>
                        <a:off x="2662084" y="836712"/>
                        <a:ext cx="5924550" cy="400050"/>
                      </a:xfrm>
                      <a:prstGeom prst="rect">
                        <a:avLst/>
                      </a:prstGeom>
                    </p:spPr>
                  </p:pic>
                </p:oleObj>
              </mc:Fallback>
            </mc:AlternateContent>
          </a:graphicData>
        </a:graphic>
      </p:graphicFrame>
      <p:pic>
        <p:nvPicPr>
          <p:cNvPr id="4" name="Image 3">
            <a:extLst>
              <a:ext uri="{FF2B5EF4-FFF2-40B4-BE49-F238E27FC236}">
                <a16:creationId xmlns:a16="http://schemas.microsoft.com/office/drawing/2014/main" id="{8D51D639-4422-B067-69A2-B7E2E0714E27}"/>
              </a:ext>
            </a:extLst>
          </p:cNvPr>
          <p:cNvPicPr>
            <a:picLocks noChangeAspect="1"/>
          </p:cNvPicPr>
          <p:nvPr/>
        </p:nvPicPr>
        <p:blipFill>
          <a:blip r:embed="rId8"/>
          <a:stretch>
            <a:fillRect/>
          </a:stretch>
        </p:blipFill>
        <p:spPr>
          <a:xfrm>
            <a:off x="467544" y="4966067"/>
            <a:ext cx="6191250" cy="1390650"/>
          </a:xfrm>
          <a:prstGeom prst="rect">
            <a:avLst/>
          </a:prstGeom>
        </p:spPr>
      </p:pic>
    </p:spTree>
    <p:extLst>
      <p:ext uri="{BB962C8B-B14F-4D97-AF65-F5344CB8AC3E}">
        <p14:creationId xmlns:p14="http://schemas.microsoft.com/office/powerpoint/2010/main" val="1199823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F8161255-C8B2-BEC3-5DDE-B45FCEE271F6}"/>
              </a:ext>
            </a:extLst>
          </p:cNvPr>
          <p:cNvSpPr txBox="1"/>
          <p:nvPr/>
        </p:nvSpPr>
        <p:spPr>
          <a:xfrm>
            <a:off x="2627784" y="188640"/>
            <a:ext cx="5256584" cy="369332"/>
          </a:xfrm>
          <a:prstGeom prst="rect">
            <a:avLst/>
          </a:prstGeom>
          <a:solidFill>
            <a:srgbClr val="4EADAF"/>
          </a:solidFill>
        </p:spPr>
        <p:txBody>
          <a:bodyPr wrap="square" rtlCol="0">
            <a:spAutoFit/>
          </a:bodyPr>
          <a:lstStyle/>
          <a:p>
            <a:pPr algn="ctr"/>
            <a:r>
              <a:rPr lang="fr-FR" b="1" dirty="0">
                <a:solidFill>
                  <a:schemeClr val="bg1"/>
                </a:solidFill>
                <a:latin typeface="Arial" panose="020B0604020202020204" pitchFamily="34" charset="0"/>
                <a:cs typeface="Arial" panose="020B0604020202020204" pitchFamily="34" charset="0"/>
              </a:rPr>
              <a:t>Accidents du travail (AT)</a:t>
            </a:r>
          </a:p>
        </p:txBody>
      </p:sp>
      <p:sp>
        <p:nvSpPr>
          <p:cNvPr id="8" name="ZoneTexte 7">
            <a:extLst>
              <a:ext uri="{FF2B5EF4-FFF2-40B4-BE49-F238E27FC236}">
                <a16:creationId xmlns:a16="http://schemas.microsoft.com/office/drawing/2014/main" id="{0980E96E-3BDA-C9EA-CA98-8C227AD758D9}"/>
              </a:ext>
            </a:extLst>
          </p:cNvPr>
          <p:cNvSpPr txBox="1"/>
          <p:nvPr/>
        </p:nvSpPr>
        <p:spPr>
          <a:xfrm>
            <a:off x="755576" y="1610767"/>
            <a:ext cx="7208119" cy="276999"/>
          </a:xfrm>
          <a:prstGeom prst="rect">
            <a:avLst/>
          </a:prstGeom>
          <a:noFill/>
        </p:spPr>
        <p:txBody>
          <a:bodyPr wrap="square">
            <a:spAutoFit/>
          </a:bodyPr>
          <a:lstStyle/>
          <a:p>
            <a:pPr algn="just"/>
            <a:r>
              <a:rPr lang="fr-FR" sz="1200" b="1" dirty="0">
                <a:latin typeface="Arial" panose="020B0604020202020204" pitchFamily="34" charset="0"/>
                <a:cs typeface="Arial" panose="020B0604020202020204" pitchFamily="34" charset="0"/>
              </a:rPr>
              <a:t>Accidents du travail par tranche d’âge </a:t>
            </a:r>
          </a:p>
        </p:txBody>
      </p:sp>
      <p:sp>
        <p:nvSpPr>
          <p:cNvPr id="9" name="ZoneTexte 8">
            <a:extLst>
              <a:ext uri="{FF2B5EF4-FFF2-40B4-BE49-F238E27FC236}">
                <a16:creationId xmlns:a16="http://schemas.microsoft.com/office/drawing/2014/main" id="{15281F2C-1E66-D5A6-4A0E-7C260DA19702}"/>
              </a:ext>
            </a:extLst>
          </p:cNvPr>
          <p:cNvSpPr txBox="1"/>
          <p:nvPr/>
        </p:nvSpPr>
        <p:spPr>
          <a:xfrm>
            <a:off x="6552220" y="4377763"/>
            <a:ext cx="2664296" cy="1738938"/>
          </a:xfrm>
          <a:prstGeom prst="rect">
            <a:avLst/>
          </a:prstGeom>
          <a:noFill/>
        </p:spPr>
        <p:txBody>
          <a:bodyPr wrap="square" rtlCol="0">
            <a:spAutoFit/>
          </a:bodyPr>
          <a:lstStyle/>
          <a:p>
            <a:r>
              <a:rPr lang="fr-FR" sz="900" b="1" dirty="0"/>
              <a:t>Indice de fréquence </a:t>
            </a:r>
            <a:r>
              <a:rPr lang="fr-FR" sz="900" dirty="0"/>
              <a:t>= nombre d’accidents en premier règlement pour 1 000 salariés</a:t>
            </a:r>
          </a:p>
          <a:p>
            <a:endParaRPr lang="fr-FR" sz="800" dirty="0"/>
          </a:p>
          <a:p>
            <a:r>
              <a:rPr lang="fr-FR" sz="900" b="1" dirty="0"/>
              <a:t>Taux de fréquence </a:t>
            </a:r>
            <a:r>
              <a:rPr lang="fr-FR" sz="900" dirty="0"/>
              <a:t>= nombre d’accidents en premier règlement par million d’heures salariées</a:t>
            </a:r>
          </a:p>
          <a:p>
            <a:endParaRPr lang="fr-FR" sz="900" dirty="0"/>
          </a:p>
          <a:p>
            <a:r>
              <a:rPr lang="fr-FR" sz="900" b="1" dirty="0"/>
              <a:t>Taux de gravité </a:t>
            </a:r>
            <a:r>
              <a:rPr lang="fr-FR" sz="900" dirty="0"/>
              <a:t>= nombre de journées d’incapacités temporaires (arrêt de travail) pour 1 000 heures salariées</a:t>
            </a:r>
          </a:p>
          <a:p>
            <a:endParaRPr lang="fr-FR" sz="900" dirty="0"/>
          </a:p>
          <a:p>
            <a:r>
              <a:rPr lang="fr-FR" sz="900" b="1" dirty="0"/>
              <a:t>Indice de gravité </a:t>
            </a:r>
            <a:r>
              <a:rPr lang="fr-FR" sz="900" dirty="0"/>
              <a:t>=  Somme des taux d’incapacité permanente par million d’heures salariées</a:t>
            </a:r>
          </a:p>
        </p:txBody>
      </p:sp>
      <p:graphicFrame>
        <p:nvGraphicFramePr>
          <p:cNvPr id="10" name="Objet 9">
            <a:extLst>
              <a:ext uri="{FF2B5EF4-FFF2-40B4-BE49-F238E27FC236}">
                <a16:creationId xmlns:a16="http://schemas.microsoft.com/office/drawing/2014/main" id="{497B795E-8BE0-7505-12F7-5E49BD8D6310}"/>
              </a:ext>
            </a:extLst>
          </p:cNvPr>
          <p:cNvGraphicFramePr>
            <a:graphicFrameLocks noChangeAspect="1"/>
          </p:cNvGraphicFramePr>
          <p:nvPr>
            <p:extLst>
              <p:ext uri="{D42A27DB-BD31-4B8C-83A1-F6EECF244321}">
                <p14:modId xmlns:p14="http://schemas.microsoft.com/office/powerpoint/2010/main" val="1280316801"/>
              </p:ext>
            </p:extLst>
          </p:nvPr>
        </p:nvGraphicFramePr>
        <p:xfrm>
          <a:off x="3635896" y="6424314"/>
          <a:ext cx="2517775" cy="173038"/>
        </p:xfrm>
        <a:graphic>
          <a:graphicData uri="http://schemas.openxmlformats.org/presentationml/2006/ole">
            <mc:AlternateContent xmlns:mc="http://schemas.openxmlformats.org/markup-compatibility/2006">
              <mc:Choice xmlns:v="urn:schemas-microsoft-com:vml" Requires="v">
                <p:oleObj name="Feuille de calcul" r:id="rId2" imgW="3057403" imgH="209654" progId="Excel.Sheet.12">
                  <p:embed/>
                </p:oleObj>
              </mc:Choice>
              <mc:Fallback>
                <p:oleObj name="Feuille de calcul" r:id="rId2" imgW="3057403" imgH="209654" progId="Excel.Sheet.12">
                  <p:embed/>
                  <p:pic>
                    <p:nvPicPr>
                      <p:cNvPr id="7" name="Objet 6"/>
                      <p:cNvPicPr>
                        <a:picLocks noChangeAspect="1" noChangeArrowheads="1"/>
                      </p:cNvPicPr>
                      <p:nvPr/>
                    </p:nvPicPr>
                    <p:blipFill>
                      <a:blip r:embed="rId3"/>
                      <a:srcRect/>
                      <a:stretch>
                        <a:fillRect/>
                      </a:stretch>
                    </p:blipFill>
                    <p:spPr bwMode="auto">
                      <a:xfrm>
                        <a:off x="3635896" y="6424314"/>
                        <a:ext cx="2517775" cy="17303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t 1">
            <a:extLst>
              <a:ext uri="{FF2B5EF4-FFF2-40B4-BE49-F238E27FC236}">
                <a16:creationId xmlns:a16="http://schemas.microsoft.com/office/drawing/2014/main" id="{666ADBF6-E29C-6601-AC24-32051DC6D410}"/>
              </a:ext>
            </a:extLst>
          </p:cNvPr>
          <p:cNvGraphicFramePr>
            <a:graphicFrameLocks noChangeAspect="1"/>
          </p:cNvGraphicFramePr>
          <p:nvPr>
            <p:extLst>
              <p:ext uri="{D42A27DB-BD31-4B8C-83A1-F6EECF244321}">
                <p14:modId xmlns:p14="http://schemas.microsoft.com/office/powerpoint/2010/main" val="1960568400"/>
              </p:ext>
            </p:extLst>
          </p:nvPr>
        </p:nvGraphicFramePr>
        <p:xfrm>
          <a:off x="2662084" y="836712"/>
          <a:ext cx="5924550" cy="400050"/>
        </p:xfrm>
        <a:graphic>
          <a:graphicData uri="http://schemas.openxmlformats.org/presentationml/2006/ole">
            <mc:AlternateContent xmlns:mc="http://schemas.openxmlformats.org/markup-compatibility/2006">
              <mc:Choice xmlns:v="urn:schemas-microsoft-com:vml" Requires="v">
                <p:oleObj name="Worksheet" r:id="rId4" imgW="5924622" imgH="399965" progId="Excel.Sheet.12">
                  <p:embed/>
                </p:oleObj>
              </mc:Choice>
              <mc:Fallback>
                <p:oleObj name="Worksheet" r:id="rId4" imgW="5924622" imgH="399965" progId="Excel.Sheet.12">
                  <p:embed/>
                  <p:pic>
                    <p:nvPicPr>
                      <p:cNvPr id="3" name="Objet 2">
                        <a:extLst>
                          <a:ext uri="{FF2B5EF4-FFF2-40B4-BE49-F238E27FC236}">
                            <a16:creationId xmlns:a16="http://schemas.microsoft.com/office/drawing/2014/main" id="{6893D4EF-4B43-854A-22F5-41BA57D42025}"/>
                          </a:ext>
                        </a:extLst>
                      </p:cNvPr>
                      <p:cNvPicPr/>
                      <p:nvPr/>
                    </p:nvPicPr>
                    <p:blipFill>
                      <a:blip r:embed="rId5"/>
                      <a:stretch>
                        <a:fillRect/>
                      </a:stretch>
                    </p:blipFill>
                    <p:spPr>
                      <a:xfrm>
                        <a:off x="2662084" y="836712"/>
                        <a:ext cx="5924550" cy="400050"/>
                      </a:xfrm>
                      <a:prstGeom prst="rect">
                        <a:avLst/>
                      </a:prstGeom>
                    </p:spPr>
                  </p:pic>
                </p:oleObj>
              </mc:Fallback>
            </mc:AlternateContent>
          </a:graphicData>
        </a:graphic>
      </p:graphicFrame>
      <p:pic>
        <p:nvPicPr>
          <p:cNvPr id="6" name="Image 5">
            <a:extLst>
              <a:ext uri="{FF2B5EF4-FFF2-40B4-BE49-F238E27FC236}">
                <a16:creationId xmlns:a16="http://schemas.microsoft.com/office/drawing/2014/main" id="{E5784F93-CCA4-5B18-2548-E8C9C9F8594B}"/>
              </a:ext>
            </a:extLst>
          </p:cNvPr>
          <p:cNvPicPr>
            <a:picLocks noChangeAspect="1"/>
          </p:cNvPicPr>
          <p:nvPr/>
        </p:nvPicPr>
        <p:blipFill>
          <a:blip r:embed="rId6"/>
          <a:stretch>
            <a:fillRect/>
          </a:stretch>
        </p:blipFill>
        <p:spPr>
          <a:xfrm>
            <a:off x="181721" y="4185195"/>
            <a:ext cx="6438900" cy="2124075"/>
          </a:xfrm>
          <a:prstGeom prst="rect">
            <a:avLst/>
          </a:prstGeom>
        </p:spPr>
      </p:pic>
      <p:pic>
        <p:nvPicPr>
          <p:cNvPr id="4" name="Image 3">
            <a:extLst>
              <a:ext uri="{FF2B5EF4-FFF2-40B4-BE49-F238E27FC236}">
                <a16:creationId xmlns:a16="http://schemas.microsoft.com/office/drawing/2014/main" id="{6A45013E-D948-AEF1-EC88-01FBD730A61C}"/>
              </a:ext>
            </a:extLst>
          </p:cNvPr>
          <p:cNvPicPr>
            <a:picLocks noChangeAspect="1"/>
          </p:cNvPicPr>
          <p:nvPr/>
        </p:nvPicPr>
        <p:blipFill>
          <a:blip r:embed="rId7"/>
          <a:stretch>
            <a:fillRect/>
          </a:stretch>
        </p:blipFill>
        <p:spPr>
          <a:xfrm>
            <a:off x="181721" y="1922348"/>
            <a:ext cx="7610475" cy="2181225"/>
          </a:xfrm>
          <a:prstGeom prst="rect">
            <a:avLst/>
          </a:prstGeom>
        </p:spPr>
      </p:pic>
    </p:spTree>
    <p:extLst>
      <p:ext uri="{BB962C8B-B14F-4D97-AF65-F5344CB8AC3E}">
        <p14:creationId xmlns:p14="http://schemas.microsoft.com/office/powerpoint/2010/main" val="1910823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CD66D49-2E04-534E-1BA6-CC9395262B13}"/>
              </a:ext>
            </a:extLst>
          </p:cNvPr>
          <p:cNvSpPr txBox="1"/>
          <p:nvPr/>
        </p:nvSpPr>
        <p:spPr>
          <a:xfrm>
            <a:off x="2627784" y="188640"/>
            <a:ext cx="5256584" cy="369332"/>
          </a:xfrm>
          <a:prstGeom prst="rect">
            <a:avLst/>
          </a:prstGeom>
          <a:solidFill>
            <a:srgbClr val="4EADAF"/>
          </a:solidFill>
        </p:spPr>
        <p:txBody>
          <a:bodyPr wrap="square" rtlCol="0">
            <a:spAutoFit/>
          </a:bodyPr>
          <a:lstStyle/>
          <a:p>
            <a:pPr algn="ctr"/>
            <a:r>
              <a:rPr lang="fr-FR" b="1" dirty="0">
                <a:solidFill>
                  <a:schemeClr val="bg1"/>
                </a:solidFill>
                <a:latin typeface="Arial" panose="020B0604020202020204" pitchFamily="34" charset="0"/>
                <a:cs typeface="Arial" panose="020B0604020202020204" pitchFamily="34" charset="0"/>
              </a:rPr>
              <a:t>Accidents du travail (AT)</a:t>
            </a:r>
          </a:p>
        </p:txBody>
      </p:sp>
      <p:sp>
        <p:nvSpPr>
          <p:cNvPr id="7" name="ZoneTexte 6">
            <a:extLst>
              <a:ext uri="{FF2B5EF4-FFF2-40B4-BE49-F238E27FC236}">
                <a16:creationId xmlns:a16="http://schemas.microsoft.com/office/drawing/2014/main" id="{EBBA07CB-6F75-48DE-F745-4C3E331F2326}"/>
              </a:ext>
            </a:extLst>
          </p:cNvPr>
          <p:cNvSpPr txBox="1"/>
          <p:nvPr/>
        </p:nvSpPr>
        <p:spPr>
          <a:xfrm>
            <a:off x="1403648" y="1556792"/>
            <a:ext cx="4572000" cy="369332"/>
          </a:xfrm>
          <a:prstGeom prst="rect">
            <a:avLst/>
          </a:prstGeom>
          <a:noFill/>
        </p:spPr>
        <p:txBody>
          <a:bodyPr wrap="square">
            <a:spAutoFit/>
          </a:bodyPr>
          <a:lstStyle/>
          <a:p>
            <a:r>
              <a:rPr lang="fr-FR" sz="1100" b="1" i="0" u="none" strike="noStrike" dirty="0">
                <a:solidFill>
                  <a:srgbClr val="000000"/>
                </a:solidFill>
                <a:effectLst/>
                <a:latin typeface="Arial" panose="020B0604020202020204" pitchFamily="34" charset="0"/>
              </a:rPr>
              <a:t>Evolution des accidents du travail par âge entre 2016 et 2019</a:t>
            </a:r>
            <a:r>
              <a:rPr lang="fr-FR" dirty="0"/>
              <a:t> </a:t>
            </a:r>
          </a:p>
        </p:txBody>
      </p:sp>
      <p:pic>
        <p:nvPicPr>
          <p:cNvPr id="10" name="Picture 6">
            <a:extLst>
              <a:ext uri="{FF2B5EF4-FFF2-40B4-BE49-F238E27FC236}">
                <a16:creationId xmlns:a16="http://schemas.microsoft.com/office/drawing/2014/main" id="{8260B97D-9E13-FF64-C504-AB93BEB645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126666"/>
            <a:ext cx="3438525"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ZoneTexte 10">
            <a:extLst>
              <a:ext uri="{FF2B5EF4-FFF2-40B4-BE49-F238E27FC236}">
                <a16:creationId xmlns:a16="http://schemas.microsoft.com/office/drawing/2014/main" id="{BD1D9DDC-C39C-A214-9B3A-D49FA48DAB7E}"/>
              </a:ext>
            </a:extLst>
          </p:cNvPr>
          <p:cNvSpPr txBox="1"/>
          <p:nvPr/>
        </p:nvSpPr>
        <p:spPr>
          <a:xfrm>
            <a:off x="6300192" y="4649431"/>
            <a:ext cx="2664296" cy="1738938"/>
          </a:xfrm>
          <a:prstGeom prst="rect">
            <a:avLst/>
          </a:prstGeom>
          <a:noFill/>
        </p:spPr>
        <p:txBody>
          <a:bodyPr wrap="square" rtlCol="0">
            <a:spAutoFit/>
          </a:bodyPr>
          <a:lstStyle/>
          <a:p>
            <a:r>
              <a:rPr lang="fr-FR" sz="900" b="1" dirty="0"/>
              <a:t>Indice de fréquence </a:t>
            </a:r>
            <a:r>
              <a:rPr lang="fr-FR" sz="900" dirty="0"/>
              <a:t>= nombre d’accidents en premier règlement pour 1 000 salariés</a:t>
            </a:r>
          </a:p>
          <a:p>
            <a:endParaRPr lang="fr-FR" sz="800" dirty="0"/>
          </a:p>
          <a:p>
            <a:r>
              <a:rPr lang="fr-FR" sz="900" b="1" dirty="0"/>
              <a:t>Taux de fréquence </a:t>
            </a:r>
            <a:r>
              <a:rPr lang="fr-FR" sz="900" dirty="0"/>
              <a:t>= nombre d’accidents en premier règlement par million d’heures salariées</a:t>
            </a:r>
          </a:p>
          <a:p>
            <a:endParaRPr lang="fr-FR" sz="900" dirty="0"/>
          </a:p>
          <a:p>
            <a:r>
              <a:rPr lang="fr-FR" sz="900" b="1" dirty="0"/>
              <a:t>Taux de gravité </a:t>
            </a:r>
            <a:r>
              <a:rPr lang="fr-FR" sz="900" dirty="0"/>
              <a:t>= nombre de journées d’incapacités temporaires (arrêt de travail) pour 1 000 heures salariées</a:t>
            </a:r>
          </a:p>
          <a:p>
            <a:endParaRPr lang="fr-FR" sz="900" dirty="0"/>
          </a:p>
          <a:p>
            <a:r>
              <a:rPr lang="fr-FR" sz="900" b="1" dirty="0"/>
              <a:t>Indice de gravité </a:t>
            </a:r>
            <a:r>
              <a:rPr lang="fr-FR" sz="900" dirty="0"/>
              <a:t>=  Somme des taux d’incapacité permanente par million d’heures salariées</a:t>
            </a:r>
          </a:p>
        </p:txBody>
      </p:sp>
      <p:graphicFrame>
        <p:nvGraphicFramePr>
          <p:cNvPr id="12" name="Objet 11">
            <a:extLst>
              <a:ext uri="{FF2B5EF4-FFF2-40B4-BE49-F238E27FC236}">
                <a16:creationId xmlns:a16="http://schemas.microsoft.com/office/drawing/2014/main" id="{3B98C614-BD81-DA65-22B3-02AC14178F8E}"/>
              </a:ext>
            </a:extLst>
          </p:cNvPr>
          <p:cNvGraphicFramePr>
            <a:graphicFrameLocks noChangeAspect="1"/>
          </p:cNvGraphicFramePr>
          <p:nvPr>
            <p:extLst>
              <p:ext uri="{D42A27DB-BD31-4B8C-83A1-F6EECF244321}">
                <p14:modId xmlns:p14="http://schemas.microsoft.com/office/powerpoint/2010/main" val="4268488049"/>
              </p:ext>
            </p:extLst>
          </p:nvPr>
        </p:nvGraphicFramePr>
        <p:xfrm>
          <a:off x="6469062" y="4173272"/>
          <a:ext cx="2517775" cy="173038"/>
        </p:xfrm>
        <a:graphic>
          <a:graphicData uri="http://schemas.openxmlformats.org/presentationml/2006/ole">
            <mc:AlternateContent xmlns:mc="http://schemas.openxmlformats.org/markup-compatibility/2006">
              <mc:Choice xmlns:v="urn:schemas-microsoft-com:vml" Requires="v">
                <p:oleObj name="Feuille de calcul" r:id="rId3" imgW="3057403" imgH="209654" progId="Excel.Sheet.12">
                  <p:embed/>
                </p:oleObj>
              </mc:Choice>
              <mc:Fallback>
                <p:oleObj name="Feuille de calcul" r:id="rId3" imgW="3057403" imgH="209654" progId="Excel.Sheet.12">
                  <p:embed/>
                  <p:pic>
                    <p:nvPicPr>
                      <p:cNvPr id="4" name="Objet 3"/>
                      <p:cNvPicPr>
                        <a:picLocks noChangeAspect="1" noChangeArrowheads="1"/>
                      </p:cNvPicPr>
                      <p:nvPr/>
                    </p:nvPicPr>
                    <p:blipFill>
                      <a:blip r:embed="rId4"/>
                      <a:srcRect/>
                      <a:stretch>
                        <a:fillRect/>
                      </a:stretch>
                    </p:blipFill>
                    <p:spPr bwMode="auto">
                      <a:xfrm>
                        <a:off x="6469062" y="4173272"/>
                        <a:ext cx="2517775" cy="17303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t 1">
            <a:extLst>
              <a:ext uri="{FF2B5EF4-FFF2-40B4-BE49-F238E27FC236}">
                <a16:creationId xmlns:a16="http://schemas.microsoft.com/office/drawing/2014/main" id="{424D4552-C5DF-FFB6-FCAC-186441211B9B}"/>
              </a:ext>
            </a:extLst>
          </p:cNvPr>
          <p:cNvGraphicFramePr>
            <a:graphicFrameLocks noChangeAspect="1"/>
          </p:cNvGraphicFramePr>
          <p:nvPr>
            <p:extLst>
              <p:ext uri="{D42A27DB-BD31-4B8C-83A1-F6EECF244321}">
                <p14:modId xmlns:p14="http://schemas.microsoft.com/office/powerpoint/2010/main" val="1960568400"/>
              </p:ext>
            </p:extLst>
          </p:nvPr>
        </p:nvGraphicFramePr>
        <p:xfrm>
          <a:off x="2662084" y="836712"/>
          <a:ext cx="5924550" cy="400050"/>
        </p:xfrm>
        <a:graphic>
          <a:graphicData uri="http://schemas.openxmlformats.org/presentationml/2006/ole">
            <mc:AlternateContent xmlns:mc="http://schemas.openxmlformats.org/markup-compatibility/2006">
              <mc:Choice xmlns:v="urn:schemas-microsoft-com:vml" Requires="v">
                <p:oleObj name="Worksheet" r:id="rId5" imgW="5924622" imgH="399965" progId="Excel.Sheet.12">
                  <p:embed/>
                </p:oleObj>
              </mc:Choice>
              <mc:Fallback>
                <p:oleObj name="Worksheet" r:id="rId5" imgW="5924622" imgH="399965" progId="Excel.Sheet.12">
                  <p:embed/>
                  <p:pic>
                    <p:nvPicPr>
                      <p:cNvPr id="3" name="Objet 2">
                        <a:extLst>
                          <a:ext uri="{FF2B5EF4-FFF2-40B4-BE49-F238E27FC236}">
                            <a16:creationId xmlns:a16="http://schemas.microsoft.com/office/drawing/2014/main" id="{6893D4EF-4B43-854A-22F5-41BA57D42025}"/>
                          </a:ext>
                        </a:extLst>
                      </p:cNvPr>
                      <p:cNvPicPr/>
                      <p:nvPr/>
                    </p:nvPicPr>
                    <p:blipFill>
                      <a:blip r:embed="rId6"/>
                      <a:stretch>
                        <a:fillRect/>
                      </a:stretch>
                    </p:blipFill>
                    <p:spPr>
                      <a:xfrm>
                        <a:off x="2662084" y="836712"/>
                        <a:ext cx="5924550" cy="400050"/>
                      </a:xfrm>
                      <a:prstGeom prst="rect">
                        <a:avLst/>
                      </a:prstGeom>
                    </p:spPr>
                  </p:pic>
                </p:oleObj>
              </mc:Fallback>
            </mc:AlternateContent>
          </a:graphicData>
        </a:graphic>
      </p:graphicFrame>
      <p:pic>
        <p:nvPicPr>
          <p:cNvPr id="3" name="Image 2">
            <a:extLst>
              <a:ext uri="{FF2B5EF4-FFF2-40B4-BE49-F238E27FC236}">
                <a16:creationId xmlns:a16="http://schemas.microsoft.com/office/drawing/2014/main" id="{6231412F-0F87-9BF0-8EFA-B0A77B94313B}"/>
              </a:ext>
            </a:extLst>
          </p:cNvPr>
          <p:cNvPicPr>
            <a:picLocks noChangeAspect="1"/>
          </p:cNvPicPr>
          <p:nvPr/>
        </p:nvPicPr>
        <p:blipFill>
          <a:blip r:embed="rId7"/>
          <a:stretch>
            <a:fillRect/>
          </a:stretch>
        </p:blipFill>
        <p:spPr>
          <a:xfrm>
            <a:off x="209550" y="2004270"/>
            <a:ext cx="8724900" cy="1819275"/>
          </a:xfrm>
          <a:prstGeom prst="rect">
            <a:avLst/>
          </a:prstGeom>
        </p:spPr>
      </p:pic>
    </p:spTree>
    <p:extLst>
      <p:ext uri="{BB962C8B-B14F-4D97-AF65-F5344CB8AC3E}">
        <p14:creationId xmlns:p14="http://schemas.microsoft.com/office/powerpoint/2010/main" val="93460955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1995</TotalTime>
  <Words>1786</Words>
  <Application>Microsoft Office PowerPoint</Application>
  <DocSecurity>0</DocSecurity>
  <PresentationFormat>Affichage à l'écran (4:3)</PresentationFormat>
  <Paragraphs>139</Paragraphs>
  <Slides>18</Slides>
  <Notes>6</Notes>
  <HiddenSlides>0</HiddenSlides>
  <MMClips>0</MMClips>
  <ScaleCrop>false</ScaleCrop>
  <HeadingPairs>
    <vt:vector size="8" baseType="variant">
      <vt:variant>
        <vt:lpstr>Polices utilisées</vt:lpstr>
      </vt:variant>
      <vt:variant>
        <vt:i4>2</vt:i4>
      </vt:variant>
      <vt:variant>
        <vt:lpstr>Thème</vt:lpstr>
      </vt:variant>
      <vt:variant>
        <vt:i4>1</vt:i4>
      </vt:variant>
      <vt:variant>
        <vt:lpstr>Serveurs OLE incorporés</vt:lpstr>
      </vt:variant>
      <vt:variant>
        <vt:i4>2</vt:i4>
      </vt:variant>
      <vt:variant>
        <vt:lpstr>Titres des diapositives</vt:lpstr>
      </vt:variant>
      <vt:variant>
        <vt:i4>18</vt:i4>
      </vt:variant>
    </vt:vector>
  </HeadingPairs>
  <TitlesOfParts>
    <vt:vector size="23" baseType="lpstr">
      <vt:lpstr>Arial</vt:lpstr>
      <vt:lpstr>Calibri</vt:lpstr>
      <vt:lpstr>Thème Office</vt:lpstr>
      <vt:lpstr>Feuille de calcul</vt:lpstr>
      <vt:lpstr>Worksheet</vt:lpstr>
      <vt:lpstr>ACTION SOCIALE SANS HÉBERGEMENT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
  <Company>Ministères Chargés des Affaires Sociales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CROS Vanessa (DR-AUVER)</dc:creator>
  <cp:keywords/>
  <dc:description/>
  <cp:lastModifiedBy>GRAFF, Didier (DREETS-ARA)</cp:lastModifiedBy>
  <cp:revision>164</cp:revision>
  <dcterms:created xsi:type="dcterms:W3CDTF">2018-03-22T15:01:37Z</dcterms:created>
  <dcterms:modified xsi:type="dcterms:W3CDTF">2024-02-05T14:52:42Z</dcterms:modified>
  <cp:category/>
  <dc:identifier/>
  <cp:contentStatus/>
  <dc:language/>
  <cp:version/>
</cp:coreProperties>
</file>